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84" r:id="rId2"/>
    <p:sldId id="325" r:id="rId3"/>
    <p:sldId id="328" r:id="rId4"/>
    <p:sldId id="339" r:id="rId5"/>
    <p:sldId id="336" r:id="rId6"/>
    <p:sldId id="337" r:id="rId7"/>
    <p:sldId id="338" r:id="rId8"/>
    <p:sldId id="342" r:id="rId9"/>
    <p:sldId id="326" r:id="rId10"/>
    <p:sldId id="343" r:id="rId11"/>
    <p:sldId id="331" r:id="rId12"/>
    <p:sldId id="332" r:id="rId13"/>
    <p:sldId id="340" r:id="rId14"/>
    <p:sldId id="341" r:id="rId15"/>
    <p:sldId id="344" r:id="rId16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00"/>
    <a:srgbClr val="7E0000"/>
    <a:srgbClr val="DED6D0"/>
    <a:srgbClr val="CCC1B8"/>
    <a:srgbClr val="FFCCCC"/>
    <a:srgbClr val="FF3300"/>
    <a:srgbClr val="E83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882A1-EA9B-4CBD-873D-0C46AC4D0ED4}" type="datetimeFigureOut">
              <a:rPr lang="de-AT" smtClean="0"/>
              <a:t>14.10.2022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758DC-47AE-4047-915C-2F24ABBF25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359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68408" cy="62582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6122" y="1322690"/>
            <a:ext cx="10477677" cy="4026145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/>
            </a:lvl1pPr>
            <a:lvl2pPr marL="8001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400" baseline="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- Dritte Ebene</a:t>
            </a:r>
          </a:p>
          <a:p>
            <a:pPr lvl="3"/>
            <a:r>
              <a:rPr lang="de-DE" dirty="0"/>
              <a:t>-- Vierte Ebene</a:t>
            </a:r>
          </a:p>
          <a:p>
            <a:pPr lvl="4"/>
            <a:r>
              <a:rPr lang="de-DE" dirty="0"/>
              <a:t>--- 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48A62-55FC-4699-8E45-FC043ACAAF56}" type="datetime1">
              <a:rPr lang="de-DE" smtClean="0"/>
              <a:t>14.10.2022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17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Titel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C84A-015E-4939-A707-3046F61A1D7B}" type="datetime1">
              <a:rPr lang="de-DE" smtClean="0"/>
              <a:t>14.10.2022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0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26FF-DE1F-4FB9-975E-B78DB7C4AA80}" type="datetime1">
              <a:rPr lang="de-DE" smtClean="0"/>
              <a:t>14.10.2022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00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7858" y="-29771"/>
            <a:ext cx="11032341" cy="132269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CDA1-877C-4216-B8F6-16ACB7F0827D}" type="datetime1">
              <a:rPr lang="de-DE" smtClean="0"/>
              <a:t>14.10.2022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22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AF3-B2DF-4AEC-AD2F-02FA86EBBB54}" type="datetime1">
              <a:rPr lang="de-DE" smtClean="0"/>
              <a:t>14.10.2022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26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5AD-6C8B-4D98-BC54-B7F3342B436F}" type="datetime1">
              <a:rPr lang="de-DE" smtClean="0"/>
              <a:t>14.10.2022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44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6E3-1171-455E-A9B8-FDC61AA20501}" type="datetime1">
              <a:rPr lang="de-DE" smtClean="0"/>
              <a:t>14.10.2022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78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E30C-322D-46DD-BB75-F7EA1565687A}" type="datetime1">
              <a:rPr lang="de-DE" smtClean="0"/>
              <a:t>14.10.2022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9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A78D-4835-4D6B-89F3-1A2C42EF9AB9}" type="datetime1">
              <a:rPr lang="de-DE" smtClean="0"/>
              <a:t>14.10.2022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E1878-6F74-4D52-B832-C16B214C069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Picture 2" descr="C:\Users\MANUEL~1.JAK\AppData\Local\Temp\Rar$DRa0.418\Balken digitales Briefpapier\Standorte\Wien\Wien_Signet_DE.jp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6" y="5355920"/>
            <a:ext cx="11743368" cy="128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5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5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0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wieser@ralh.a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wieser@ralh.a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0143" y="1043721"/>
            <a:ext cx="10477677" cy="402614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2AE0B72-B1A0-AE2F-A1BC-8DEC44B04467}"/>
              </a:ext>
            </a:extLst>
          </p:cNvPr>
          <p:cNvSpPr/>
          <p:nvPr/>
        </p:nvSpPr>
        <p:spPr>
          <a:xfrm>
            <a:off x="1024180" y="760748"/>
            <a:ext cx="102990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„Baustopp“ für die ASFINAG</a:t>
            </a:r>
          </a:p>
          <a:p>
            <a:r>
              <a:rPr lang="de-DE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Rechtliche Rahmenbedingungen der ministeriellen Weisungserteilung</a:t>
            </a:r>
            <a:br>
              <a:rPr lang="de-AT" sz="36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</a:br>
            <a:endParaRPr lang="de-AT" sz="3600" b="1" dirty="0">
              <a:solidFill>
                <a:srgbClr val="7E0000"/>
              </a:solidFill>
              <a:latin typeface="+mj-lt"/>
              <a:ea typeface="+mj-ea"/>
              <a:cs typeface="+mj-cs"/>
            </a:endParaRPr>
          </a:p>
          <a:p>
            <a:r>
              <a:rPr lang="de-AT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ZVR Verkehrsrechtstag 2022</a:t>
            </a:r>
          </a:p>
          <a:p>
            <a:r>
              <a:rPr lang="de-AT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18.10.2022, WU Wien</a:t>
            </a: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Dr. Lukas Wieser (</a:t>
            </a:r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  <a:hlinkClick r:id="rId2"/>
              </a:rPr>
              <a:t>lukas.wieser@ralh.at</a:t>
            </a:r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)</a:t>
            </a:r>
          </a:p>
          <a:p>
            <a:endParaRPr lang="de-AT" sz="16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de-AT" sz="16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Rechtsanwaltsanwärter bei Leitner &amp; Häusler Rechtsanwälte</a:t>
            </a:r>
          </a:p>
          <a:p>
            <a:r>
              <a:rPr lang="de-AT" sz="16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Lektor an der Sigmund Freud Privatuniversität Wien</a:t>
            </a: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019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ASFINAG-Reform 1997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8B1F3C7-6B97-2E94-DD67-9A9E896BD1BC}"/>
              </a:ext>
            </a:extLst>
          </p:cNvPr>
          <p:cNvSpPr txBox="1"/>
          <p:nvPr/>
        </p:nvSpPr>
        <p:spPr>
          <a:xfrm>
            <a:off x="922788" y="1277851"/>
            <a:ext cx="1056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b="1" dirty="0"/>
              <a:t>Erfüllung</a:t>
            </a:r>
            <a:r>
              <a:rPr lang="de-DE" sz="2000" b="1" dirty="0"/>
              <a:t> </a:t>
            </a:r>
            <a:r>
              <a:rPr lang="de-DE" sz="2800" b="1" dirty="0"/>
              <a:t>der Maastricht-Kriterien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2941266-9486-26E7-8160-90A22DFBE841}"/>
              </a:ext>
            </a:extLst>
          </p:cNvPr>
          <p:cNvSpPr txBox="1"/>
          <p:nvPr/>
        </p:nvSpPr>
        <p:spPr>
          <a:xfrm>
            <a:off x="922788" y="2366236"/>
            <a:ext cx="1035782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ErläutRV</a:t>
            </a:r>
            <a:r>
              <a:rPr lang="de-DE" sz="2400" dirty="0"/>
              <a:t> 698 </a:t>
            </a:r>
            <a:r>
              <a:rPr lang="de-DE" sz="2400" dirty="0" err="1"/>
              <a:t>BlgNR</a:t>
            </a:r>
            <a:r>
              <a:rPr lang="de-DE" sz="2400" dirty="0"/>
              <a:t> XX. GP 11:</a:t>
            </a:r>
          </a:p>
          <a:p>
            <a:endParaRPr lang="de-DE" i="1" dirty="0">
              <a:latin typeface="Times New Roman" panose="02020603050405020304" pitchFamily="18" charset="0"/>
            </a:endParaRPr>
          </a:p>
          <a:p>
            <a:pPr algn="just"/>
            <a:r>
              <a:rPr lang="de-DE" sz="2400" i="1" dirty="0"/>
              <a:t>„Ziel des Gesetzesvorhabens ist es, insbesondere unter Beachtung der Konvergenzkriterien die </a:t>
            </a:r>
            <a:r>
              <a:rPr lang="de-DE" sz="2400" b="1" i="1" dirty="0"/>
              <a:t>ASFINAG-Schulden in einen nicht dem öffentlichen Bereich zuzuordnenden Gesellschaftsverbund zu überführen </a:t>
            </a:r>
            <a:r>
              <a:rPr lang="de-DE" sz="2400" i="1" dirty="0"/>
              <a:t>[…].“</a:t>
            </a:r>
          </a:p>
        </p:txBody>
      </p:sp>
    </p:spTree>
    <p:extLst>
      <p:ext uri="{BB962C8B-B14F-4D97-AF65-F5344CB8AC3E}">
        <p14:creationId xmlns:p14="http://schemas.microsoft.com/office/powerpoint/2010/main" val="6682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6FCEE71-A4B2-8438-827B-A42CF58FED2F}"/>
              </a:ext>
            </a:extLst>
          </p:cNvPr>
          <p:cNvSpPr txBox="1"/>
          <p:nvPr/>
        </p:nvSpPr>
        <p:spPr>
          <a:xfrm>
            <a:off x="838200" y="1909649"/>
            <a:ext cx="107630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Wortlaut (</a:t>
            </a:r>
            <a:r>
              <a:rPr lang="de-DE" sz="2800" b="1" i="1" dirty="0"/>
              <a:t>„Recht […] Zielvorgaben zu setzen“</a:t>
            </a:r>
            <a:r>
              <a:rPr lang="de-DE" sz="28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Teleologie der Ausgliederungsgesetze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 Materialien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F9AA10-5B35-A77B-AC63-0B3A100CF3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293"/>
          <a:stretch/>
        </p:blipFill>
        <p:spPr>
          <a:xfrm>
            <a:off x="8149707" y="2669237"/>
            <a:ext cx="589426" cy="727591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Sondergesellschaftsrechtliches Weisungsrecht der BMK?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0C750E9-D8C5-2356-1004-3F709B6FBE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293"/>
          <a:stretch/>
        </p:blipFill>
        <p:spPr>
          <a:xfrm>
            <a:off x="8150805" y="3402825"/>
            <a:ext cx="589426" cy="72759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CD5A469-47AB-F623-9A77-7B1260E17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293"/>
          <a:stretch/>
        </p:blipFill>
        <p:spPr>
          <a:xfrm>
            <a:off x="8149707" y="1797058"/>
            <a:ext cx="589426" cy="72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Historisches Argument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53942AD-3322-81B1-2085-7E1BAA4F6981}"/>
              </a:ext>
            </a:extLst>
          </p:cNvPr>
          <p:cNvSpPr txBox="1"/>
          <p:nvPr/>
        </p:nvSpPr>
        <p:spPr>
          <a:xfrm>
            <a:off x="838200" y="1511929"/>
            <a:ext cx="10840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Materialien zu § 10 ASFINAG-</a:t>
            </a:r>
            <a:r>
              <a:rPr lang="de-DE" sz="2000" dirty="0" err="1"/>
              <a:t>ErmächtigungsG</a:t>
            </a:r>
            <a:r>
              <a:rPr lang="de-DE" sz="2000" dirty="0"/>
              <a:t> 1997</a:t>
            </a:r>
          </a:p>
          <a:p>
            <a:endParaRPr lang="de-DE" sz="2000" dirty="0"/>
          </a:p>
          <a:p>
            <a:r>
              <a:rPr lang="de-DE" sz="2000" dirty="0" err="1"/>
              <a:t>ErläutRV</a:t>
            </a:r>
            <a:r>
              <a:rPr lang="de-DE" sz="2000" dirty="0"/>
              <a:t> 698 </a:t>
            </a:r>
            <a:r>
              <a:rPr lang="de-DE" sz="2000" dirty="0" err="1"/>
              <a:t>BlgNR</a:t>
            </a:r>
            <a:r>
              <a:rPr lang="de-DE" sz="2000" dirty="0"/>
              <a:t> XX. GP 13:</a:t>
            </a:r>
          </a:p>
          <a:p>
            <a:endParaRPr lang="de-DE" sz="2000" dirty="0"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de-DE" sz="2000" i="1" dirty="0"/>
              <a:t>„Hier wird auf die </a:t>
            </a:r>
            <a:r>
              <a:rPr lang="de-DE" sz="2000" b="1" i="1" dirty="0"/>
              <a:t>Erhaltung des Rechts</a:t>
            </a:r>
            <a:r>
              <a:rPr lang="de-DE" sz="2000" i="1" dirty="0"/>
              <a:t> des Bundesministers für wirtschaftliche Angelegenheiten</a:t>
            </a:r>
            <a:br>
              <a:rPr lang="de-DE" sz="2000" i="1" dirty="0"/>
            </a:br>
            <a:r>
              <a:rPr lang="de-DE" sz="2000" i="1" dirty="0"/>
              <a:t>Rücksicht genommen, auf Bau und Erhaltung des Straßennetzes auch </a:t>
            </a:r>
            <a:r>
              <a:rPr lang="de-DE" sz="2000" b="1" i="1" dirty="0"/>
              <a:t>weiterhin grundlegenden </a:t>
            </a:r>
            <a:r>
              <a:rPr lang="de-DE" sz="2000" b="1" i="1" dirty="0" err="1"/>
              <a:t>Einfluß</a:t>
            </a:r>
            <a:r>
              <a:rPr lang="de-DE" sz="2000" b="1" i="1" dirty="0"/>
              <a:t> </a:t>
            </a:r>
            <a:r>
              <a:rPr lang="de-DE" sz="2000" i="1" dirty="0"/>
              <a:t>zu nehmen.“</a:t>
            </a:r>
          </a:p>
        </p:txBody>
      </p:sp>
    </p:spTree>
    <p:extLst>
      <p:ext uri="{BB962C8B-B14F-4D97-AF65-F5344CB8AC3E}">
        <p14:creationId xmlns:p14="http://schemas.microsoft.com/office/powerpoint/2010/main" val="2229688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1040C-EEAE-A49B-DDF3-A7BD84EA4A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Historisches Argument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AC3CC92-13C0-89BB-34CB-14FB438548FA}"/>
              </a:ext>
            </a:extLst>
          </p:cNvPr>
          <p:cNvSpPr txBox="1"/>
          <p:nvPr/>
        </p:nvSpPr>
        <p:spPr>
          <a:xfrm>
            <a:off x="702019" y="1747319"/>
            <a:ext cx="10840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Materialien zur Vorgängerbestimmung § 10 Abs 4 </a:t>
            </a:r>
            <a:r>
              <a:rPr lang="de-DE" sz="2000" dirty="0" err="1"/>
              <a:t>MaßnahmenG</a:t>
            </a:r>
            <a:r>
              <a:rPr lang="de-DE" sz="2000" dirty="0"/>
              <a:t> Bundesstraßengesellschaften idF BGBl 297/1995</a:t>
            </a:r>
          </a:p>
          <a:p>
            <a:endParaRPr lang="de-DE" sz="2000" dirty="0"/>
          </a:p>
          <a:p>
            <a:r>
              <a:rPr lang="de-DE" sz="2000" dirty="0"/>
              <a:t>AB 820 </a:t>
            </a:r>
            <a:r>
              <a:rPr lang="de-DE" sz="2000" dirty="0" err="1"/>
              <a:t>BlgNR</a:t>
            </a:r>
            <a:r>
              <a:rPr lang="de-DE" sz="2000" dirty="0"/>
              <a:t> XVIII. GP 2:</a:t>
            </a:r>
          </a:p>
          <a:p>
            <a:endParaRPr lang="de-DE" sz="2000" dirty="0"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de-DE" sz="2000" i="1" dirty="0"/>
              <a:t>„Mit dieser Bestimmung soll – als Sondergesellschaftsrecht - ein </a:t>
            </a:r>
            <a:r>
              <a:rPr lang="de-DE" sz="2000" b="1" i="1" dirty="0"/>
              <a:t>Durchgriffsrecht des Bundesministers </a:t>
            </a:r>
            <a:r>
              <a:rPr lang="de-DE" sz="2000" i="1" dirty="0"/>
              <a:t>für wirtschaftliche Angelegenheiten gegenüber den Gesellschaften […] geschaffen werden.“</a:t>
            </a:r>
          </a:p>
        </p:txBody>
      </p:sp>
    </p:spTree>
    <p:extLst>
      <p:ext uri="{BB962C8B-B14F-4D97-AF65-F5344CB8AC3E}">
        <p14:creationId xmlns:p14="http://schemas.microsoft.com/office/powerpoint/2010/main" val="4275517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Schlussfolgerungen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450903E-7E56-AF21-8FDD-B8DACB6D6DB1}"/>
              </a:ext>
            </a:extLst>
          </p:cNvPr>
          <p:cNvSpPr txBox="1"/>
          <p:nvPr/>
        </p:nvSpPr>
        <p:spPr>
          <a:xfrm>
            <a:off x="838200" y="1443841"/>
            <a:ext cx="107630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Aus § 10 ASFINAG-</a:t>
            </a:r>
            <a:r>
              <a:rPr lang="de-DE" sz="2800" dirty="0" err="1"/>
              <a:t>ErmächtigungsG</a:t>
            </a:r>
            <a:r>
              <a:rPr lang="de-DE" sz="2800" dirty="0"/>
              <a:t> 1997 </a:t>
            </a:r>
            <a:r>
              <a:rPr lang="de-DE" sz="2800" dirty="0" err="1"/>
              <a:t>iVm</a:t>
            </a:r>
            <a:r>
              <a:rPr lang="de-DE" sz="2800" dirty="0"/>
              <a:t> dem </a:t>
            </a:r>
            <a:r>
              <a:rPr lang="de-DE" sz="2800" dirty="0" err="1"/>
              <a:t>Fruchtgenußvertrag</a:t>
            </a:r>
            <a:r>
              <a:rPr lang="de-DE" sz="2800" dirty="0"/>
              <a:t> folgt ein ministerielles Weisungsrecht gegenüber der ASFINAG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Dafür sprechen grammatikalische, historische und teleologische Argumente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Weisungsrecht beschränkt sich auf grundsätzliche Fragen der Unternehmensführung und -politik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8345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0143" y="1043721"/>
            <a:ext cx="10477677" cy="402614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2AE0B72-B1A0-AE2F-A1BC-8DEC44B04467}"/>
              </a:ext>
            </a:extLst>
          </p:cNvPr>
          <p:cNvSpPr/>
          <p:nvPr/>
        </p:nvSpPr>
        <p:spPr>
          <a:xfrm>
            <a:off x="1024180" y="760748"/>
            <a:ext cx="102990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„Baustopp“ für die ASFINAG</a:t>
            </a:r>
          </a:p>
          <a:p>
            <a:r>
              <a:rPr lang="de-DE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Rechtliche Rahmenbedingungen der ministeriellen Weisungserteilung</a:t>
            </a:r>
            <a:br>
              <a:rPr lang="de-AT" sz="36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</a:br>
            <a:endParaRPr lang="de-AT" sz="3600" b="1" dirty="0">
              <a:solidFill>
                <a:srgbClr val="7E0000"/>
              </a:solidFill>
              <a:latin typeface="+mj-lt"/>
              <a:ea typeface="+mj-ea"/>
              <a:cs typeface="+mj-cs"/>
            </a:endParaRPr>
          </a:p>
          <a:p>
            <a:r>
              <a:rPr lang="de-AT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ZVR Verkehrsrechtstag 2022</a:t>
            </a:r>
          </a:p>
          <a:p>
            <a:r>
              <a:rPr lang="de-AT" sz="2800" b="1" dirty="0">
                <a:solidFill>
                  <a:srgbClr val="7E0000"/>
                </a:solidFill>
                <a:latin typeface="+mj-lt"/>
                <a:ea typeface="+mj-ea"/>
                <a:cs typeface="+mj-cs"/>
              </a:rPr>
              <a:t>18.10.2022, WU Wien</a:t>
            </a: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Dr. Lukas Wieser (</a:t>
            </a:r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  <a:hlinkClick r:id="rId2"/>
              </a:rPr>
              <a:t>lukas.wieser@ralh.at</a:t>
            </a:r>
            <a:r>
              <a:rPr lang="de-AT" sz="20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)</a:t>
            </a:r>
          </a:p>
          <a:p>
            <a:endParaRPr lang="de-AT" sz="16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de-AT" sz="16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Rechtsanwaltsanwärter bei Leitner &amp; Häusler Rechtsanwälte</a:t>
            </a:r>
          </a:p>
          <a:p>
            <a:r>
              <a:rPr lang="de-AT" sz="16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Lektor an der Sigmund Freud Privatuniversität Wien</a:t>
            </a: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endParaRPr lang="de-AT" sz="20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641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Der Fall „S1“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765D6A6-4792-4354-E386-B3411A32F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645" y="1131945"/>
            <a:ext cx="2933246" cy="36665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3581A4C-30D0-2B07-F80A-5ADCEA145BAB}"/>
              </a:ext>
            </a:extLst>
          </p:cNvPr>
          <p:cNvSpPr txBox="1"/>
          <p:nvPr/>
        </p:nvSpPr>
        <p:spPr>
          <a:xfrm>
            <a:off x="838200" y="1593339"/>
            <a:ext cx="76794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BMK erteilt Weisung an ASFINAG – „Baustopp“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Betrifft </a:t>
            </a:r>
            <a:r>
              <a:rPr lang="de-DE" sz="2800" dirty="0" err="1"/>
              <a:t>insbes</a:t>
            </a:r>
            <a:r>
              <a:rPr lang="de-DE" sz="2800" dirty="0"/>
              <a:t> „S1“  und den „</a:t>
            </a:r>
            <a:r>
              <a:rPr lang="de-DE" sz="2800" dirty="0" err="1"/>
              <a:t>Lobautunnel</a:t>
            </a:r>
            <a:r>
              <a:rPr lang="de-DE" sz="2800" dirty="0"/>
              <a:t>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dirty="0"/>
              <a:t>Hitzige politische, mediale und nicht zuletzt rechtswissenschaftliche Debatte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1826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/>
              <a:t>Die </a:t>
            </a:r>
            <a:r>
              <a:rPr lang="de-DE" dirty="0"/>
              <a:t>zentrale Rechtsfrage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EAC8AF9C-FDB2-2380-7AA6-1D791D7963EB}"/>
              </a:ext>
            </a:extLst>
          </p:cNvPr>
          <p:cNvSpPr/>
          <p:nvPr/>
        </p:nvSpPr>
        <p:spPr>
          <a:xfrm>
            <a:off x="4666913" y="3949117"/>
            <a:ext cx="2910980" cy="11513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ASFINAG</a:t>
            </a:r>
          </a:p>
        </p:txBody>
      </p:sp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C21396C4-BDF3-1297-271D-1643C449A222}"/>
              </a:ext>
            </a:extLst>
          </p:cNvPr>
          <p:cNvSpPr/>
          <p:nvPr/>
        </p:nvSpPr>
        <p:spPr>
          <a:xfrm>
            <a:off x="5922628" y="2525086"/>
            <a:ext cx="444616" cy="172813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1600" dirty="0"/>
              <a:t>Weisung</a:t>
            </a:r>
            <a:endParaRPr lang="de-DE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690DCAA-ACAE-B79C-3343-CFAAE5E65AF7}"/>
              </a:ext>
            </a:extLst>
          </p:cNvPr>
          <p:cNvSpPr/>
          <p:nvPr/>
        </p:nvSpPr>
        <p:spPr>
          <a:xfrm>
            <a:off x="5536735" y="1501110"/>
            <a:ext cx="1216401" cy="12164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BMK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3C8C2B7-A6D7-7CA5-4440-95E9919DC1DD}"/>
              </a:ext>
            </a:extLst>
          </p:cNvPr>
          <p:cNvSpPr txBox="1"/>
          <p:nvPr/>
        </p:nvSpPr>
        <p:spPr>
          <a:xfrm>
            <a:off x="504717" y="2807366"/>
            <a:ext cx="4162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§ 10 ASFINAG-</a:t>
            </a:r>
            <a:r>
              <a:rPr lang="de-DE" sz="2000" dirty="0" err="1"/>
              <a:t>ErmächtigungsG</a:t>
            </a:r>
            <a:r>
              <a:rPr lang="de-DE" sz="2000" dirty="0"/>
              <a:t> 1997 + </a:t>
            </a:r>
            <a:r>
              <a:rPr lang="de-DE" sz="2000" dirty="0" err="1"/>
              <a:t>Fruchtgenußvertrag</a:t>
            </a:r>
            <a:endParaRPr lang="de-DE" sz="2000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B8072A46-9895-898E-9DF9-F74DCC728210}"/>
              </a:ext>
            </a:extLst>
          </p:cNvPr>
          <p:cNvCxnSpPr>
            <a:cxnSpLocks/>
          </p:cNvCxnSpPr>
          <p:nvPr/>
        </p:nvCxnSpPr>
        <p:spPr>
          <a:xfrm>
            <a:off x="3775046" y="3389152"/>
            <a:ext cx="1963024" cy="117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FF2F4374-C28E-65B8-CE04-0650AB66FE16}"/>
              </a:ext>
            </a:extLst>
          </p:cNvPr>
          <p:cNvSpPr txBox="1"/>
          <p:nvPr/>
        </p:nvSpPr>
        <p:spPr>
          <a:xfrm>
            <a:off x="6753136" y="2807366"/>
            <a:ext cx="488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/>
              <a:t>?</a:t>
            </a:r>
          </a:p>
        </p:txBody>
      </p:sp>
      <p:sp>
        <p:nvSpPr>
          <p:cNvPr id="17" name="Verbotsymbol 16">
            <a:extLst>
              <a:ext uri="{FF2B5EF4-FFF2-40B4-BE49-F238E27FC236}">
                <a16:creationId xmlns:a16="http://schemas.microsoft.com/office/drawing/2014/main" id="{91EEDC1A-C307-7FA2-977D-D30B2D5C7506}"/>
              </a:ext>
            </a:extLst>
          </p:cNvPr>
          <p:cNvSpPr/>
          <p:nvPr/>
        </p:nvSpPr>
        <p:spPr>
          <a:xfrm>
            <a:off x="5738070" y="2871649"/>
            <a:ext cx="923330" cy="923330"/>
          </a:xfrm>
          <a:prstGeom prst="noSmoking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DC3298C-1F57-2999-0CBC-555E3769D11E}"/>
              </a:ext>
            </a:extLst>
          </p:cNvPr>
          <p:cNvSpPr txBox="1"/>
          <p:nvPr/>
        </p:nvSpPr>
        <p:spPr>
          <a:xfrm rot="1396294">
            <a:off x="8558341" y="2075259"/>
            <a:ext cx="260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§ 70 Abs 1 AktG ?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Sondergesellschaftsrecht: ASFINAG-</a:t>
            </a:r>
            <a:r>
              <a:rPr lang="de-DE" dirty="0" err="1"/>
              <a:t>ErmächtigungsG</a:t>
            </a:r>
            <a:r>
              <a:rPr lang="de-DE" dirty="0"/>
              <a:t> 1997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933C72E-5782-1415-E894-CB1D08AA60A3}"/>
              </a:ext>
            </a:extLst>
          </p:cNvPr>
          <p:cNvSpPr txBox="1"/>
          <p:nvPr/>
        </p:nvSpPr>
        <p:spPr>
          <a:xfrm>
            <a:off x="838200" y="2136338"/>
            <a:ext cx="10568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§ 10 ASFINAG-</a:t>
            </a:r>
            <a:r>
              <a:rPr lang="de-DE" b="1" dirty="0" err="1"/>
              <a:t>ErmächtigungsG</a:t>
            </a:r>
            <a:r>
              <a:rPr lang="de-DE" b="1" dirty="0"/>
              <a:t> 1997</a:t>
            </a:r>
          </a:p>
          <a:p>
            <a:endParaRPr lang="de-DE" dirty="0"/>
          </a:p>
          <a:p>
            <a:pPr algn="just"/>
            <a:r>
              <a:rPr lang="de-DE" i="1" dirty="0"/>
              <a:t>„In dem mit der Autobahnen- und Schnellstraßen-Finanzierungs-Aktiengesellschaft gemäß § 2 abzuschließenden </a:t>
            </a:r>
            <a:r>
              <a:rPr lang="de-DE" i="1" dirty="0" err="1"/>
              <a:t>Fruchtgenußvertrag</a:t>
            </a:r>
            <a:r>
              <a:rPr lang="de-DE" i="1" dirty="0"/>
              <a:t> ist dem Bundesminister für Verkehr, Innovation und Technologie das </a:t>
            </a:r>
            <a:r>
              <a:rPr lang="de-DE" b="1" i="1" dirty="0"/>
              <a:t>Recht</a:t>
            </a:r>
            <a:r>
              <a:rPr lang="de-DE" i="1" dirty="0"/>
              <a:t> einzuräumen, der Autobahnen- und Schnellstraßen-Finanzierungs-Aktiengesellschaft </a:t>
            </a:r>
            <a:r>
              <a:rPr lang="de-DE" b="1" i="1" dirty="0"/>
              <a:t>Zielvorgaben zu setzen</a:t>
            </a:r>
            <a:r>
              <a:rPr lang="de-DE" i="1" dirty="0"/>
              <a:t> und eine begleitende Kontrolle hinsichtlich der Maßnahmen der Gesellschaft einschließlich der Planungsmaßnahmen durchzuführen. […]“</a:t>
            </a:r>
          </a:p>
        </p:txBody>
      </p:sp>
    </p:spTree>
    <p:extLst>
      <p:ext uri="{BB962C8B-B14F-4D97-AF65-F5344CB8AC3E}">
        <p14:creationId xmlns:p14="http://schemas.microsoft.com/office/powerpoint/2010/main" val="296893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Ausgliederung in der Bundesstraßenverwaltung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5A701534-088F-1028-892D-E6BE6203C62A}"/>
              </a:ext>
            </a:extLst>
          </p:cNvPr>
          <p:cNvSpPr/>
          <p:nvPr/>
        </p:nvSpPr>
        <p:spPr>
          <a:xfrm>
            <a:off x="629174" y="1879134"/>
            <a:ext cx="3498210" cy="2608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Verwaltung</a:t>
            </a:r>
            <a:endParaRPr lang="de-DE" b="1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A4792CB1-7277-96F0-45D4-7CF7A25D6E2E}"/>
              </a:ext>
            </a:extLst>
          </p:cNvPr>
          <p:cNvSpPr/>
          <p:nvPr/>
        </p:nvSpPr>
        <p:spPr>
          <a:xfrm>
            <a:off x="9527100" y="4295165"/>
            <a:ext cx="2441197" cy="78856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AGs der Bundesstraßenverwaltung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A2F9D3CC-E688-1211-7978-32F62343314F}"/>
              </a:ext>
            </a:extLst>
          </p:cNvPr>
          <p:cNvSpPr/>
          <p:nvPr/>
        </p:nvSpPr>
        <p:spPr>
          <a:xfrm>
            <a:off x="4404220" y="2810312"/>
            <a:ext cx="2952925" cy="721453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seit den 1960er-Jahren</a:t>
            </a:r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86253495-7589-4C54-D14D-ED296EEC846E}"/>
              </a:ext>
            </a:extLst>
          </p:cNvPr>
          <p:cNvSpPr/>
          <p:nvPr/>
        </p:nvSpPr>
        <p:spPr>
          <a:xfrm rot="3315748">
            <a:off x="9844482" y="3474778"/>
            <a:ext cx="1806430" cy="529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Eigentum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0D508BD6-5229-346A-63BB-C7FF0314BFF5}"/>
              </a:ext>
            </a:extLst>
          </p:cNvPr>
          <p:cNvSpPr/>
          <p:nvPr/>
        </p:nvSpPr>
        <p:spPr>
          <a:xfrm>
            <a:off x="8123341" y="1044430"/>
            <a:ext cx="2743200" cy="2139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Verwaltung</a:t>
            </a:r>
            <a:endParaRPr lang="de-DE" b="1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9BBA79F0-42CC-3003-8D8C-BC1C85DC9B91}"/>
              </a:ext>
            </a:extLst>
          </p:cNvPr>
          <p:cNvSpPr/>
          <p:nvPr/>
        </p:nvSpPr>
        <p:spPr>
          <a:xfrm>
            <a:off x="1474546" y="3531765"/>
            <a:ext cx="2441197" cy="78856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Bundesstraßenverwaltung</a:t>
            </a:r>
          </a:p>
        </p:txBody>
      </p:sp>
    </p:spTree>
    <p:extLst>
      <p:ext uri="{BB962C8B-B14F-4D97-AF65-F5344CB8AC3E}">
        <p14:creationId xmlns:p14="http://schemas.microsoft.com/office/powerpoint/2010/main" val="330799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Ausgliederung in der Bundesstraßenverwaltung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C26A9A5-25DA-DDFB-9925-CB80FFFE6EE9}"/>
              </a:ext>
            </a:extLst>
          </p:cNvPr>
          <p:cNvSpPr txBox="1"/>
          <p:nvPr/>
        </p:nvSpPr>
        <p:spPr>
          <a:xfrm>
            <a:off x="838200" y="1157681"/>
            <a:ext cx="3825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Gründe der Ausgliederung…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A84AB65-6EAF-8251-9EB8-CC49243B9342}"/>
              </a:ext>
            </a:extLst>
          </p:cNvPr>
          <p:cNvSpPr txBox="1"/>
          <p:nvPr/>
        </p:nvSpPr>
        <p:spPr>
          <a:xfrm>
            <a:off x="838200" y="1724518"/>
            <a:ext cx="958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Materialien zum ASFINAG-Gesetz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147903-46A4-340C-7E4B-F1C0240D3900}"/>
              </a:ext>
            </a:extLst>
          </p:cNvPr>
          <p:cNvSpPr txBox="1"/>
          <p:nvPr/>
        </p:nvSpPr>
        <p:spPr>
          <a:xfrm>
            <a:off x="838200" y="2242491"/>
            <a:ext cx="100835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IA 178/A </a:t>
            </a:r>
            <a:r>
              <a:rPr lang="de-DE" dirty="0" err="1"/>
              <a:t>BlgNR</a:t>
            </a:r>
            <a:r>
              <a:rPr lang="de-DE" dirty="0"/>
              <a:t> XV. GP 16:</a:t>
            </a:r>
          </a:p>
          <a:p>
            <a:endParaRPr lang="de-DE" dirty="0"/>
          </a:p>
          <a:p>
            <a:pPr algn="just"/>
            <a:r>
              <a:rPr lang="de-DE" i="1" dirty="0"/>
              <a:t>„Um einen </a:t>
            </a:r>
            <a:r>
              <a:rPr lang="de-DE" b="1" i="1" dirty="0"/>
              <a:t>rascheren Ausbau des Grundnetzes zu ermöglichen</a:t>
            </a:r>
            <a:r>
              <a:rPr lang="de-DE" i="1" dirty="0"/>
              <a:t>, wurden bereits seit langem durch </a:t>
            </a:r>
            <a:r>
              <a:rPr lang="de-DE" b="1" i="1" dirty="0"/>
              <a:t>Sonderfinanzierungsgesetze</a:t>
            </a:r>
            <a:r>
              <a:rPr lang="de-DE" i="1" dirty="0"/>
              <a:t> (Brenner Autobahn, Tauern Autobahn, Pyhrn Autobahn, Arlberg</a:t>
            </a:r>
          </a:p>
          <a:p>
            <a:pPr algn="just"/>
            <a:r>
              <a:rPr lang="de-DE" i="1" dirty="0"/>
              <a:t>Schnellstraße, Süd Autobahn, Semmering bzw. Murtal Schnellstraße) oder durch Sondervereinbarungen zwischen Bund und Ländern mit Länderbeteiligung </a:t>
            </a:r>
            <a:r>
              <a:rPr lang="de-DE" b="1" i="1" dirty="0"/>
              <a:t>Möglichkeiten für eine Finanzierung besonders aufwendiger oder besonders dringlicher Strecken</a:t>
            </a:r>
            <a:r>
              <a:rPr lang="de-DE" i="1" dirty="0"/>
              <a:t> geschaffen. Da seit Jahren die </a:t>
            </a:r>
            <a:r>
              <a:rPr lang="de-DE" b="1" i="1" dirty="0"/>
              <a:t>hauptsächlichen Ein-</a:t>
            </a:r>
          </a:p>
          <a:p>
            <a:pPr algn="just"/>
            <a:r>
              <a:rPr lang="de-DE" b="1" i="1" dirty="0"/>
              <a:t>nahmen für den Bundesstraßenbau aus der Mineralölsteuer stagnieren</a:t>
            </a:r>
            <a:r>
              <a:rPr lang="de-DE" i="1" dirty="0"/>
              <a:t>, erscheint eine </a:t>
            </a:r>
            <a:r>
              <a:rPr lang="de-DE" b="1" i="1" dirty="0"/>
              <a:t>großzügige Lösung für die Autobahn- und Schnellstraßenfinanzierung </a:t>
            </a:r>
            <a:r>
              <a:rPr lang="de-DE" i="1" dirty="0"/>
              <a:t>unumgänglich. Der vorliegende Gesetzentwurf soll die Möglichkeit bieten, zusätzliche Mittel zu beschaffen und optimal zu koordinieren.“</a:t>
            </a:r>
          </a:p>
        </p:txBody>
      </p:sp>
    </p:spTree>
    <p:extLst>
      <p:ext uri="{BB962C8B-B14F-4D97-AF65-F5344CB8AC3E}">
        <p14:creationId xmlns:p14="http://schemas.microsoft.com/office/powerpoint/2010/main" val="300481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Ausgliederung in der Bundesstraßenverwaltung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C26A9A5-25DA-DDFB-9925-CB80FFFE6EE9}"/>
              </a:ext>
            </a:extLst>
          </p:cNvPr>
          <p:cNvSpPr txBox="1"/>
          <p:nvPr/>
        </p:nvSpPr>
        <p:spPr>
          <a:xfrm>
            <a:off x="838200" y="1384185"/>
            <a:ext cx="103023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Grds</a:t>
            </a:r>
            <a:r>
              <a:rPr lang="de-DE" sz="2400" dirty="0"/>
              <a:t> keine Einschränkung des Zugriffs der Verwaltung auf die Agenden …</a:t>
            </a:r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/>
              <a:t>Sondergesellschaftsrecht zur individuellen Anpassung der betreffenden AGs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/>
              <a:t>Sondergesetze enthielten weitgehende ministerielle Informations- und </a:t>
            </a:r>
            <a:r>
              <a:rPr lang="de-DE" sz="2400" dirty="0" err="1"/>
              <a:t>Ingerenzrechte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47104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62668" y="473604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Ausgliederung in der Bundesstraßenverwaltung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C26A9A5-25DA-DDFB-9925-CB80FFFE6EE9}"/>
              </a:ext>
            </a:extLst>
          </p:cNvPr>
          <p:cNvSpPr txBox="1"/>
          <p:nvPr/>
        </p:nvSpPr>
        <p:spPr>
          <a:xfrm>
            <a:off x="767970" y="1627466"/>
            <a:ext cx="106631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400" b="1" dirty="0"/>
              <a:t>§ 3 Abs 2 ASAG-G</a:t>
            </a:r>
          </a:p>
          <a:p>
            <a:pPr algn="just"/>
            <a:endParaRPr lang="de-DE" sz="2400" dirty="0"/>
          </a:p>
          <a:p>
            <a:pPr algn="just"/>
            <a:r>
              <a:rPr lang="de-DE" sz="2400" i="1" dirty="0"/>
              <a:t>„Der Bundesminister für Bauten und Technik ist berechtigt, der Autobahnen- und Schnellstraßen-Aktiengesellschaft </a:t>
            </a:r>
            <a:r>
              <a:rPr lang="de-DE" sz="2400" b="1" i="1" dirty="0"/>
              <a:t>allgemeine Anweisungen </a:t>
            </a:r>
            <a:r>
              <a:rPr lang="de-DE" sz="2400" i="1" dirty="0"/>
              <a:t>über die Durchführung ihrer Aufgaben </a:t>
            </a:r>
            <a:r>
              <a:rPr lang="de-DE" sz="2400" b="1" i="1" dirty="0"/>
              <a:t>zu erteilen und Auskünfte über ihre Tätigkeit zu verlangen</a:t>
            </a:r>
            <a:r>
              <a:rPr lang="de-DE" sz="2400" i="1" dirty="0"/>
              <a:t>. Die Organe der Aktiengesellschaft sind verpflichtet [sic]</a:t>
            </a:r>
            <a:r>
              <a:rPr lang="de-DE" sz="2400" b="1" i="1" dirty="0"/>
              <a:t>diesen Anweisungen und Aufforderungen zur Auskunftserteilung zu entsprechen</a:t>
            </a:r>
            <a:r>
              <a:rPr lang="de-DE" sz="2400" i="1" dirty="0"/>
              <a:t>. Die Satzung hat die Organe diesbezüglich zu verpflichten.“</a:t>
            </a:r>
          </a:p>
        </p:txBody>
      </p:sp>
    </p:spTree>
    <p:extLst>
      <p:ext uri="{BB962C8B-B14F-4D97-AF65-F5344CB8AC3E}">
        <p14:creationId xmlns:p14="http://schemas.microsoft.com/office/powerpoint/2010/main" val="345940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1878-6F74-4D52-B832-C16B214C069C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A734D6-662E-33A8-76A7-385ABFFFBFC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68408" cy="625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7E0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/>
              <a:t>ASFINAG-Reform 1997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8B1F3C7-6B97-2E94-DD67-9A9E896BD1BC}"/>
              </a:ext>
            </a:extLst>
          </p:cNvPr>
          <p:cNvSpPr txBox="1"/>
          <p:nvPr/>
        </p:nvSpPr>
        <p:spPr>
          <a:xfrm>
            <a:off x="893750" y="1095534"/>
            <a:ext cx="1056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800" b="1" dirty="0"/>
              <a:t>Erfüllung der Maastricht-Kriterien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5784C1E-E7A9-8D73-A205-02EBCB193495}"/>
              </a:ext>
            </a:extLst>
          </p:cNvPr>
          <p:cNvSpPr/>
          <p:nvPr/>
        </p:nvSpPr>
        <p:spPr>
          <a:xfrm>
            <a:off x="595618" y="1947800"/>
            <a:ext cx="4093828" cy="3847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Budget</a:t>
            </a:r>
          </a:p>
        </p:txBody>
      </p:sp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AD42EE19-ECF4-690F-777C-253F5C21C2DF}"/>
              </a:ext>
            </a:extLst>
          </p:cNvPr>
          <p:cNvSpPr/>
          <p:nvPr/>
        </p:nvSpPr>
        <p:spPr>
          <a:xfrm>
            <a:off x="2969703" y="2508309"/>
            <a:ext cx="1459684" cy="27264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Bundesstraßen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296FA4A3-3257-3817-5901-AECDDF902B33}"/>
              </a:ext>
            </a:extLst>
          </p:cNvPr>
          <p:cNvSpPr/>
          <p:nvPr/>
        </p:nvSpPr>
        <p:spPr>
          <a:xfrm>
            <a:off x="4898767" y="3105615"/>
            <a:ext cx="2616451" cy="1531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Ausgliederung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D9CC697-99CA-FD98-26D1-33DFB6026277}"/>
              </a:ext>
            </a:extLst>
          </p:cNvPr>
          <p:cNvSpPr/>
          <p:nvPr/>
        </p:nvSpPr>
        <p:spPr>
          <a:xfrm>
            <a:off x="7638356" y="1917653"/>
            <a:ext cx="3302555" cy="3103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Budget</a:t>
            </a:r>
          </a:p>
        </p:txBody>
      </p:sp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A7C1CD37-5472-F05E-C16D-BE911759FBCF}"/>
              </a:ext>
            </a:extLst>
          </p:cNvPr>
          <p:cNvSpPr/>
          <p:nvPr/>
        </p:nvSpPr>
        <p:spPr>
          <a:xfrm>
            <a:off x="10732316" y="3735663"/>
            <a:ext cx="1459684" cy="27264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Bundesstraßen</a:t>
            </a:r>
          </a:p>
        </p:txBody>
      </p:sp>
    </p:spTree>
    <p:extLst>
      <p:ext uri="{BB962C8B-B14F-4D97-AF65-F5344CB8AC3E}">
        <p14:creationId xmlns:p14="http://schemas.microsoft.com/office/powerpoint/2010/main" val="135132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Breitbild</PresentationFormat>
  <Paragraphs>118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FHWien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JAKAB Manuel | FHWien der WKW</dc:creator>
  <cp:lastModifiedBy>Mag. Lukas Wieser</cp:lastModifiedBy>
  <cp:revision>216</cp:revision>
  <cp:lastPrinted>2022-10-14T14:13:02Z</cp:lastPrinted>
  <dcterms:created xsi:type="dcterms:W3CDTF">2019-09-09T16:24:21Z</dcterms:created>
  <dcterms:modified xsi:type="dcterms:W3CDTF">2022-10-14T14:41:42Z</dcterms:modified>
</cp:coreProperties>
</file>