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  <p:sldMasterId id="2147483723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0" r:id="rId4"/>
    <p:sldId id="335" r:id="rId5"/>
    <p:sldId id="363" r:id="rId6"/>
    <p:sldId id="336" r:id="rId7"/>
    <p:sldId id="337" r:id="rId8"/>
    <p:sldId id="359" r:id="rId9"/>
    <p:sldId id="338" r:id="rId10"/>
    <p:sldId id="340" r:id="rId11"/>
    <p:sldId id="342" r:id="rId12"/>
    <p:sldId id="341" r:id="rId13"/>
    <p:sldId id="339" r:id="rId14"/>
    <p:sldId id="343" r:id="rId15"/>
    <p:sldId id="360" r:id="rId16"/>
    <p:sldId id="361" r:id="rId17"/>
    <p:sldId id="344" r:id="rId18"/>
    <p:sldId id="348" r:id="rId19"/>
    <p:sldId id="351" r:id="rId20"/>
    <p:sldId id="353" r:id="rId21"/>
    <p:sldId id="358" r:id="rId22"/>
    <p:sldId id="355" r:id="rId23"/>
    <p:sldId id="356" r:id="rId24"/>
    <p:sldId id="357" r:id="rId25"/>
    <p:sldId id="295" r:id="rId2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8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zensky Michael" initials="LM" lastIdx="1" clrIdx="0">
    <p:extLst>
      <p:ext uri="{19B8F6BF-5375-455C-9EA6-DF929625EA0E}">
        <p15:presenceInfo xmlns:p15="http://schemas.microsoft.com/office/powerpoint/2012/main" userId="S-1-5-21-488040868-4244228847-1048680791-12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18" autoAdjust="0"/>
  </p:normalViewPr>
  <p:slideViewPr>
    <p:cSldViewPr snapToGrid="0" snapToObjects="1">
      <p:cViewPr varScale="1">
        <p:scale>
          <a:sx n="109" d="100"/>
          <a:sy n="109" d="100"/>
        </p:scale>
        <p:origin x="1656" y="108"/>
      </p:cViewPr>
      <p:guideLst>
        <p:guide orient="horz" pos="698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3570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17.10.2022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8" name="Grafik 7" descr="Bundesministerium &#10;&#10;&#10;&#10;Klimaschutz, Umwelt, Energie, Mobilität, Innovation und Technolog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00" y="432000"/>
            <a:ext cx="1476000" cy="4642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17.10.2022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11188" y="674688"/>
            <a:ext cx="5575300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Zu § 49 </a:t>
            </a:r>
            <a:r>
              <a:rPr lang="de-DE" dirty="0" err="1" smtClean="0"/>
              <a:t>EisbG</a:t>
            </a:r>
            <a:r>
              <a:rPr lang="de-DE" dirty="0" smtClean="0"/>
              <a:t>: Abs. 1 trägt dem Verordnungsgeber auf die Arten der Sicherungen und ihre technische Ausgestaltung ausführend zu regeln. Gemäß Abs. 3 ist er ermächtigt, auch Bestimmungen über das Verhalten im Kreuzungsbereich durch Verordnung zu Treffen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996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für die Benützung nicht-öffentlicher Eisenbahnübergänge durch die</a:t>
            </a:r>
          </a:p>
          <a:p>
            <a:r>
              <a:rPr lang="de-DE" dirty="0" smtClean="0"/>
              <a:t>Berechtigten daher die analoge Anwendung einer der fünf in § 4 </a:t>
            </a:r>
            <a:r>
              <a:rPr lang="de-DE" dirty="0" err="1" smtClean="0"/>
              <a:t>EisbKrV</a:t>
            </a:r>
            <a:r>
              <a:rPr lang="de-DE" dirty="0" smtClean="0"/>
              <a:t> vorgesehenen</a:t>
            </a:r>
          </a:p>
          <a:p>
            <a:r>
              <a:rPr lang="de-DE" dirty="0" smtClean="0"/>
              <a:t>Arten der Sicherung nicht zwingend vorgegeben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1679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Kostenaufteilung soll gemäß § 48 </a:t>
            </a:r>
            <a:r>
              <a:rPr lang="de-DE" dirty="0" err="1" smtClean="0"/>
              <a:t>EisbG</a:t>
            </a:r>
            <a:r>
              <a:rPr lang="de-DE" dirty="0" smtClean="0"/>
              <a:t> grundsätzlich einvernehmlich erfolgen, wenn es kein Einvernehmen gibt sieht das Eisenbahngesetz eine „</a:t>
            </a:r>
            <a:r>
              <a:rPr lang="de-DE" dirty="0" err="1" smtClean="0"/>
              <a:t>Hälfteteilung</a:t>
            </a:r>
            <a:r>
              <a:rPr lang="de-DE" dirty="0" smtClean="0"/>
              <a:t>“ vor, </a:t>
            </a:r>
            <a:r>
              <a:rPr lang="de-DE" dirty="0" err="1" smtClean="0"/>
              <a:t>bzw</a:t>
            </a:r>
            <a:r>
              <a:rPr lang="de-DE" dirty="0" smtClean="0"/>
              <a:t> gibt es die Möglichkeit, binnen drei Jahren einen Antrag auf Kostenaufteilung bei der Behörde zu stellen. Beim Kostenaufteilungsverfahren hat sich die Behörde gemäß § 48 </a:t>
            </a:r>
            <a:r>
              <a:rPr lang="de-DE" dirty="0" err="1" smtClean="0"/>
              <a:t>Abs</a:t>
            </a:r>
            <a:r>
              <a:rPr lang="de-DE" dirty="0" smtClean="0"/>
              <a:t> 3 </a:t>
            </a:r>
            <a:r>
              <a:rPr lang="de-DE" dirty="0" err="1" smtClean="0"/>
              <a:t>EisbG</a:t>
            </a:r>
            <a:r>
              <a:rPr lang="de-DE" dirty="0" smtClean="0"/>
              <a:t> der Sachverständigenkommission. Auf Grundlage eines Gutachtens der </a:t>
            </a:r>
            <a:r>
              <a:rPr lang="de-DE" dirty="0" err="1" smtClean="0"/>
              <a:t>Sachverständigenkom</a:t>
            </a:r>
            <a:r>
              <a:rPr lang="de-DE" dirty="0" smtClean="0"/>
              <a:t>-mission, welches die Kostenteilungsmasse (</a:t>
            </a:r>
            <a:r>
              <a:rPr lang="de-DE" dirty="0" err="1" smtClean="0"/>
              <a:t>zB</a:t>
            </a:r>
            <a:r>
              <a:rPr lang="de-DE" dirty="0" smtClean="0"/>
              <a:t> Errichtungs- und Instandhaltungskosten für eine Schrankenanlage mit Lichtzeichen und Läutewerk) und das Aufteilungsverhältnis (60% Eisenbahninfrastrukturunternehmen, 40% Träger der Straßenbaulast) ermittelt, ordnet die Behörde die Kostenteilung mit Bescheid an.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6312D-7F23-4FA9-96D5-C0A51D7DB337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013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Kostenaufteilung soll gemäß § 48 </a:t>
            </a:r>
            <a:r>
              <a:rPr lang="de-DE" dirty="0" err="1" smtClean="0"/>
              <a:t>EisbG</a:t>
            </a:r>
            <a:r>
              <a:rPr lang="de-DE" dirty="0" smtClean="0"/>
              <a:t> grundsätzlich einvernehmlich erfolgen, wenn es kein Einvernehmen gibt sieht das Eisenbahngesetz eine „</a:t>
            </a:r>
            <a:r>
              <a:rPr lang="de-DE" dirty="0" err="1" smtClean="0"/>
              <a:t>Hälfteteilung</a:t>
            </a:r>
            <a:r>
              <a:rPr lang="de-DE" dirty="0" smtClean="0"/>
              <a:t>“ vor, </a:t>
            </a:r>
            <a:r>
              <a:rPr lang="de-DE" dirty="0" err="1" smtClean="0"/>
              <a:t>bzw</a:t>
            </a:r>
            <a:r>
              <a:rPr lang="de-DE" dirty="0" smtClean="0"/>
              <a:t> gibt es die Möglichkeit, binnen drei Jahren einen Antrag auf Kostenaufteilung bei der Behörde zu stellen. Beim Kostenaufteilungsverfahren hat sich die Behörde gemäß § 48 </a:t>
            </a:r>
            <a:r>
              <a:rPr lang="de-DE" dirty="0" err="1" smtClean="0"/>
              <a:t>Abs</a:t>
            </a:r>
            <a:r>
              <a:rPr lang="de-DE" dirty="0" smtClean="0"/>
              <a:t> 3 </a:t>
            </a:r>
            <a:r>
              <a:rPr lang="de-DE" dirty="0" err="1" smtClean="0"/>
              <a:t>EisbG</a:t>
            </a:r>
            <a:r>
              <a:rPr lang="de-DE" dirty="0" smtClean="0"/>
              <a:t> der Sachverständigenkommission. Auf Grundlage eines Gutachtens der </a:t>
            </a:r>
            <a:r>
              <a:rPr lang="de-DE" dirty="0" err="1" smtClean="0"/>
              <a:t>Sachverständigenkom</a:t>
            </a:r>
            <a:r>
              <a:rPr lang="de-DE" dirty="0" smtClean="0"/>
              <a:t>-mission, welches die Kostenteilungsmasse (</a:t>
            </a:r>
            <a:r>
              <a:rPr lang="de-DE" dirty="0" err="1" smtClean="0"/>
              <a:t>zB</a:t>
            </a:r>
            <a:r>
              <a:rPr lang="de-DE" dirty="0" smtClean="0"/>
              <a:t> Errichtungs- und Instandhaltungskosten für eine Schrankenanlage mit Lichtzeichen und Läutewerk) und das Aufteilungsverhältnis (60% Eisenbahninfrastrukturunternehmen, 40% Träger der Straßenbaulast) ermittelt, ordnet die Behörde die Kostenteilung mit Bescheid an.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6312D-7F23-4FA9-96D5-C0A51D7DB33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05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3536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bmk.gv.at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pic>
        <p:nvPicPr>
          <p:cNvPr id="25" name="Grafik 24" descr="Bundesministerium &#10;&#10;&#10;&#10;Klimaschutz, Umwelt, Energie, Mobilität, Innovation und Technologi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23870" cy="939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0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4799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</a:rPr>
              <a:t>bmvit.gv.at</a:t>
            </a:r>
            <a:endParaRPr lang="de-AT" sz="1200" dirty="0">
              <a:solidFill>
                <a:schemeClr val="tx2"/>
              </a:solidFill>
            </a:endParaRP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4" y="208971"/>
            <a:ext cx="2746412" cy="665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0004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27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929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6047"/>
            <a:ext cx="7978525" cy="82945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5647"/>
            <a:ext cx="7978775" cy="4066391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71206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4838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48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38868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48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48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4042982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48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4743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645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382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3924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44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4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720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1125538"/>
            <a:ext cx="7632700" cy="93531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650" y="1998712"/>
            <a:ext cx="7632700" cy="17526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Ressortprüfung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Mag. Petra Burgholzer, Büro der Sektionsleitung - IV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73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Ressortprüfung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Mag. Petra Burgholzer, Büro der Sektionsleitung - IV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58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3536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7200"/>
            <a:ext cx="7978525" cy="40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bmk.gv.at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Grafik 10" descr="Bundesministerium &#10;&#10;&#10;&#10;Klimaschutz, Umwelt, Energie, Mobilität, Innovation und Technologie"/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0" y="208800"/>
            <a:ext cx="2033905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  <p:sldLayoutId id="2147483731" r:id="rId8"/>
    <p:sldLayoutId id="214748373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25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5867"/>
            <a:ext cx="7978525" cy="406617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AT" smtClean="0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</a:rPr>
              <a:t>bmvit.gv.at</a:t>
            </a:r>
            <a:endParaRPr lang="de-AT" sz="1200" dirty="0">
              <a:solidFill>
                <a:schemeClr val="tx2"/>
              </a:solidFill>
            </a:endParaRPr>
          </a:p>
        </p:txBody>
      </p:sp>
      <p:pic>
        <p:nvPicPr>
          <p:cNvPr id="18" name="Grafik 17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804" y="208971"/>
            <a:ext cx="2746412" cy="665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303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15. ZVR Verkehrsrechtstag</a:t>
            </a:r>
            <a:r>
              <a:rPr lang="de-DE" dirty="0" smtClean="0">
                <a:latin typeface="+mn-lt"/>
              </a:rPr>
              <a:t/>
            </a:r>
            <a:br>
              <a:rPr lang="de-DE" dirty="0" smtClean="0">
                <a:latin typeface="+mn-lt"/>
              </a:rPr>
            </a:br>
            <a:endParaRPr lang="de-AT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999" y="2527068"/>
            <a:ext cx="7978526" cy="1939423"/>
          </a:xfrm>
        </p:spPr>
        <p:txBody>
          <a:bodyPr/>
          <a:lstStyle/>
          <a:p>
            <a:r>
              <a:rPr lang="de-DE" sz="2400" dirty="0" smtClean="0"/>
              <a:t>Eisenbahnkreuzungsverordnung</a:t>
            </a:r>
            <a:r>
              <a:rPr lang="de-DE" sz="2400" dirty="0"/>
              <a:t>: </a:t>
            </a:r>
            <a:endParaRPr lang="de-DE" sz="2400" dirty="0" smtClean="0"/>
          </a:p>
          <a:p>
            <a:r>
              <a:rPr lang="de-DE" sz="2400" dirty="0" smtClean="0"/>
              <a:t>Möglichkeiten und Bedarf für eine Novellierung</a:t>
            </a:r>
          </a:p>
          <a:p>
            <a:r>
              <a:rPr lang="de-DE" sz="2400" dirty="0" smtClean="0"/>
              <a:t>Wien, 18. Oktober 2022</a:t>
            </a:r>
            <a:endParaRPr lang="de-DE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Michael Luczensky</a:t>
            </a:r>
          </a:p>
          <a:p>
            <a:r>
              <a:rPr lang="de-DE" dirty="0" smtClean="0"/>
              <a:t>BMK-Gruppe </a:t>
            </a:r>
            <a:r>
              <a:rPr lang="de-DE" dirty="0"/>
              <a:t>Eisenbahn</a:t>
            </a:r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599123"/>
          </a:xfrm>
        </p:spPr>
        <p:txBody>
          <a:bodyPr/>
          <a:lstStyle/>
          <a:p>
            <a:r>
              <a:rPr lang="de-DE" dirty="0" smtClean="0"/>
              <a:t>Grundsätze 2/2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Parteistellung des Eisenbahninfrastrukturunternehmens, des Trägers der Straßenbaulast sowie des VAI </a:t>
            </a:r>
          </a:p>
          <a:p>
            <a:r>
              <a:rPr lang="de-DE" dirty="0"/>
              <a:t>Übergangsbestimmungen gemäß § 102 und § 103 </a:t>
            </a:r>
            <a:r>
              <a:rPr lang="de-DE" dirty="0" err="1"/>
              <a:t>EisbKrV</a:t>
            </a:r>
            <a:r>
              <a:rPr lang="de-DE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Bestandschutz für bestehende Schrankenanlagen </a:t>
            </a:r>
            <a:r>
              <a:rPr lang="de-DE" dirty="0" smtClean="0"/>
              <a:t>gemäß § </a:t>
            </a:r>
            <a:r>
              <a:rPr lang="de-DE" dirty="0"/>
              <a:t>8 EKVO 1961 und bestehende Lichtzeichenanlagen </a:t>
            </a:r>
            <a:r>
              <a:rPr lang="de-DE" dirty="0" smtClean="0"/>
              <a:t>gemäß § </a:t>
            </a:r>
            <a:r>
              <a:rPr lang="de-DE" dirty="0"/>
              <a:t>9 EKVO bis zum Ablauf deren </a:t>
            </a:r>
            <a:r>
              <a:rPr lang="de-DE" dirty="0" smtClean="0"/>
              <a:t>technischer Nutzungsdauer</a:t>
            </a:r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Festsetzung </a:t>
            </a:r>
            <a:r>
              <a:rPr lang="de-DE" dirty="0"/>
              <a:t>einer angemessen </a:t>
            </a:r>
            <a:r>
              <a:rPr lang="de-DE" dirty="0" smtClean="0"/>
              <a:t>Ausführungsfrist (bis längstens 2029)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2105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607915"/>
          </a:xfrm>
        </p:spPr>
        <p:txBody>
          <a:bodyPr/>
          <a:lstStyle/>
          <a:p>
            <a:r>
              <a:rPr lang="de-DE" dirty="0" smtClean="0"/>
              <a:t>Sicherungsarten (§ </a:t>
            </a:r>
            <a:r>
              <a:rPr lang="de-DE" dirty="0"/>
              <a:t>4 </a:t>
            </a:r>
            <a:r>
              <a:rPr lang="de-DE" dirty="0" err="1" smtClean="0"/>
              <a:t>EisbKrV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Gewährleisten des erforderlichen Sichtraumes</a:t>
            </a:r>
          </a:p>
          <a:p>
            <a:r>
              <a:rPr lang="de-DE" dirty="0" smtClean="0"/>
              <a:t>Abgabe </a:t>
            </a:r>
            <a:r>
              <a:rPr lang="de-DE" dirty="0"/>
              <a:t>akustischer Signale vom Schienenfahrzeug aus</a:t>
            </a:r>
          </a:p>
          <a:p>
            <a:r>
              <a:rPr lang="de-DE" dirty="0" smtClean="0"/>
              <a:t>Lichtzeichen</a:t>
            </a:r>
            <a:endParaRPr lang="de-DE" dirty="0"/>
          </a:p>
          <a:p>
            <a:r>
              <a:rPr lang="de-DE" dirty="0" smtClean="0"/>
              <a:t>Lichtzeichen </a:t>
            </a:r>
            <a:r>
              <a:rPr lang="de-DE" dirty="0"/>
              <a:t>mit Schranken</a:t>
            </a:r>
          </a:p>
          <a:p>
            <a:r>
              <a:rPr lang="de-DE" dirty="0" smtClean="0"/>
              <a:t>Bewachung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9174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Sicherungseinrichtungen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Andreaskreuze</a:t>
            </a:r>
          </a:p>
          <a:p>
            <a:r>
              <a:rPr lang="de-DE" dirty="0" smtClean="0"/>
              <a:t>Lichtzeichen</a:t>
            </a:r>
            <a:endParaRPr lang="de-DE" dirty="0"/>
          </a:p>
          <a:p>
            <a:r>
              <a:rPr lang="de-DE" dirty="0" smtClean="0"/>
              <a:t>Schranken</a:t>
            </a:r>
            <a:endParaRPr lang="de-DE" dirty="0"/>
          </a:p>
          <a:p>
            <a:r>
              <a:rPr lang="de-DE" dirty="0" smtClean="0"/>
              <a:t>Vorschriftszeichen </a:t>
            </a:r>
            <a:r>
              <a:rPr lang="de-DE" dirty="0"/>
              <a:t>„Geschwindigkeitsbeschränkung (erlaubte Höchstgeschwindigkeit)“</a:t>
            </a:r>
          </a:p>
          <a:p>
            <a:r>
              <a:rPr lang="de-DE" dirty="0" smtClean="0"/>
              <a:t>Vorschriftszeichen </a:t>
            </a:r>
            <a:r>
              <a:rPr lang="de-DE" dirty="0"/>
              <a:t>„Ende der Geschwindigkeitsbeschränkung“</a:t>
            </a:r>
          </a:p>
          <a:p>
            <a:r>
              <a:rPr lang="de-DE" dirty="0" smtClean="0"/>
              <a:t>Vorschriftszeichen </a:t>
            </a:r>
            <a:r>
              <a:rPr lang="de-DE" dirty="0"/>
              <a:t>„Halt“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80078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537577"/>
          </a:xfrm>
        </p:spPr>
        <p:txBody>
          <a:bodyPr/>
          <a:lstStyle/>
          <a:p>
            <a:r>
              <a:rPr lang="de-DE" dirty="0" smtClean="0"/>
              <a:t>Verhaltensbestimmungen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077199"/>
            <a:ext cx="7978775" cy="4235677"/>
          </a:xfrm>
        </p:spPr>
        <p:txBody>
          <a:bodyPr/>
          <a:lstStyle/>
          <a:p>
            <a:r>
              <a:rPr lang="de-DE" dirty="0"/>
              <a:t>Verbote </a:t>
            </a:r>
            <a:r>
              <a:rPr lang="de-DE" dirty="0" smtClean="0"/>
              <a:t>(z.B.: Überholen, </a:t>
            </a:r>
            <a:r>
              <a:rPr lang="de-DE" dirty="0"/>
              <a:t>Anhalten, Halten, Parken oder Umkehren auf einer </a:t>
            </a:r>
            <a:r>
              <a:rPr lang="de-DE" dirty="0" smtClean="0"/>
              <a:t>Eisenbahnkreuzung, Umfahren von geschlossenen Schranken) </a:t>
            </a:r>
            <a:endParaRPr lang="de-DE" dirty="0"/>
          </a:p>
          <a:p>
            <a:r>
              <a:rPr lang="de-DE" dirty="0" smtClean="0"/>
              <a:t>allgemeine Gebote (Sicherstellen, </a:t>
            </a:r>
            <a:r>
              <a:rPr lang="de-DE" dirty="0"/>
              <a:t>dass erforderlichenfalls vor der Eisenbahnkreuzung verlässlich </a:t>
            </a:r>
            <a:r>
              <a:rPr lang="de-DE" dirty="0" smtClean="0"/>
              <a:t>angehalten werden kann; besondere Achtsamkeit damit gefahrloses Übersetzen der Eisenbahnkreuzung möglich ist)</a:t>
            </a:r>
          </a:p>
          <a:p>
            <a:r>
              <a:rPr lang="de-DE" dirty="0" smtClean="0"/>
              <a:t>Besondere </a:t>
            </a:r>
            <a:r>
              <a:rPr lang="de-DE" dirty="0"/>
              <a:t>Gebote bei Vorschriftszeichen „Geschwindigkeitsbeschränkung“ und bei Vorschriftszeichen „Halt“</a:t>
            </a:r>
          </a:p>
          <a:p>
            <a:r>
              <a:rPr lang="de-DE" dirty="0" smtClean="0"/>
              <a:t>Besondere </a:t>
            </a:r>
            <a:r>
              <a:rPr lang="de-DE" dirty="0"/>
              <a:t>Gebote bei Lichtzeichen, bei Lichtzeichen mit Schranken oder bei Schranken</a:t>
            </a:r>
          </a:p>
          <a:p>
            <a:r>
              <a:rPr lang="de-DE" dirty="0" smtClean="0"/>
              <a:t>Übersetzen </a:t>
            </a:r>
            <a:r>
              <a:rPr lang="de-DE" dirty="0"/>
              <a:t>von Eisenbahnkreuzungen mit </a:t>
            </a:r>
            <a:r>
              <a:rPr lang="de-DE" dirty="0" smtClean="0"/>
              <a:t>Tieren</a:t>
            </a:r>
          </a:p>
          <a:p>
            <a:r>
              <a:rPr lang="de-DE" dirty="0" smtClean="0"/>
              <a:t>Strafbestimmungen: § 225 </a:t>
            </a:r>
            <a:r>
              <a:rPr lang="de-DE" dirty="0" err="1" smtClean="0"/>
              <a:t>EisbG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31825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660669"/>
          </a:xfrm>
        </p:spPr>
        <p:txBody>
          <a:bodyPr/>
          <a:lstStyle/>
          <a:p>
            <a:r>
              <a:rPr lang="de-AT" dirty="0"/>
              <a:t>Kostenaufteilung gemäß § 48 </a:t>
            </a:r>
            <a:r>
              <a:rPr lang="de-AT" dirty="0" err="1"/>
              <a:t>EisbG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650" y="2204864"/>
            <a:ext cx="7632700" cy="3456161"/>
          </a:xfrm>
        </p:spPr>
        <p:txBody>
          <a:bodyPr/>
          <a:lstStyle/>
          <a:p>
            <a:r>
              <a:rPr lang="de-DE" dirty="0" smtClean="0"/>
              <a:t>Kostenaufteilung gemäß </a:t>
            </a:r>
            <a:r>
              <a:rPr lang="de-DE" dirty="0"/>
              <a:t>§ 48 </a:t>
            </a:r>
            <a:r>
              <a:rPr lang="de-DE" dirty="0" err="1"/>
              <a:t>EisbG</a:t>
            </a:r>
            <a:r>
              <a:rPr lang="de-DE" dirty="0"/>
              <a:t> grundsätzlich einvernehmlich </a:t>
            </a:r>
            <a:endParaRPr lang="de-DE" dirty="0" smtClean="0"/>
          </a:p>
          <a:p>
            <a:r>
              <a:rPr lang="de-DE" dirty="0" smtClean="0"/>
              <a:t>Falls kein </a:t>
            </a:r>
            <a:r>
              <a:rPr lang="de-DE" dirty="0"/>
              <a:t>Einvernehmen </a:t>
            </a:r>
            <a:r>
              <a:rPr lang="de-DE" dirty="0" smtClean="0"/>
              <a:t>möglich → „</a:t>
            </a:r>
            <a:r>
              <a:rPr lang="de-DE" dirty="0" err="1"/>
              <a:t>Hälfteteilung</a:t>
            </a:r>
            <a:r>
              <a:rPr lang="de-DE" dirty="0"/>
              <a:t>“ </a:t>
            </a:r>
            <a:r>
              <a:rPr lang="de-DE" dirty="0" smtClean="0"/>
              <a:t>oder Antrag </a:t>
            </a:r>
            <a:r>
              <a:rPr lang="de-DE" dirty="0"/>
              <a:t>auf Kostenaufteilung </a:t>
            </a:r>
            <a:endParaRPr lang="de-DE" dirty="0" smtClean="0"/>
          </a:p>
          <a:p>
            <a:r>
              <a:rPr lang="de-DE" dirty="0" smtClean="0"/>
              <a:t>Beim </a:t>
            </a:r>
            <a:r>
              <a:rPr lang="de-DE" dirty="0"/>
              <a:t>Kostenaufteilungsverfahren hat sich die Behörde gemäß § 48 </a:t>
            </a:r>
            <a:r>
              <a:rPr lang="de-DE" dirty="0" err="1"/>
              <a:t>Abs</a:t>
            </a:r>
            <a:r>
              <a:rPr lang="de-DE" dirty="0"/>
              <a:t> 3 </a:t>
            </a:r>
            <a:r>
              <a:rPr lang="de-DE" dirty="0" err="1"/>
              <a:t>EisbG</a:t>
            </a:r>
            <a:r>
              <a:rPr lang="de-DE" dirty="0"/>
              <a:t> der </a:t>
            </a:r>
            <a:r>
              <a:rPr lang="de-DE" dirty="0" smtClean="0"/>
              <a:t>Sachverständigenkommission zu bedienen. </a:t>
            </a:r>
          </a:p>
          <a:p>
            <a:r>
              <a:rPr lang="de-DE" dirty="0" smtClean="0"/>
              <a:t>Anordnung der Kostenteilung mittels Bescheid auf Basis des Gutachtens </a:t>
            </a:r>
            <a:r>
              <a:rPr lang="de-DE" dirty="0"/>
              <a:t>der </a:t>
            </a:r>
            <a:r>
              <a:rPr lang="de-DE" dirty="0" smtClean="0"/>
              <a:t>Sachverständigenkommission.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78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Kriterien für die Kostenaufteilung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650" y="2204864"/>
            <a:ext cx="7632700" cy="3456161"/>
          </a:xfrm>
        </p:spPr>
        <p:txBody>
          <a:bodyPr/>
          <a:lstStyle/>
          <a:p>
            <a:r>
              <a:rPr lang="de-DE" dirty="0" smtClean="0"/>
              <a:t>eingetretene </a:t>
            </a:r>
            <a:r>
              <a:rPr lang="de-DE" dirty="0"/>
              <a:t>Änderung des Verkehrs auf der Eisenbahn oder des Straßenverkehrs, </a:t>
            </a:r>
          </a:p>
          <a:p>
            <a:r>
              <a:rPr lang="de-DE" dirty="0" smtClean="0"/>
              <a:t>der </a:t>
            </a:r>
            <a:r>
              <a:rPr lang="de-DE" dirty="0"/>
              <a:t>erzielten Verbesserung der Abwicklung des Verkehrs auf der Eisenbahn oder des Straßenverkehrs, </a:t>
            </a:r>
          </a:p>
          <a:p>
            <a:r>
              <a:rPr lang="de-DE" dirty="0" smtClean="0"/>
              <a:t>der </a:t>
            </a:r>
            <a:r>
              <a:rPr lang="de-DE" dirty="0"/>
              <a:t>hierdurch erzielten allfälligen Ersparnisse und </a:t>
            </a:r>
          </a:p>
          <a:p>
            <a:r>
              <a:rPr lang="de-DE" dirty="0" smtClean="0"/>
              <a:t>der </a:t>
            </a:r>
            <a:r>
              <a:rPr lang="de-DE" dirty="0"/>
              <a:t>im Sonderinteresse eines Verkehrsträgers aufgewendeten Mehrkosten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b="1" dirty="0" smtClean="0"/>
              <a:t>Braucht es eine Anpassung der Eisenbahnkreuzungsverordnung?</a:t>
            </a:r>
            <a:endParaRPr lang="de-DE" dirty="0"/>
          </a:p>
          <a:p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Braucht es eine Anpassung der Eisenbahnkreuzungsverordnung?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rgbClr val="E6320F"/>
                </a:solidFill>
              </a:rPr>
              <a:t>Problemstellung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057400"/>
            <a:ext cx="7978775" cy="3943800"/>
          </a:xfrm>
        </p:spPr>
        <p:txBody>
          <a:bodyPr/>
          <a:lstStyle/>
          <a:p>
            <a:pPr lvl="0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Durch die in der Eisenbahnkreuzungsverordnung 2012 vorgeschriebene Überprüfung aller Eisenbahnkreuzungen kam es zu einer finanziellen Belastung sowohl der Eisenbahnunternehmen als auch der Träger der Straßenbaulast.</a:t>
            </a:r>
          </a:p>
          <a:p>
            <a:pPr lvl="0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Erhöhter Kostendruck insbesondere bei schwach ausgelasteten Nebenbahnen → Gefahr der Einstellung, dadurch Schwächung des öffentlichen Personennahverkehrs.</a:t>
            </a:r>
          </a:p>
          <a:p>
            <a:pPr lvl="0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Gefahr einer weiteren Kostensteigerung durch zeitnahen Ablauf der Überprüfungsfrist (bspw. keine Streckenbetrachtung aufgrund Zeitdrucks möglich)</a:t>
            </a:r>
          </a:p>
          <a:p>
            <a:pPr lvl="0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Einzelne Regelungen in der derzeit geltenden Verordnung führen zu Problemen im Vollzug und vermeidbaren Kosten (z.B. Übergangsbestimmungen, Bestandschutz)  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Braucht es eine Anpassung der Eisenbahnkreuzungsverordnung?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>
                <a:latin typeface="+mn-lt"/>
              </a:rPr>
              <a:pPr/>
              <a:t>17</a:t>
            </a:fld>
            <a:endParaRPr lang="de-A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52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1"/>
            <a:ext cx="7978525" cy="502408"/>
          </a:xfrm>
        </p:spPr>
        <p:txBody>
          <a:bodyPr/>
          <a:lstStyle/>
          <a:p>
            <a:r>
              <a:rPr lang="de-DE" dirty="0" smtClean="0"/>
              <a:t>Potentielle Handlungsfelder 1/3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Regelung der Sicherung von nicht-öffentlichen Übergängen </a:t>
            </a:r>
            <a:endParaRPr lang="de-DE" dirty="0" smtClean="0"/>
          </a:p>
          <a:p>
            <a:r>
              <a:rPr lang="de-DE" dirty="0"/>
              <a:t>Aufnahme von Kriterien für die Auflassung von Eisenbahnübergängen in Anlehnung an den Leitfaden der </a:t>
            </a:r>
            <a:r>
              <a:rPr lang="de-DE" dirty="0" smtClean="0"/>
              <a:t>SCHIG</a:t>
            </a:r>
          </a:p>
          <a:p>
            <a:r>
              <a:rPr lang="de-DE" dirty="0" smtClean="0"/>
              <a:t>Verlängerung der Überprüfungsfristen und der Ausführungsfristen </a:t>
            </a:r>
          </a:p>
          <a:p>
            <a:r>
              <a:rPr lang="de-DE" dirty="0" smtClean="0"/>
              <a:t>Ausweitung des Bestandsschutzes </a:t>
            </a:r>
            <a:r>
              <a:rPr lang="de-DE" dirty="0"/>
              <a:t>für technisch gesicherte Eisenbahnkreuzungen</a:t>
            </a:r>
          </a:p>
          <a:p>
            <a:r>
              <a:rPr lang="de-DE" dirty="0" smtClean="0"/>
              <a:t>Technische </a:t>
            </a:r>
            <a:r>
              <a:rPr lang="de-DE" dirty="0"/>
              <a:t>Möglichkeiten für Kostenreduktionen bestmöglich zulassen </a:t>
            </a:r>
            <a:endParaRPr lang="de-DE" dirty="0" smtClean="0"/>
          </a:p>
          <a:p>
            <a:r>
              <a:rPr lang="de-DE" dirty="0" smtClean="0"/>
              <a:t>Klarstellungen zur Kostentragung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Braucht es eine Anpassung der Eisenbahnkreuzungsverordnung?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441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1"/>
            <a:ext cx="7978525" cy="555162"/>
          </a:xfrm>
        </p:spPr>
        <p:txBody>
          <a:bodyPr/>
          <a:lstStyle/>
          <a:p>
            <a:r>
              <a:rPr lang="de-DE" dirty="0" smtClean="0"/>
              <a:t>Potentielle Handlungsfelder 2/3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Reduktion der Komplexität und Straffung der Regelungen</a:t>
            </a:r>
          </a:p>
          <a:p>
            <a:r>
              <a:rPr lang="de-DE" dirty="0"/>
              <a:t>Klarstellung der Verhaltensbestimmungen für den Straßenbenützer </a:t>
            </a:r>
          </a:p>
          <a:p>
            <a:r>
              <a:rPr lang="de-DE" dirty="0" smtClean="0"/>
              <a:t>Stärkere </a:t>
            </a:r>
            <a:r>
              <a:rPr lang="de-DE" dirty="0"/>
              <a:t>Kontrolle mittels </a:t>
            </a:r>
            <a:r>
              <a:rPr lang="de-DE" dirty="0" smtClean="0"/>
              <a:t>Rotlichtüberwachung </a:t>
            </a:r>
          </a:p>
          <a:p>
            <a:r>
              <a:rPr lang="de-DE" dirty="0" smtClean="0"/>
              <a:t>Verstärkte </a:t>
            </a:r>
            <a:r>
              <a:rPr lang="de-DE" dirty="0"/>
              <a:t>Berücksichtigung von </a:t>
            </a:r>
            <a:r>
              <a:rPr lang="de-DE" dirty="0" smtClean="0"/>
              <a:t>Sondertransporten</a:t>
            </a:r>
          </a:p>
          <a:p>
            <a:r>
              <a:rPr lang="de-DE" dirty="0"/>
              <a:t>Berücksichtigung von betrieblichen Vorgängen wie im Fall von geschobenen Fahrten</a:t>
            </a:r>
          </a:p>
          <a:p>
            <a:r>
              <a:rPr lang="de-DE" dirty="0"/>
              <a:t>Anpassung der 60 Sekundenregel zwischen dem Einschalten der Lichtzeichen und dem Eintreffen des Schienenfahrzeuges auf der Eisenbahnkreuzung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Braucht es eine Anpassung der Eisenbahnkreuzungsverordnung?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759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Inhaltsverzeichnis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435628"/>
            <a:ext cx="7978775" cy="3565571"/>
          </a:xfrm>
        </p:spPr>
        <p:txBody>
          <a:bodyPr/>
          <a:lstStyle/>
          <a:p>
            <a:r>
              <a:rPr lang="de-DE" dirty="0" smtClean="0"/>
              <a:t>Hintergrund</a:t>
            </a:r>
          </a:p>
          <a:p>
            <a:r>
              <a:rPr lang="de-DE" dirty="0"/>
              <a:t>Grundsätze der Eisenbahnkreuzungsverordnung </a:t>
            </a:r>
            <a:r>
              <a:rPr lang="de-DE" dirty="0" smtClean="0"/>
              <a:t>2012</a:t>
            </a:r>
          </a:p>
          <a:p>
            <a:r>
              <a:rPr lang="de-DE" dirty="0"/>
              <a:t>Braucht es eine Anpassung der Eisenbahnkreuzungsverordnung</a:t>
            </a:r>
            <a:r>
              <a:rPr lang="de-DE" dirty="0" smtClean="0"/>
              <a:t>?</a:t>
            </a:r>
          </a:p>
          <a:p>
            <a:r>
              <a:rPr lang="de-DE" dirty="0" smtClean="0"/>
              <a:t>Aktueller Stand</a:t>
            </a:r>
            <a:endParaRPr lang="de-DE" dirty="0"/>
          </a:p>
          <a:p>
            <a:endParaRPr lang="de-DE" dirty="0">
              <a:latin typeface="+mn-lt"/>
            </a:endParaRPr>
          </a:p>
          <a:p>
            <a:endParaRPr lang="de-DE" dirty="0" smtClean="0">
              <a:latin typeface="+mn-lt"/>
            </a:endParaRPr>
          </a:p>
          <a:p>
            <a:endParaRPr lang="de-DE" dirty="0">
              <a:latin typeface="+mn-lt"/>
            </a:endParaRPr>
          </a:p>
          <a:p>
            <a:pPr marL="0" indent="0">
              <a:buNone/>
            </a:pPr>
            <a:endParaRPr lang="de-DE" dirty="0">
              <a:latin typeface="+mn-lt"/>
            </a:endParaRPr>
          </a:p>
          <a:p>
            <a:pPr marL="0" indent="0">
              <a:buNone/>
            </a:pPr>
            <a:endParaRPr lang="de-DE" dirty="0">
              <a:latin typeface="+mn-lt"/>
            </a:endParaRPr>
          </a:p>
          <a:p>
            <a:pPr marL="0" indent="0">
              <a:buNone/>
            </a:pPr>
            <a:endParaRPr lang="de-DE" dirty="0">
              <a:latin typeface="+mn-lt"/>
            </a:endParaRPr>
          </a:p>
          <a:p>
            <a:pPr marL="0" indent="0">
              <a:buNone/>
            </a:pPr>
            <a:endParaRPr lang="de-DE" dirty="0">
              <a:latin typeface="+mn-lt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Inhaltsverzeichnis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>
                <a:latin typeface="+mj-lt"/>
              </a:rPr>
              <a:pPr/>
              <a:t>2</a:t>
            </a:fld>
            <a:endParaRPr lang="de-A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11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537577"/>
          </a:xfrm>
        </p:spPr>
        <p:txBody>
          <a:bodyPr/>
          <a:lstStyle/>
          <a:p>
            <a:r>
              <a:rPr lang="de-DE" dirty="0"/>
              <a:t>Potentielle Handlungsfelder </a:t>
            </a:r>
            <a:r>
              <a:rPr lang="de-DE" dirty="0" smtClean="0"/>
              <a:t>3/3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Umgang mit Innovationen: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Ermöglichung alternativer Schalttechniken </a:t>
            </a:r>
            <a:r>
              <a:rPr lang="de-DE" dirty="0" smtClean="0"/>
              <a:t>erforderlich, um Kostenpunkt Schalttechnik zu reduzieren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Kommunikation der Eisenbahnkreuzung mit dem Auto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Erprobung digitaler und telematischer Systeme</a:t>
            </a:r>
            <a:endParaRPr lang="de-DE" dirty="0" smtClean="0"/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/>
              <a:t>Ermöglichung „saisonaler Arten“ der Sicherung bei starken </a:t>
            </a:r>
            <a:r>
              <a:rPr lang="de-DE" dirty="0" smtClean="0"/>
              <a:t>Verkehrsschwankungen</a:t>
            </a:r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Reduktion </a:t>
            </a:r>
            <a:r>
              <a:rPr lang="de-DE" dirty="0"/>
              <a:t>der Regelungen </a:t>
            </a:r>
            <a:r>
              <a:rPr lang="de-DE" dirty="0" err="1"/>
              <a:t>iZm</a:t>
            </a:r>
            <a:r>
              <a:rPr lang="de-DE" dirty="0"/>
              <a:t> </a:t>
            </a:r>
            <a:r>
              <a:rPr lang="de-DE" dirty="0" smtClean="0"/>
              <a:t>VLSA</a:t>
            </a:r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AT" dirty="0"/>
              <a:t>Anforderungen an die Einrichtung zur Abgabe akustischer Signale vom Schienenfahrzeug aus</a:t>
            </a:r>
            <a:endParaRPr lang="de-DE" dirty="0"/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dirty="0"/>
          </a:p>
          <a:p>
            <a:pPr lvl="1">
              <a:buFont typeface="Wingdings" panose="05000000000000000000" pitchFamily="2" charset="2"/>
              <a:buChar char="Ø"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Braucht es eine Anpassung der Eisenbahnkreuzungsverordnung?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70315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b="1" dirty="0" smtClean="0"/>
              <a:t>Aktueller Stand</a:t>
            </a:r>
            <a:endParaRPr lang="de-DE" dirty="0"/>
          </a:p>
          <a:p>
            <a:pPr algn="ctr"/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Aktueller Stand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6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solidFill>
                  <a:srgbClr val="E6320F"/>
                </a:solidFill>
              </a:rPr>
              <a:t>Handlungsoptionen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356338"/>
            <a:ext cx="7978775" cy="3644862"/>
          </a:xfrm>
        </p:spPr>
        <p:txBody>
          <a:bodyPr/>
          <a:lstStyle/>
          <a:p>
            <a:pPr marL="252000" lvl="1">
              <a:buClr>
                <a:srgbClr val="E6320F"/>
              </a:buCl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Beibehaltung </a:t>
            </a: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der bestehenden </a:t>
            </a:r>
            <a:r>
              <a:rPr lang="de-DE" dirty="0" err="1">
                <a:solidFill>
                  <a:srgbClr val="E6EFF3">
                    <a:lumMod val="10000"/>
                  </a:srgbClr>
                </a:solidFill>
              </a:rPr>
              <a:t>EisbKrV</a:t>
            </a: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 </a:t>
            </a:r>
            <a:endParaRPr lang="de-DE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252000" lvl="1">
              <a:buClr>
                <a:srgbClr val="E6320F"/>
              </a:buCl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Punktuelle </a:t>
            </a: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Novellierung der bestehenden Verordnung samt Verlängerung der </a:t>
            </a: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Überprüfungsfrist</a:t>
            </a:r>
          </a:p>
          <a:p>
            <a:pPr marL="252000" lvl="1">
              <a:buClr>
                <a:srgbClr val="E6320F"/>
              </a:buCl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Umfassende </a:t>
            </a: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Novelle/Ersatz der bestehenden </a:t>
            </a: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Verordnung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Aktueller Stand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>
                <a:latin typeface="+mn-lt"/>
              </a:rPr>
              <a:pPr/>
              <a:t>22</a:t>
            </a:fld>
            <a:endParaRPr lang="de-A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244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1"/>
            <a:ext cx="7978525" cy="645044"/>
          </a:xfrm>
        </p:spPr>
        <p:txBody>
          <a:bodyPr/>
          <a:lstStyle/>
          <a:p>
            <a:r>
              <a:rPr lang="de-DE" dirty="0">
                <a:solidFill>
                  <a:srgbClr val="E6320F"/>
                </a:solidFill>
              </a:rPr>
              <a:t>Eckpunkte der geplanten Neuregelung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40000" y="2317223"/>
            <a:ext cx="7978775" cy="3715200"/>
          </a:xfrm>
        </p:spPr>
        <p:txBody>
          <a:bodyPr/>
          <a:lstStyle/>
          <a:p>
            <a:pPr marL="252000" lvl="1">
              <a:buClr>
                <a:srgbClr val="E6320F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Überarbeitung der </a:t>
            </a: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Übergangsbestimmungen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Verlängerung der Überprüfungsfristen und der Ausführungsfristen → Reduktion des Kostendrucks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Bestandsschutz für technisch gesicherte Eisenbahnkreuzungen</a:t>
            </a:r>
          </a:p>
          <a:p>
            <a:r>
              <a:rPr lang="de-DE" dirty="0"/>
              <a:t>Schaffung einer Möglichkeit alternative (kostengünstigere) Ausgestaltungen von Eisenbahnkreuzungen dauerhaft zu ermöglichen.</a:t>
            </a:r>
          </a:p>
          <a:p>
            <a:r>
              <a:rPr lang="de-DE" dirty="0" smtClean="0"/>
              <a:t>Beseitigung von Fehlern </a:t>
            </a:r>
            <a:r>
              <a:rPr lang="de-DE" dirty="0"/>
              <a:t>in </a:t>
            </a:r>
            <a:r>
              <a:rPr lang="de-DE" dirty="0" smtClean="0"/>
              <a:t>der </a:t>
            </a:r>
            <a:r>
              <a:rPr lang="de-DE" dirty="0"/>
              <a:t>bestehenden </a:t>
            </a:r>
            <a:r>
              <a:rPr lang="de-DE" dirty="0" smtClean="0"/>
              <a:t>Regelung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Aktueller Stand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>
                <a:latin typeface="+mn-lt"/>
              </a:rPr>
              <a:pPr/>
              <a:t>23</a:t>
            </a:fld>
            <a:endParaRPr lang="de-A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8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1297492"/>
          </a:xfrm>
        </p:spPr>
        <p:txBody>
          <a:bodyPr/>
          <a:lstStyle/>
          <a:p>
            <a:r>
              <a:rPr lang="de-AT" dirty="0">
                <a:solidFill>
                  <a:srgbClr val="E6320F"/>
                </a:solidFill>
              </a:rPr>
              <a:t/>
            </a:r>
            <a:br>
              <a:rPr lang="de-AT" dirty="0">
                <a:solidFill>
                  <a:srgbClr val="E6320F"/>
                </a:solidFill>
              </a:rPr>
            </a:br>
            <a:r>
              <a:rPr lang="de-AT" b="0" dirty="0">
                <a:solidFill>
                  <a:srgbClr val="000000"/>
                </a:solidFill>
              </a:rPr>
              <a:t>Danke für Ihre </a:t>
            </a:r>
            <a:br>
              <a:rPr lang="de-AT" b="0" dirty="0">
                <a:solidFill>
                  <a:srgbClr val="000000"/>
                </a:solidFill>
              </a:rPr>
            </a:br>
            <a:r>
              <a:rPr lang="de-AT" b="0" dirty="0">
                <a:solidFill>
                  <a:srgbClr val="000000"/>
                </a:solidFill>
              </a:rPr>
              <a:t>Aufmerksamkeit!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3000895"/>
            <a:ext cx="7978775" cy="1887628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5644662"/>
            <a:ext cx="6875916" cy="1009040"/>
          </a:xfrm>
        </p:spPr>
        <p:txBody>
          <a:bodyPr/>
          <a:lstStyle/>
          <a:p>
            <a:pPr lvl="0"/>
            <a:r>
              <a:rPr lang="de-DE" dirty="0">
                <a:solidFill>
                  <a:srgbClr val="000000"/>
                </a:solidFill>
              </a:rPr>
              <a:t>Michael Luczensky</a:t>
            </a:r>
          </a:p>
          <a:p>
            <a:pPr lvl="0"/>
            <a:r>
              <a:rPr lang="de-DE" dirty="0" smtClean="0">
                <a:solidFill>
                  <a:srgbClr val="000000"/>
                </a:solidFill>
              </a:rPr>
              <a:t>BMK-Gruppe Eisenbahn</a:t>
            </a:r>
          </a:p>
          <a:p>
            <a:pPr lvl="0"/>
            <a:r>
              <a:rPr lang="de-DE" dirty="0">
                <a:solidFill>
                  <a:srgbClr val="000000"/>
                </a:solidFill>
              </a:rPr>
              <a:t>m</a:t>
            </a:r>
            <a:r>
              <a:rPr lang="de-DE" dirty="0" smtClean="0">
                <a:solidFill>
                  <a:srgbClr val="000000"/>
                </a:solidFill>
              </a:rPr>
              <a:t>ichael.luczensky@bmk.gv.at</a:t>
            </a:r>
            <a:endParaRPr lang="de-DE" dirty="0">
              <a:solidFill>
                <a:srgbClr val="000000"/>
              </a:solidFill>
            </a:endParaRPr>
          </a:p>
          <a:p>
            <a:pPr lvl="0"/>
            <a:endParaRPr lang="de-DE" dirty="0">
              <a:solidFill>
                <a:srgbClr val="000000"/>
              </a:solidFill>
              <a:latin typeface="Corbel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>
                <a:latin typeface="+mn-lt"/>
              </a:rPr>
              <a:pPr/>
              <a:t>24</a:t>
            </a:fld>
            <a:endParaRPr lang="de-A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87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lvl="0" indent="0" algn="ctr">
              <a:buClr>
                <a:srgbClr val="E6320F"/>
              </a:buClr>
              <a:buNone/>
            </a:pPr>
            <a:r>
              <a:rPr lang="de-DE" sz="2400" b="1" dirty="0" smtClean="0">
                <a:solidFill>
                  <a:srgbClr val="E6EFF3">
                    <a:lumMod val="10000"/>
                  </a:srgbClr>
                </a:solidFill>
              </a:rPr>
              <a:t>Hintergrund</a:t>
            </a:r>
            <a:endParaRPr lang="de-DE" sz="2400" b="1" dirty="0">
              <a:solidFill>
                <a:srgbClr val="E6EFF3">
                  <a:lumMod val="10000"/>
                </a:srgb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 smtClean="0"/>
              <a:t>Hintergrund</a:t>
            </a:r>
            <a:endParaRPr lang="de-DE" sz="11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 smtClean="0">
                <a:latin typeface="+mj-lt"/>
              </a:rPr>
              <a:t>3</a:t>
            </a:r>
            <a:endParaRPr lang="de-A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95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Zahlen und Fakten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Bundesweit: </a:t>
            </a:r>
            <a:r>
              <a:rPr lang="de-DE" dirty="0" smtClean="0"/>
              <a:t>5.017 Eisenbahnübergänge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technisch </a:t>
            </a:r>
            <a:r>
              <a:rPr lang="de-DE" dirty="0"/>
              <a:t>gesichert: 2.061</a:t>
            </a:r>
            <a:endParaRPr lang="de-D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nicht technisch gesichert: 1.597</a:t>
            </a:r>
            <a:endParaRPr lang="de-D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Nicht-öffentliche Eisenbahnübergänge</a:t>
            </a:r>
            <a:r>
              <a:rPr lang="de-DE" dirty="0"/>
              <a:t>: </a:t>
            </a:r>
            <a:r>
              <a:rPr lang="de-DE" dirty="0" smtClean="0"/>
              <a:t>1.359</a:t>
            </a:r>
          </a:p>
          <a:p>
            <a:pPr marL="252000" lvl="1" indent="0">
              <a:buNone/>
            </a:pPr>
            <a:endParaRPr lang="de-DE" dirty="0" smtClean="0"/>
          </a:p>
          <a:p>
            <a:pPr marL="252000"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Unfälle an Eisenbahnkreuzungen 2021: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107 Unfälle, davon 56 an technisch gesicherten Eisenbahnkreuzungen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11 Personen bei Unfällen auf Eisenbahnkreuzungen getötet, 12 wurden schwer verletzt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z="1100" dirty="0" smtClean="0"/>
              <a:t>Hintergrund</a:t>
            </a:r>
            <a:endParaRPr lang="de-AT" sz="11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645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Gesetzliche Grundlage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077199"/>
            <a:ext cx="7978775" cy="4059831"/>
          </a:xfrm>
        </p:spPr>
        <p:txBody>
          <a:bodyPr/>
          <a:lstStyle/>
          <a:p>
            <a:r>
              <a:rPr lang="de-DE" sz="1600" dirty="0" smtClean="0"/>
              <a:t>Verordnungsermächtigung des § 49 Eisenbahngesetz (</a:t>
            </a:r>
            <a:r>
              <a:rPr lang="de-DE" sz="1600" dirty="0" err="1" smtClean="0"/>
              <a:t>EisbG</a:t>
            </a:r>
            <a:r>
              <a:rPr lang="de-DE" sz="1600" dirty="0" smtClean="0"/>
              <a:t>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600" dirty="0" smtClean="0"/>
              <a:t>Abs. </a:t>
            </a:r>
            <a:r>
              <a:rPr lang="de-DE" sz="1600" dirty="0"/>
              <a:t>1: </a:t>
            </a:r>
            <a:r>
              <a:rPr lang="de-DE" sz="1600" dirty="0" smtClean="0"/>
              <a:t>„</a:t>
            </a:r>
            <a:r>
              <a:rPr lang="de-DE" sz="1600" i="1" dirty="0" smtClean="0"/>
              <a:t>Der </a:t>
            </a:r>
            <a:r>
              <a:rPr lang="de-DE" sz="1600" i="1" dirty="0"/>
              <a:t>Bundesminister für Verkehr, Innovation und Technologie setzt durch Verordnung fest, </a:t>
            </a:r>
            <a:r>
              <a:rPr lang="de-DE" sz="1600" b="1" i="1" dirty="0"/>
              <a:t>in welcher Weise schienengleiche Eisenbahnübergänge </a:t>
            </a:r>
            <a:r>
              <a:rPr lang="de-DE" sz="1600" i="1" dirty="0"/>
              <a:t>nach dem jeweiligen Stand der Technik einerseits und nach den Bedürfnissen des Verkehrs andererseits entsprechend </a:t>
            </a:r>
            <a:r>
              <a:rPr lang="de-DE" sz="1600" b="1" i="1" dirty="0"/>
              <a:t>zu sichern sind </a:t>
            </a:r>
            <a:r>
              <a:rPr lang="de-DE" sz="1600" i="1" dirty="0"/>
              <a:t>und inwieweit </a:t>
            </a:r>
            <a:r>
              <a:rPr lang="de-DE" sz="1600" b="1" i="1" dirty="0"/>
              <a:t>bestehende Sicherungseinrichtungen</a:t>
            </a:r>
            <a:r>
              <a:rPr lang="de-DE" sz="1600" i="1" dirty="0"/>
              <a:t> an schienengleichen Eisenbahnübergängen </a:t>
            </a:r>
            <a:r>
              <a:rPr lang="de-DE" sz="1600" b="1" i="1" dirty="0"/>
              <a:t>weiterbelassen werden </a:t>
            </a:r>
            <a:r>
              <a:rPr lang="de-DE" sz="1600" b="1" i="1" dirty="0" smtClean="0"/>
              <a:t>dürfen</a:t>
            </a:r>
            <a:r>
              <a:rPr lang="de-DE" sz="1600" i="1" dirty="0" smtClean="0"/>
              <a:t>……“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600" dirty="0" smtClean="0"/>
              <a:t>Abs. </a:t>
            </a:r>
            <a:r>
              <a:rPr lang="de-DE" sz="1600" dirty="0"/>
              <a:t>3: </a:t>
            </a:r>
            <a:r>
              <a:rPr lang="de-DE" sz="1600" dirty="0" smtClean="0"/>
              <a:t>„</a:t>
            </a:r>
            <a:r>
              <a:rPr lang="de-DE" sz="1600" i="1" dirty="0" smtClean="0"/>
              <a:t>Der </a:t>
            </a:r>
            <a:r>
              <a:rPr lang="de-DE" sz="1600" i="1" dirty="0"/>
              <a:t>Bundesminister für Verkehr, Innovation und Technologie kann zwecks möglichster </a:t>
            </a:r>
            <a:r>
              <a:rPr lang="de-DE" sz="1600" i="1" dirty="0" err="1"/>
              <a:t>Hintanhaltung</a:t>
            </a:r>
            <a:r>
              <a:rPr lang="de-DE" sz="1600" i="1" dirty="0"/>
              <a:t> von Gefährdungen im Verkehr durch Verordnung </a:t>
            </a:r>
            <a:r>
              <a:rPr lang="de-DE" sz="1600" b="1" i="1" dirty="0"/>
              <a:t>Vorschriften über das Verhalten bei Annäherung an schienengleiche Eisenbahnübergänge und bei Übersetzung solcher Übergänge </a:t>
            </a:r>
            <a:r>
              <a:rPr lang="de-DE" sz="1600" i="1" dirty="0"/>
              <a:t>sowie über die </a:t>
            </a:r>
            <a:r>
              <a:rPr lang="de-DE" sz="1600" b="1" i="1" dirty="0"/>
              <a:t>Beachtung</a:t>
            </a:r>
            <a:r>
              <a:rPr lang="de-DE" sz="1600" i="1" dirty="0"/>
              <a:t> der den schienengleichen Eisenbahnübergang </a:t>
            </a:r>
            <a:r>
              <a:rPr lang="de-DE" sz="1600" b="1" i="1" dirty="0"/>
              <a:t>sichernden Verkehrszeichen </a:t>
            </a:r>
            <a:r>
              <a:rPr lang="de-DE" sz="1600" i="1" dirty="0"/>
              <a:t>erlassen</a:t>
            </a:r>
            <a:r>
              <a:rPr lang="de-DE" sz="1600" i="1" dirty="0" smtClean="0"/>
              <a:t>.“</a:t>
            </a:r>
            <a:endParaRPr lang="de-DE" sz="1600" i="1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Hintergrund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9224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590331"/>
          </a:xfrm>
        </p:spPr>
        <p:txBody>
          <a:bodyPr/>
          <a:lstStyle/>
          <a:p>
            <a:r>
              <a:rPr lang="de-DE" dirty="0" smtClean="0"/>
              <a:t>Hintergrund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Eisenbahnkreuzungsverordnung am 1. September 2012 in Kraft getreten</a:t>
            </a:r>
          </a:p>
          <a:p>
            <a:r>
              <a:rPr lang="de-DE" dirty="0" smtClean="0"/>
              <a:t>Ziel</a:t>
            </a:r>
            <a:r>
              <a:rPr lang="de-DE" dirty="0"/>
              <a:t>: Erhöhung der Verkehrssicherheit </a:t>
            </a:r>
            <a:r>
              <a:rPr lang="de-DE" dirty="0" smtClean="0"/>
              <a:t>an nicht </a:t>
            </a:r>
            <a:r>
              <a:rPr lang="de-DE" dirty="0"/>
              <a:t>technisch gesicherten Eisenbahnkreuzungen und Auflassungen nicht mehr erforderlicher Übergänge</a:t>
            </a:r>
            <a:endParaRPr lang="de-DE" dirty="0" smtClean="0"/>
          </a:p>
          <a:p>
            <a:r>
              <a:rPr lang="de-DE" dirty="0" smtClean="0"/>
              <a:t>sieht </a:t>
            </a:r>
            <a:r>
              <a:rPr lang="de-DE" dirty="0"/>
              <a:t>u.a. klare Kriterien für die anzuwendende Art der Sicherung </a:t>
            </a:r>
            <a:r>
              <a:rPr lang="de-DE" dirty="0" smtClean="0"/>
              <a:t>sowie Bestimmungen für das Verhalten an Eisenbahnkreuzungen vor</a:t>
            </a:r>
            <a:endParaRPr lang="de-DE" dirty="0"/>
          </a:p>
          <a:p>
            <a:r>
              <a:rPr lang="de-DE" dirty="0"/>
              <a:t>Überprüfung aller Eisenbahnkreuzungen durch die zuständige Eisenbahnbehörde bis spätestens 2024</a:t>
            </a:r>
          </a:p>
          <a:p>
            <a:r>
              <a:rPr lang="de-DE" dirty="0"/>
              <a:t>Ausführung der Entscheidungen gemäß Bescheid (spätestens 2029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 smtClean="0"/>
              <a:t>Hintergrund</a:t>
            </a:r>
            <a:endParaRPr lang="de-DE" sz="1100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0926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sz="2400" dirty="0" smtClean="0"/>
          </a:p>
          <a:p>
            <a:pPr marL="0" lvl="0" indent="0" algn="ctr">
              <a:buClr>
                <a:srgbClr val="E6320F"/>
              </a:buClr>
              <a:buNone/>
            </a:pPr>
            <a:r>
              <a:rPr lang="de-DE" sz="2400" b="1" dirty="0" smtClean="0">
                <a:solidFill>
                  <a:srgbClr val="E6EFF3">
                    <a:lumMod val="10000"/>
                  </a:srgbClr>
                </a:solidFill>
              </a:rPr>
              <a:t>Grundsätze der Eisenbahnkreuzungsverordnung 2012</a:t>
            </a:r>
            <a:endParaRPr lang="de-DE" sz="2400" b="1" dirty="0">
              <a:solidFill>
                <a:srgbClr val="E6EFF3">
                  <a:lumMod val="10000"/>
                </a:srgb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 smtClean="0">
                <a:latin typeface="+mj-lt"/>
              </a:rPr>
              <a:t>3</a:t>
            </a:r>
            <a:endParaRPr lang="de-A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76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546369"/>
          </a:xfrm>
        </p:spPr>
        <p:txBody>
          <a:bodyPr/>
          <a:lstStyle/>
          <a:p>
            <a:r>
              <a:rPr lang="de-DE" dirty="0" smtClean="0"/>
              <a:t>Geltungsbereich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Gemäß § 1 Abs. 1 </a:t>
            </a:r>
            <a:r>
              <a:rPr lang="de-DE" dirty="0" err="1"/>
              <a:t>EisbKrV</a:t>
            </a:r>
            <a:r>
              <a:rPr lang="de-DE" dirty="0"/>
              <a:t> gilt diese Verordnung für jeden im Verlauf einer Straße mit öffentlichem Verkehr angelegten schienengleichen Eisenbahnübergang mit einer Haupt- oder Nebenbahn, einer Straßenbahn, einer Anschlussbahn oder einer Materialbahn im Sinne des </a:t>
            </a:r>
            <a:r>
              <a:rPr lang="de-DE" dirty="0" err="1" smtClean="0"/>
              <a:t>EisbG</a:t>
            </a:r>
            <a:r>
              <a:rPr lang="de-DE" dirty="0" smtClean="0"/>
              <a:t> 1957</a:t>
            </a:r>
            <a:r>
              <a:rPr lang="de-DE" dirty="0"/>
              <a:t>, unabhängig davon, ob hierbei die Eisenbahn die Straße überschneidet oder in sie einmündet. </a:t>
            </a:r>
            <a:endParaRPr lang="de-DE" dirty="0" smtClean="0"/>
          </a:p>
          <a:p>
            <a:r>
              <a:rPr lang="de-DE" dirty="0" smtClean="0"/>
              <a:t>Gilt nicht für nicht-öffentliche </a:t>
            </a:r>
            <a:r>
              <a:rPr lang="de-DE" dirty="0"/>
              <a:t>Eisenbahnübergänge, für Eisenbahnübergänge, die nur dem innerdienstlichen Verkehr dienen, und für schienengleiche Bahnsteigzugänge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12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643085"/>
          </a:xfrm>
        </p:spPr>
        <p:txBody>
          <a:bodyPr/>
          <a:lstStyle/>
          <a:p>
            <a:r>
              <a:rPr lang="de-DE" dirty="0" smtClean="0"/>
              <a:t>Grundsätze 1/2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Festlegung der Art der Sicherung durch die zuständige Behörde mittels Bescheid</a:t>
            </a:r>
          </a:p>
          <a:p>
            <a:r>
              <a:rPr lang="de-DE" dirty="0"/>
              <a:t>Festlegung der konkreten Sicherungsart nach Maßgabe der Zulässigkeit der einzelnen Arten der Sicherung sowie nach Maßgabe der örtlichen Verhältnisse und Verkehrserfordernisse</a:t>
            </a:r>
          </a:p>
          <a:p>
            <a:r>
              <a:rPr lang="de-DE" dirty="0"/>
              <a:t>Verpflichtung zur Vornahme der Sicherungsmaßnahmen trifft das Eisenbahnunternehmen (unabhängig von der Kostentragung)</a:t>
            </a:r>
          </a:p>
          <a:p>
            <a:r>
              <a:rPr lang="de-DE" dirty="0"/>
              <a:t>Grundsatz der </a:t>
            </a:r>
            <a:r>
              <a:rPr lang="de-DE" dirty="0" err="1"/>
              <a:t>amtswegigen</a:t>
            </a:r>
            <a:r>
              <a:rPr lang="de-DE" dirty="0"/>
              <a:t> Überprüfung durch die </a:t>
            </a:r>
            <a:r>
              <a:rPr lang="de-DE" dirty="0" smtClean="0"/>
              <a:t>Behörde</a:t>
            </a:r>
          </a:p>
          <a:p>
            <a:r>
              <a:rPr lang="de-DE" dirty="0"/>
              <a:t>Überprüfung sämtlicher </a:t>
            </a:r>
            <a:r>
              <a:rPr lang="de-DE" dirty="0" smtClean="0"/>
              <a:t>Eisenbahnkreuzungen in </a:t>
            </a:r>
            <a:r>
              <a:rPr lang="de-DE" dirty="0"/>
              <a:t>Österreich durch die Behörde bis zum Jahr 2024</a:t>
            </a:r>
          </a:p>
          <a:p>
            <a:r>
              <a:rPr lang="de-DE" dirty="0" smtClean="0"/>
              <a:t>Behördenzuständigkeit </a:t>
            </a:r>
            <a:r>
              <a:rPr lang="de-DE" dirty="0"/>
              <a:t>gemäß § 12 Eisenbahngesetz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100" dirty="0"/>
              <a:t>Grundsätze der Eisenbahnkreuzungsverordnung 2012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48675100"/>
      </p:ext>
    </p:extLst>
  </p:cSld>
  <p:clrMapOvr>
    <a:masterClrMapping/>
  </p:clrMapOvr>
</p:sld>
</file>

<file path=ppt/theme/theme1.xml><?xml version="1.0" encoding="utf-8"?>
<a:theme xmlns:a="http://schemas.openxmlformats.org/drawingml/2006/main" name="Republik-PP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K-PPT-4x3-Calibri" id="{D3B100ED-8925-4950-96D5-314F365ED2F1}" vid="{56F7E254-B5B5-463B-85C4-A8D69D379EE6}"/>
    </a:ext>
  </a:extLst>
</a:theme>
</file>

<file path=ppt/theme/theme2.xml><?xml version="1.0" encoding="utf-8"?>
<a:theme xmlns:a="http://schemas.openxmlformats.org/drawingml/2006/main" name="PPT_BMVIT_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BMK-PPT-4x3-Calibri (1)</Template>
  <TotalTime>0</TotalTime>
  <Words>1397</Words>
  <Application>Microsoft Office PowerPoint</Application>
  <PresentationFormat>Bildschirmpräsentation (4:3)</PresentationFormat>
  <Paragraphs>194</Paragraphs>
  <Slides>24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Symbol</vt:lpstr>
      <vt:lpstr>Wingdings</vt:lpstr>
      <vt:lpstr>Republik-PPT-4x3</vt:lpstr>
      <vt:lpstr>PPT_BMVIT_4x3</vt:lpstr>
      <vt:lpstr>15. ZVR Verkehrsrechtstag </vt:lpstr>
      <vt:lpstr>Inhaltsverzeichnis</vt:lpstr>
      <vt:lpstr>PowerPoint-Präsentation</vt:lpstr>
      <vt:lpstr>Zahlen und Fakten</vt:lpstr>
      <vt:lpstr>Gesetzliche Grundlage</vt:lpstr>
      <vt:lpstr>Hintergrund</vt:lpstr>
      <vt:lpstr>PowerPoint-Präsentation</vt:lpstr>
      <vt:lpstr>Geltungsbereich</vt:lpstr>
      <vt:lpstr>Grundsätze 1/2</vt:lpstr>
      <vt:lpstr>Grundsätze 2/2</vt:lpstr>
      <vt:lpstr>Sicherungsarten (§ 4 EisbKrV)</vt:lpstr>
      <vt:lpstr>Sicherungseinrichtungen</vt:lpstr>
      <vt:lpstr>Verhaltensbestimmungen</vt:lpstr>
      <vt:lpstr>Kostenaufteilung gemäß § 48 EisbG</vt:lpstr>
      <vt:lpstr>Kriterien für die Kostenaufteilung</vt:lpstr>
      <vt:lpstr>PowerPoint-Präsentation</vt:lpstr>
      <vt:lpstr>Problemstellung</vt:lpstr>
      <vt:lpstr>Potentielle Handlungsfelder 1/3</vt:lpstr>
      <vt:lpstr>Potentielle Handlungsfelder 2/3</vt:lpstr>
      <vt:lpstr>Potentielle Handlungsfelder 3/3</vt:lpstr>
      <vt:lpstr>PowerPoint-Präsentation</vt:lpstr>
      <vt:lpstr>Handlungsoptionen</vt:lpstr>
      <vt:lpstr>Eckpunkte der geplanten Neuregelung</vt:lpstr>
      <vt:lpstr> Danke für Ihre  Aufmerksamkeit!</vt:lpstr>
    </vt:vector>
  </TitlesOfParts>
  <Company>BMVIT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4. Eisenbahnpaket:  Implementierung ins nationale Recht</dc:title>
  <dc:creator>Luczensky Michael</dc:creator>
  <cp:lastModifiedBy>Katzenbeisser Andrea</cp:lastModifiedBy>
  <cp:revision>145</cp:revision>
  <cp:lastPrinted>2021-04-23T15:32:26Z</cp:lastPrinted>
  <dcterms:created xsi:type="dcterms:W3CDTF">2020-03-05T19:16:56Z</dcterms:created>
  <dcterms:modified xsi:type="dcterms:W3CDTF">2022-10-17T11:14:07Z</dcterms:modified>
</cp:coreProperties>
</file>