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2" r:id="rId5"/>
    <p:sldId id="263" r:id="rId6"/>
    <p:sldId id="264" r:id="rId7"/>
    <p:sldId id="266" r:id="rId8"/>
    <p:sldId id="268" r:id="rId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>
      <p:cViewPr varScale="1">
        <p:scale>
          <a:sx n="114" d="100"/>
          <a:sy n="114" d="100"/>
        </p:scale>
        <p:origin x="47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AT"/>
              <a:t>Präsentationstitel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32541-9D6E-4435-884B-1AB690B194A6}" type="datetimeFigureOut">
              <a:rPr lang="de-DE" smtClean="0"/>
              <a:pPr/>
              <a:t>17.10.2022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A4A7E-6021-4838-B744-44A95236965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535944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AT"/>
              <a:t>Präsentationstitel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5F676-9FAA-4539-AFF1-C737BFB57619}" type="datetimeFigureOut">
              <a:rPr lang="de-DE" smtClean="0"/>
              <a:pPr/>
              <a:t>17.10.2022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8A085-BE79-410E-8217-284F855DE845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661289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571461" y="428604"/>
            <a:ext cx="10953827" cy="5929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AG Rounded LT Pro Thin" panose="020F04020202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42E46A74-2E9A-4F09-AB6B-17E0CA8D1F95}" type="datetimeFigureOut">
              <a:rPr lang="de-DE" smtClean="0"/>
              <a:pPr/>
              <a:t>17.10.2022</a:t>
            </a:fld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08235" y="6356351"/>
            <a:ext cx="331705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  <a:p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" t="15449" r="2761" b="16315"/>
          <a:stretch/>
        </p:blipFill>
        <p:spPr>
          <a:xfrm>
            <a:off x="4963509" y="5913849"/>
            <a:ext cx="2264985" cy="8663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428604"/>
            <a:ext cx="10862997" cy="127220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1844825"/>
            <a:ext cx="10862997" cy="4032448"/>
          </a:xfrm>
        </p:spPr>
        <p:txBody>
          <a:bodyPr vert="eaVert"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17.10.2022</a:t>
            </a:fld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09152" y="476673"/>
            <a:ext cx="2743200" cy="5649491"/>
          </a:xfrm>
        </p:spPr>
        <p:txBody>
          <a:bodyPr vert="eaVert"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476673"/>
            <a:ext cx="8026400" cy="5649491"/>
          </a:xfrm>
        </p:spPr>
        <p:txBody>
          <a:bodyPr vert="eaVert"/>
          <a:lstStyle>
            <a:lvl1pPr>
              <a:defRPr>
                <a:latin typeface="HelveticaNeueLT Pro 45 Lt" panose="020B0403020202020204" pitchFamily="34" charset="0"/>
              </a:defRPr>
            </a:lvl1pPr>
            <a:lvl2pPr>
              <a:defRPr>
                <a:latin typeface="HelveticaNeueLT Pro 45 Lt" panose="020B0403020202020204" pitchFamily="34" charset="0"/>
              </a:defRPr>
            </a:lvl2pPr>
            <a:lvl3pPr>
              <a:defRPr>
                <a:latin typeface="HelveticaNeueLT Pro 45 Lt" panose="020B0403020202020204" pitchFamily="34" charset="0"/>
              </a:defRPr>
            </a:lvl3pPr>
            <a:lvl4pPr>
              <a:defRPr>
                <a:latin typeface="HelveticaNeueLT Pro 45 Lt" panose="020B0403020202020204" pitchFamily="34" charset="0"/>
              </a:defRPr>
            </a:lvl4pPr>
            <a:lvl5pPr>
              <a:defRPr>
                <a:latin typeface="HelveticaNeueLT Pro 45 Lt" panose="020B04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17.10.2022</a:t>
            </a:fld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NeueLT Pro 45 Lt" panose="020B0403020202020204" pitchFamily="34" charset="0"/>
              </a:defRPr>
            </a:lvl1pPr>
            <a:lvl2pPr>
              <a:defRPr>
                <a:latin typeface="HelveticaNeueLT Pro 45 Lt" panose="020B0403020202020204" pitchFamily="34" charset="0"/>
              </a:defRPr>
            </a:lvl2pPr>
            <a:lvl3pPr>
              <a:defRPr>
                <a:latin typeface="HelveticaNeueLT Pro 45 Lt" panose="020B0403020202020204" pitchFamily="34" charset="0"/>
              </a:defRPr>
            </a:lvl3pPr>
            <a:lvl4pPr>
              <a:defRPr>
                <a:latin typeface="HelveticaNeueLT Pro 45 Lt" panose="020B0403020202020204" pitchFamily="34" charset="0"/>
              </a:defRPr>
            </a:lvl4pPr>
            <a:lvl5pPr>
              <a:defRPr>
                <a:latin typeface="HelveticaNeueLT Pro 45 Lt" panose="020B04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17.10.2022</a:t>
            </a:fld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08235" y="6356351"/>
            <a:ext cx="331705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NeueLT Pro 45 Lt" panose="020B0403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17.10.2022</a:t>
            </a:fld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45" y="6356351"/>
            <a:ext cx="322104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  <a:p>
            <a:endParaRPr lang="de-A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700809"/>
            <a:ext cx="5384800" cy="4425355"/>
          </a:xfrm>
        </p:spPr>
        <p:txBody>
          <a:bodyPr/>
          <a:lstStyle>
            <a:lvl1pPr>
              <a:defRPr sz="2800">
                <a:latin typeface="HelveticaNeueLT Pro 45 Lt" panose="020B0403020202020204" pitchFamily="34" charset="0"/>
              </a:defRPr>
            </a:lvl1pPr>
            <a:lvl2pPr>
              <a:defRPr sz="2400">
                <a:latin typeface="HelveticaNeueLT Pro 45 Lt" panose="020B0403020202020204" pitchFamily="34" charset="0"/>
              </a:defRPr>
            </a:lvl2pPr>
            <a:lvl3pPr>
              <a:defRPr sz="2000">
                <a:latin typeface="HelveticaNeueLT Pro 45 Lt" panose="020B0403020202020204" pitchFamily="34" charset="0"/>
              </a:defRPr>
            </a:lvl3pPr>
            <a:lvl4pPr>
              <a:defRPr sz="1800">
                <a:latin typeface="HelveticaNeueLT Pro 45 Lt" panose="020B0403020202020204" pitchFamily="34" charset="0"/>
              </a:defRPr>
            </a:lvl4pPr>
            <a:lvl5pPr>
              <a:defRPr sz="1800">
                <a:latin typeface="HelveticaNeueLT Pro 45 Lt" panose="020B04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7280" y="1700809"/>
            <a:ext cx="5371008" cy="4425355"/>
          </a:xfrm>
        </p:spPr>
        <p:txBody>
          <a:bodyPr/>
          <a:lstStyle>
            <a:lvl1pPr>
              <a:defRPr sz="2800">
                <a:latin typeface="HelveticaNeueLT Pro 45 Lt" panose="020B0403020202020204" pitchFamily="34" charset="0"/>
              </a:defRPr>
            </a:lvl1pPr>
            <a:lvl2pPr>
              <a:defRPr sz="2400">
                <a:latin typeface="HelveticaNeueLT Pro 45 Lt" panose="020B0403020202020204" pitchFamily="34" charset="0"/>
              </a:defRPr>
            </a:lvl2pPr>
            <a:lvl3pPr>
              <a:defRPr sz="2000">
                <a:latin typeface="HelveticaNeueLT Pro 45 Lt" panose="020B0403020202020204" pitchFamily="34" charset="0"/>
              </a:defRPr>
            </a:lvl3pPr>
            <a:lvl4pPr>
              <a:defRPr sz="1800">
                <a:latin typeface="HelveticaNeueLT Pro 45 Lt" panose="020B0403020202020204" pitchFamily="34" charset="0"/>
              </a:defRPr>
            </a:lvl4pPr>
            <a:lvl5pPr>
              <a:defRPr sz="1800">
                <a:latin typeface="HelveticaNeueLT Pro 45 Lt" panose="020B04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17.10.2022</a:t>
            </a:fld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45" y="6356351"/>
            <a:ext cx="322104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  <a:p>
            <a:endParaRPr lang="de-A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5386917" cy="783778"/>
          </a:xfrm>
        </p:spPr>
        <p:txBody>
          <a:bodyPr anchor="b"/>
          <a:lstStyle>
            <a:lvl1pPr marL="0" indent="0">
              <a:buNone/>
              <a:defRPr sz="2400" b="1">
                <a:latin typeface="HelveticaNeueLT Pro 45 Lt" panose="020B04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636913"/>
            <a:ext cx="5386917" cy="3489250"/>
          </a:xfrm>
        </p:spPr>
        <p:txBody>
          <a:bodyPr/>
          <a:lstStyle>
            <a:lvl1pPr>
              <a:defRPr sz="2400">
                <a:latin typeface="HelveticaNeueLT Pro 45 Lt" panose="020B0403020202020204" pitchFamily="34" charset="0"/>
              </a:defRPr>
            </a:lvl1pPr>
            <a:lvl2pPr>
              <a:defRPr sz="2000">
                <a:latin typeface="HelveticaNeueLT Pro 45 Lt" panose="020B0403020202020204" pitchFamily="34" charset="0"/>
              </a:defRPr>
            </a:lvl2pPr>
            <a:lvl3pPr>
              <a:defRPr sz="1800">
                <a:latin typeface="HelveticaNeueLT Pro 45 Lt" panose="020B0403020202020204" pitchFamily="34" charset="0"/>
              </a:defRPr>
            </a:lvl3pPr>
            <a:lvl4pPr>
              <a:defRPr sz="1600">
                <a:latin typeface="HelveticaNeueLT Pro 45 Lt" panose="020B0403020202020204" pitchFamily="34" charset="0"/>
              </a:defRPr>
            </a:lvl4pPr>
            <a:lvl5pPr>
              <a:defRPr sz="1600">
                <a:latin typeface="HelveticaNeueLT Pro 45 Lt" panose="020B04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28513" y="1772816"/>
            <a:ext cx="5389033" cy="783778"/>
          </a:xfrm>
        </p:spPr>
        <p:txBody>
          <a:bodyPr anchor="b"/>
          <a:lstStyle>
            <a:lvl1pPr marL="0" indent="0">
              <a:buNone/>
              <a:defRPr sz="2400" b="1">
                <a:latin typeface="HelveticaNeueLT Pro 45 Lt" panose="020B04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28513" y="2636913"/>
            <a:ext cx="5389033" cy="3489250"/>
          </a:xfrm>
        </p:spPr>
        <p:txBody>
          <a:bodyPr/>
          <a:lstStyle>
            <a:lvl1pPr>
              <a:defRPr sz="2400">
                <a:latin typeface="HelveticaNeueLT Pro 45 Lt" panose="020B0403020202020204" pitchFamily="34" charset="0"/>
              </a:defRPr>
            </a:lvl1pPr>
            <a:lvl2pPr>
              <a:defRPr sz="2000">
                <a:latin typeface="HelveticaNeueLT Pro 45 Lt" panose="020B0403020202020204" pitchFamily="34" charset="0"/>
              </a:defRPr>
            </a:lvl2pPr>
            <a:lvl3pPr>
              <a:defRPr sz="1800">
                <a:latin typeface="HelveticaNeueLT Pro 45 Lt" panose="020B0403020202020204" pitchFamily="34" charset="0"/>
              </a:defRPr>
            </a:lvl3pPr>
            <a:lvl4pPr>
              <a:defRPr sz="1600">
                <a:latin typeface="HelveticaNeueLT Pro 45 Lt" panose="020B0403020202020204" pitchFamily="34" charset="0"/>
              </a:defRPr>
            </a:lvl4pPr>
            <a:lvl5pPr>
              <a:defRPr sz="1600">
                <a:latin typeface="HelveticaNeueLT Pro 45 Lt" panose="020B04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17.10.2022</a:t>
            </a:fld>
            <a:endParaRPr lang="de-AT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08235" y="6356351"/>
            <a:ext cx="331705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  <a:p>
            <a:endParaRPr lang="de-A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17.10.2022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Th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17.10.2022</a:t>
            </a:fld>
            <a:endParaRPr lang="de-AT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548680"/>
            <a:ext cx="4011084" cy="886420"/>
          </a:xfrm>
        </p:spPr>
        <p:txBody>
          <a:bodyPr anchor="b"/>
          <a:lstStyle>
            <a:lvl1pPr algn="l">
              <a:defRPr sz="2000" b="1"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548681"/>
            <a:ext cx="6815667" cy="5577483"/>
          </a:xfrm>
        </p:spPr>
        <p:txBody>
          <a:bodyPr/>
          <a:lstStyle>
            <a:lvl1pPr>
              <a:defRPr sz="3200">
                <a:latin typeface="HelveticaNeueLT Pro 45 Lt" panose="020B0403020202020204" pitchFamily="34" charset="0"/>
              </a:defRPr>
            </a:lvl1pPr>
            <a:lvl2pPr>
              <a:defRPr sz="2800">
                <a:latin typeface="HelveticaNeueLT Pro 45 Lt" panose="020B0403020202020204" pitchFamily="34" charset="0"/>
              </a:defRPr>
            </a:lvl2pPr>
            <a:lvl3pPr>
              <a:defRPr sz="2400">
                <a:latin typeface="HelveticaNeueLT Pro 45 Lt" panose="020B0403020202020204" pitchFamily="34" charset="0"/>
              </a:defRPr>
            </a:lvl3pPr>
            <a:lvl4pPr>
              <a:defRPr sz="2000">
                <a:latin typeface="HelveticaNeueLT Pro 45 Lt" panose="020B0403020202020204" pitchFamily="34" charset="0"/>
              </a:defRPr>
            </a:lvl4pPr>
            <a:lvl5pPr>
              <a:defRPr sz="2000">
                <a:latin typeface="HelveticaNeueLT Pro 45 Lt" panose="020B0403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556793"/>
            <a:ext cx="4011084" cy="4569371"/>
          </a:xfrm>
        </p:spPr>
        <p:txBody>
          <a:bodyPr/>
          <a:lstStyle>
            <a:lvl1pPr marL="0" indent="0">
              <a:buNone/>
              <a:defRPr sz="1400">
                <a:latin typeface="HelveticaNeueLT Pro 45 Lt" panose="020B04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42E46A74-2E9A-4F09-AB6B-17E0CA8D1F95}" type="datetimeFigureOut">
              <a:rPr lang="de-DE" smtClean="0"/>
              <a:pPr/>
              <a:t>17.10.2022</a:t>
            </a:fld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764024"/>
            <a:ext cx="7315200" cy="566738"/>
          </a:xfrm>
        </p:spPr>
        <p:txBody>
          <a:bodyPr anchor="b"/>
          <a:lstStyle>
            <a:lvl1pPr algn="l">
              <a:defRPr sz="2000" b="1"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HelveticaNeueLT Pro 45 Lt" panose="020B04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VAG Rounded LT Pro Thin" panose="020F0402020204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42E46A74-2E9A-4F09-AB6B-17E0CA8D1F95}" type="datetimeFigureOut">
              <a:rPr lang="de-DE" smtClean="0"/>
              <a:pPr/>
              <a:t>17.10.2022</a:t>
            </a:fld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428604"/>
            <a:ext cx="10915688" cy="1272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844825"/>
            <a:ext cx="10915688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AG Rounded LT Pro Thin" panose="020F0402020204020204" pitchFamily="34" charset="0"/>
              </a:defRPr>
            </a:lvl1pPr>
          </a:lstStyle>
          <a:p>
            <a:fld id="{42E46A74-2E9A-4F09-AB6B-17E0CA8D1F95}" type="datetimeFigureOut">
              <a:rPr lang="de-DE" smtClean="0"/>
              <a:pPr/>
              <a:t>17.10.2022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356351"/>
            <a:ext cx="3374165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VAG Rounded LT Pro Thin" panose="020F0402020204020204" pitchFamily="34" charset="0"/>
              </a:defRPr>
            </a:lvl1pPr>
          </a:lstStyle>
          <a:p>
            <a:pPr algn="ctr"/>
            <a:r>
              <a:rPr lang="de-AT" dirty="0"/>
              <a:t>ZVR-Verkehrsrechtstag 2021</a:t>
            </a:r>
          </a:p>
          <a:p>
            <a:endParaRPr lang="de-AT" dirty="0"/>
          </a:p>
        </p:txBody>
      </p:sp>
      <p:sp>
        <p:nvSpPr>
          <p:cNvPr id="7" name="Rechteck 6"/>
          <p:cNvSpPr/>
          <p:nvPr userDrawn="1"/>
        </p:nvSpPr>
        <p:spPr>
          <a:xfrm>
            <a:off x="571461" y="428604"/>
            <a:ext cx="10953827" cy="5929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" t="15449" r="2761" b="16315"/>
          <a:stretch/>
        </p:blipFill>
        <p:spPr>
          <a:xfrm>
            <a:off x="4963509" y="5913849"/>
            <a:ext cx="2264985" cy="8663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AG Rounded LT Pro Thin" panose="020F0402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•"/>
        <a:defRPr sz="32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–"/>
        <a:defRPr sz="28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•"/>
        <a:defRPr sz="24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–"/>
        <a:defRPr sz="20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»"/>
        <a:defRPr sz="20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oe.at/" TargetMode="External"/><Relationship Id="rId2" Type="http://schemas.openxmlformats.org/officeDocument/2006/relationships/hyperlink" Target="mailto:info@arboe.a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9800" y="1052737"/>
            <a:ext cx="7772400" cy="1470025"/>
          </a:xfrm>
        </p:spPr>
        <p:txBody>
          <a:bodyPr/>
          <a:lstStyle/>
          <a:p>
            <a:r>
              <a:rPr lang="de-AT" dirty="0"/>
              <a:t>ZVR-Verkehrsrechtstag 2022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95600" y="3068960"/>
            <a:ext cx="6400800" cy="1752600"/>
          </a:xfrm>
        </p:spPr>
        <p:txBody>
          <a:bodyPr/>
          <a:lstStyle/>
          <a:p>
            <a:r>
              <a:rPr lang="de-AT" dirty="0"/>
              <a:t>Gesetzliche Neuerungen </a:t>
            </a:r>
          </a:p>
          <a:p>
            <a:r>
              <a:rPr lang="de-AT" dirty="0"/>
              <a:t>im Straßenverkehrsrecht </a:t>
            </a:r>
          </a:p>
          <a:p>
            <a:r>
              <a:rPr lang="de-AT" dirty="0"/>
              <a:t>seit dem VRT 2021	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F232D8C-CD41-4E2D-9F8B-2EFA1B248576}"/>
              </a:ext>
            </a:extLst>
          </p:cNvPr>
          <p:cNvSpPr txBox="1"/>
          <p:nvPr/>
        </p:nvSpPr>
        <p:spPr>
          <a:xfrm>
            <a:off x="7248128" y="638132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2022</a:t>
            </a:r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4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70B499-2A05-4977-8A81-1B4EC126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Neuerungen seit September 2022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372233-1107-4027-B843-FEE83F866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>
                <a:cs typeface="Times New Roman" panose="02020603050405020304" pitchFamily="18" charset="0"/>
              </a:rPr>
              <a:t>Themengebiete</a:t>
            </a:r>
          </a:p>
          <a:p>
            <a:pPr marL="0" indent="0">
              <a:buNone/>
            </a:pPr>
            <a:endParaRPr lang="de-AT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AT" sz="1600" dirty="0"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01 Führerscheinrecht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02 Straßenverkehrsrecht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03 Kraftfahrrecht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04 Steuerrecht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58E620-EB4A-4E2F-AF18-9453AE9E9558}"/>
              </a:ext>
            </a:extLst>
          </p:cNvPr>
          <p:cNvSpPr txBox="1"/>
          <p:nvPr/>
        </p:nvSpPr>
        <p:spPr>
          <a:xfrm>
            <a:off x="7248128" y="6381329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2022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2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768148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		Führerscheinrecht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96753"/>
            <a:ext cx="8186766" cy="49294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3. FSG-NV Novelle </a:t>
            </a:r>
            <a:r>
              <a:rPr lang="de-AT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BGBl. II Nr. 452/2021</a:t>
            </a:r>
            <a:endParaRPr lang="de-AT" sz="1800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Mindestteilnehmerzahl bei Nachschulungen von 6 auf 3 reduziert (§5 Abs. 2 FSG-NV)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01.12.2021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22. FSG-Novelle</a:t>
            </a:r>
            <a:r>
              <a:rPr lang="de-AT" sz="1800" u="sng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BGBl. I Nr. 121/2022</a:t>
            </a:r>
            <a:endParaRPr lang="de-AT" sz="1800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Gebühren- und Abgabenbefreiung bei Verlängerung einer befristeten Lenkberechtigung aufgrund einer gesundheitlichen Beeinträchtigung  (§ 8 Abs. 2a FSG)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Freie Behördenwahl bei Verlängerung der Lenkberechtigung, </a:t>
            </a:r>
            <a:r>
              <a:rPr lang="de-AT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Duplikatsausstellung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und der Umschreibung ausländischer Nicht-EWR-Lenkberechtigungen (§§ 8 Abs. 3a, 15 Abs. 1, 23 Abs. 3b) </a:t>
            </a:r>
          </a:p>
          <a:p>
            <a:pPr algn="just"/>
            <a:r>
              <a:rPr lang="de-AT" sz="1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01.08.2022 </a:t>
            </a:r>
            <a:r>
              <a:rPr lang="de-AT" sz="1800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bzw</a:t>
            </a:r>
            <a:r>
              <a:rPr lang="de-AT" sz="1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01.10.2022</a:t>
            </a:r>
          </a:p>
          <a:p>
            <a:pPr algn="just"/>
            <a:endParaRPr lang="de-AT" sz="18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de-AT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DCD630B-5D5D-4261-94A0-4E9EFE9FF86F}"/>
              </a:ext>
            </a:extLst>
          </p:cNvPr>
          <p:cNvSpPr txBox="1"/>
          <p:nvPr/>
        </p:nvSpPr>
        <p:spPr>
          <a:xfrm>
            <a:off x="7248128" y="638132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2022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8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		Straßenverkehrsrecht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939336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33. StVO-Novelle</a:t>
            </a:r>
            <a:r>
              <a:rPr lang="de-AT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BGBl. I Nr. 122/2022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Neue Bestimmungen für Radfahrende und Fußgehende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01.10.2022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2022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  <p:pic>
        <p:nvPicPr>
          <p:cNvPr id="5" name="Bild 1">
            <a:extLst>
              <a:ext uri="{FF2B5EF4-FFF2-40B4-BE49-F238E27FC236}">
                <a16:creationId xmlns:a16="http://schemas.microsoft.com/office/drawing/2014/main" id="{F32083A6-8380-2060-9651-D680A7E0A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068960"/>
            <a:ext cx="1914525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 4">
            <a:extLst>
              <a:ext uri="{FF2B5EF4-FFF2-40B4-BE49-F238E27FC236}">
                <a16:creationId xmlns:a16="http://schemas.microsoft.com/office/drawing/2014/main" id="{2C25D0C7-B23F-73F6-ED27-73BD74444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198" y="3068959"/>
            <a:ext cx="1914525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d 9">
            <a:extLst>
              <a:ext uri="{FF2B5EF4-FFF2-40B4-BE49-F238E27FC236}">
                <a16:creationId xmlns:a16="http://schemas.microsoft.com/office/drawing/2014/main" id="{E5F66EB8-B5BB-4337-F2B7-314CB68FD8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2852936"/>
            <a:ext cx="1905000" cy="244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10">
            <a:extLst>
              <a:ext uri="{FF2B5EF4-FFF2-40B4-BE49-F238E27FC236}">
                <a16:creationId xmlns:a16="http://schemas.microsoft.com/office/drawing/2014/main" id="{0068A304-2BB4-082A-8608-89275EA567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3159446"/>
            <a:ext cx="1190625" cy="173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 11">
            <a:extLst>
              <a:ext uri="{FF2B5EF4-FFF2-40B4-BE49-F238E27FC236}">
                <a16:creationId xmlns:a16="http://schemas.microsoft.com/office/drawing/2014/main" id="{46F5B2F1-0B79-8BC3-F679-256FA96188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297" y="3168971"/>
            <a:ext cx="1276350" cy="1724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736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		Kraftfahrrecht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40. KFG-Novelle</a:t>
            </a:r>
            <a:r>
              <a:rPr lang="de-AT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BGBl. I Nr. 62/2022</a:t>
            </a:r>
            <a:endParaRPr lang="de-AT" sz="18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Bestimmte Verhaltensweisen der „Tuner-Szene“ werden ausdrücklich für unzulässig erklärt. (gesteuerte Fehlzündungen, Flammen aus dem Endschalldämpfer, </a:t>
            </a:r>
            <a:r>
              <a:rPr lang="de-AT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) § 58 Abs. 2 KFG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„nicht der Eigenart des Kraftfahrzeuges entsprechendes Verhalten“: Stilllegung des Fahrzeuges bis zu 72 Stunden  (§ 102 Abs. 3c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Erhöhung des Strafrahmens auf € 10.000,--  (§ 134 Abs. 1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14.05.2022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de-AT" sz="18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PBStV</a:t>
            </a: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-Novelle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 BGBl. II Nr. 258/2022</a:t>
            </a:r>
            <a:endParaRPr lang="de-AT" sz="18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Österreichweit einheitliche Schulungsstandards  (§ 3 Abs. 3 u. 4 </a:t>
            </a:r>
            <a:r>
              <a:rPr lang="de-AT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PBStV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Anpassungen an die Richtlinie 2014/45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Anbringung eines Radar- und Laserblockers ist als Mangel mit Gefahr im Verzug zu bewerten (Anlage 6, Prüfnummer 10,10.1)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01.07.2022 </a:t>
            </a:r>
            <a:r>
              <a:rPr lang="de-AT" sz="1800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bzw</a:t>
            </a: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01.01.2023 </a:t>
            </a:r>
            <a:r>
              <a:rPr lang="de-AT" sz="1800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bzw</a:t>
            </a: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02.02.2023</a:t>
            </a: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solidFill>
                <a:schemeClr val="tx1">
                  <a:lumMod val="95000"/>
                  <a:lumOff val="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b="1" u="sng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2022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7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		Kraftfahrrecht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5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de-AT" sz="56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AutomatFahrV</a:t>
            </a:r>
            <a:r>
              <a:rPr lang="de-AT" sz="5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-Novelle</a:t>
            </a: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  BGBl. II Nr. 143/2022</a:t>
            </a:r>
            <a:endParaRPr lang="de-AT" sz="56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Weitere Anwendungsfälle: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4300" dirty="0">
                <a:ea typeface="Calibri" panose="020F0502020204030204" pitchFamily="34" charset="0"/>
                <a:cs typeface="Times New Roman" panose="02020603050405020304" pitchFamily="18" charset="0"/>
              </a:rPr>
              <a:t>Automatisiertes Fahrzeug zur Personenbeförderung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4300" dirty="0">
                <a:ea typeface="Calibri" panose="020F0502020204030204" pitchFamily="34" charset="0"/>
                <a:cs typeface="Times New Roman" panose="02020603050405020304" pitchFamily="18" charset="0"/>
              </a:rPr>
              <a:t>Automatisiertes Fahrzeug zur Güterbeförderung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4300" dirty="0">
                <a:ea typeface="Calibri" panose="020F0502020204030204" pitchFamily="34" charset="0"/>
                <a:cs typeface="Times New Roman" panose="02020603050405020304" pitchFamily="18" charset="0"/>
              </a:rPr>
              <a:t>Autobahnpilot mit automatisiertem Auf- und Abfahren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4300" dirty="0">
                <a:ea typeface="Calibri" panose="020F0502020204030204" pitchFamily="34" charset="0"/>
                <a:cs typeface="Times New Roman" panose="02020603050405020304" pitchFamily="18" charset="0"/>
              </a:rPr>
              <a:t>Automatisiertes Parkservice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4300" dirty="0">
                <a:ea typeface="Calibri" panose="020F0502020204030204" pitchFamily="34" charset="0"/>
                <a:cs typeface="Times New Roman" panose="02020603050405020304" pitchFamily="18" charset="0"/>
              </a:rPr>
              <a:t>Automatisierte Arbeitsmaschine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Tests für Anwendungsfälle sind sowohl real als auch virtuell durchzuführen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02.04.2022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b="1" u="sng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2022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8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04		Steuerrecht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268761"/>
            <a:ext cx="8784976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Nationales </a:t>
            </a:r>
            <a:r>
              <a:rPr lang="de-AT" sz="21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Emissionszertifikatehandelsgesetz</a:t>
            </a:r>
            <a:r>
              <a:rPr lang="de-AT" sz="2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2022</a:t>
            </a: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BGBl. I Nr. 10/2022</a:t>
            </a:r>
            <a:endParaRPr lang="de-AT" sz="18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Co2-Bepreisung fossiler Energieträger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Emissionszertifikate mit steigendem Ausgabewert/Tonne: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AT" sz="1600" dirty="0">
                <a:ea typeface="Calibri" panose="020F0502020204030204" pitchFamily="34" charset="0"/>
                <a:cs typeface="Times New Roman" panose="02020603050405020304" pitchFamily="18" charset="0"/>
              </a:rPr>
              <a:t>2022     € 30	(entspricht 9 Cent/Liter Diesel </a:t>
            </a:r>
            <a:r>
              <a:rPr lang="de-AT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bzw</a:t>
            </a:r>
            <a:r>
              <a:rPr lang="de-AT" sz="1600" dirty="0">
                <a:ea typeface="Calibri" panose="020F0502020204030204" pitchFamily="34" charset="0"/>
                <a:cs typeface="Times New Roman" panose="02020603050405020304" pitchFamily="18" charset="0"/>
              </a:rPr>
              <a:t> 8,2 Cent/Liter Benzin)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de-AT" sz="1600" dirty="0">
                <a:ea typeface="Calibri" panose="020F0502020204030204" pitchFamily="34" charset="0"/>
                <a:cs typeface="Times New Roman" panose="02020603050405020304" pitchFamily="18" charset="0"/>
              </a:rPr>
              <a:t>	bis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de-AT" sz="1600" dirty="0">
                <a:ea typeface="Calibri" panose="020F0502020204030204" pitchFamily="34" charset="0"/>
                <a:cs typeface="Times New Roman" panose="02020603050405020304" pitchFamily="18" charset="0"/>
              </a:rPr>
              <a:t>	2025     € 55	(entspricht 16,5 Cent/Liter Diesel </a:t>
            </a:r>
            <a:r>
              <a:rPr lang="de-AT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bzw</a:t>
            </a:r>
            <a:r>
              <a:rPr lang="de-AT" sz="1600" dirty="0">
                <a:ea typeface="Calibri" panose="020F0502020204030204" pitchFamily="34" charset="0"/>
                <a:cs typeface="Times New Roman" panose="02020603050405020304" pitchFamily="18" charset="0"/>
              </a:rPr>
              <a:t> 15 Cent/Liter Benzin) </a:t>
            </a:r>
            <a:endParaRPr lang="de-AT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 Klimabonus als Ausgleich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01.10.2022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2022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42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Vielen Dank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ARBÖ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Auto-, Motor- und Radfahrerbund Österreich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Johann-Böhm-Platz 1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>
                <a:ea typeface="Calibri" panose="020F0502020204030204" pitchFamily="34" charset="0"/>
                <a:cs typeface="Times New Roman" panose="02020603050405020304" pitchFamily="18" charset="0"/>
              </a:rPr>
              <a:t>1020 Wien</a:t>
            </a: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Telefon: 01 891 21 0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E-Mail:	</a:t>
            </a: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info@arboe.at</a:t>
            </a: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www.arboe.at</a:t>
            </a: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21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2022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26292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Breitbild</PresentationFormat>
  <Paragraphs>76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HelveticaNeueLT Pro 45 Lt</vt:lpstr>
      <vt:lpstr>VAG Rounded LT Pro Thin</vt:lpstr>
      <vt:lpstr>VAG Rounded Th</vt:lpstr>
      <vt:lpstr>Wingdings</vt:lpstr>
      <vt:lpstr>Larissa-Design</vt:lpstr>
      <vt:lpstr>ZVR-Verkehrsrechtstag 2022</vt:lpstr>
      <vt:lpstr>Neuerungen seit September 2022</vt:lpstr>
      <vt:lpstr>01  Führerscheinrecht</vt:lpstr>
      <vt:lpstr>02  Straßenverkehrsrecht</vt:lpstr>
      <vt:lpstr>03  Kraftfahrrecht</vt:lpstr>
      <vt:lpstr>03  Kraftfahrrecht</vt:lpstr>
      <vt:lpstr>04  Steuerrecht</vt:lpstr>
      <vt:lpstr>Vielen Dank</vt:lpstr>
    </vt:vector>
  </TitlesOfParts>
  <Company>ARBÖ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Patrick Bartl</dc:creator>
  <cp:lastModifiedBy>Martin Echsel</cp:lastModifiedBy>
  <cp:revision>81</cp:revision>
  <dcterms:created xsi:type="dcterms:W3CDTF">2012-05-23T11:24:11Z</dcterms:created>
  <dcterms:modified xsi:type="dcterms:W3CDTF">2022-10-17T10:31:15Z</dcterms:modified>
</cp:coreProperties>
</file>