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4"/>
  </p:notesMasterIdLst>
  <p:handoutMasterIdLst>
    <p:handoutMasterId r:id="rId35"/>
  </p:handoutMasterIdLst>
  <p:sldIdLst>
    <p:sldId id="271" r:id="rId3"/>
    <p:sldId id="664" r:id="rId4"/>
    <p:sldId id="272" r:id="rId5"/>
    <p:sldId id="570" r:id="rId6"/>
    <p:sldId id="571" r:id="rId7"/>
    <p:sldId id="572" r:id="rId8"/>
    <p:sldId id="573" r:id="rId9"/>
    <p:sldId id="574" r:id="rId10"/>
    <p:sldId id="576" r:id="rId11"/>
    <p:sldId id="575" r:id="rId12"/>
    <p:sldId id="578" r:id="rId13"/>
    <p:sldId id="577" r:id="rId14"/>
    <p:sldId id="579" r:id="rId15"/>
    <p:sldId id="655" r:id="rId16"/>
    <p:sldId id="648" r:id="rId17"/>
    <p:sldId id="656" r:id="rId18"/>
    <p:sldId id="290" r:id="rId19"/>
    <p:sldId id="291" r:id="rId20"/>
    <p:sldId id="293" r:id="rId21"/>
    <p:sldId id="294" r:id="rId22"/>
    <p:sldId id="295" r:id="rId23"/>
    <p:sldId id="284" r:id="rId24"/>
    <p:sldId id="281" r:id="rId25"/>
    <p:sldId id="286" r:id="rId26"/>
    <p:sldId id="287" r:id="rId27"/>
    <p:sldId id="288" r:id="rId28"/>
    <p:sldId id="296" r:id="rId29"/>
    <p:sldId id="659" r:id="rId30"/>
    <p:sldId id="657" r:id="rId31"/>
    <p:sldId id="663" r:id="rId32"/>
    <p:sldId id="660"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E17D8FA-9E5D-53E4-7A9B-C1172BDDA4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C707C827-BD6A-62DF-E630-BFA7AC5CFD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083CD1-381D-4778-B713-1D66F7DDDA0E}" type="datetimeFigureOut">
              <a:rPr lang="de-AT" smtClean="0"/>
              <a:pPr/>
              <a:t>17.10.2022</a:t>
            </a:fld>
            <a:endParaRPr lang="de-AT"/>
          </a:p>
        </p:txBody>
      </p:sp>
      <p:sp>
        <p:nvSpPr>
          <p:cNvPr id="4" name="Fußzeilenplatzhalter 3">
            <a:extLst>
              <a:ext uri="{FF2B5EF4-FFF2-40B4-BE49-F238E27FC236}">
                <a16:creationId xmlns:a16="http://schemas.microsoft.com/office/drawing/2014/main" id="{DF5474DE-4F4D-185B-2247-7E447DBD82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70AD8421-92E1-AC64-541D-BECA4FBBA5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54E61D-906E-4324-AE9C-25D4BF04F844}" type="slidenum">
              <a:rPr lang="de-AT" smtClean="0"/>
              <a:pPr/>
              <a:t>‹Nr.›</a:t>
            </a:fld>
            <a:endParaRPr lang="de-AT"/>
          </a:p>
        </p:txBody>
      </p:sp>
    </p:spTree>
    <p:extLst>
      <p:ext uri="{BB962C8B-B14F-4D97-AF65-F5344CB8AC3E}">
        <p14:creationId xmlns:p14="http://schemas.microsoft.com/office/powerpoint/2010/main" val="245741022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53C32-F980-4695-9578-D4241B91478B}" type="datetimeFigureOut">
              <a:rPr lang="de-AT" smtClean="0"/>
              <a:pPr/>
              <a:t>17.10.2022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139AB-D7E8-4A44-B7D4-9A8FA7911504}" type="slidenum">
              <a:rPr lang="de-AT" smtClean="0"/>
              <a:pPr/>
              <a:t>‹Nr.›</a:t>
            </a:fld>
            <a:endParaRPr lang="de-AT"/>
          </a:p>
        </p:txBody>
      </p:sp>
    </p:spTree>
    <p:extLst>
      <p:ext uri="{BB962C8B-B14F-4D97-AF65-F5344CB8AC3E}">
        <p14:creationId xmlns:p14="http://schemas.microsoft.com/office/powerpoint/2010/main" val="30806583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1DEBA9D-5519-1147-9946-66438FC2E6CA}" type="slidenum">
              <a:rPr lang="de-DE" smtClean="0"/>
              <a:pPr/>
              <a:t>1</a:t>
            </a:fld>
            <a:endParaRPr lang="de-DE"/>
          </a:p>
        </p:txBody>
      </p:sp>
      <p:sp>
        <p:nvSpPr>
          <p:cNvPr id="5" name="Datumsplatzhalter 4"/>
          <p:cNvSpPr>
            <a:spLocks noGrp="1"/>
          </p:cNvSpPr>
          <p:nvPr>
            <p:ph type="dt" idx="11"/>
          </p:nvPr>
        </p:nvSpPr>
        <p:spPr/>
        <p:txBody>
          <a:bodyPr/>
          <a:lstStyle/>
          <a:p>
            <a:r>
              <a:rPr lang="de-DE"/>
              <a:t>11.03.2016</a:t>
            </a:r>
          </a:p>
        </p:txBody>
      </p:sp>
      <p:sp>
        <p:nvSpPr>
          <p:cNvPr id="6" name="Kopfzeilenplatzhalter 5">
            <a:extLst>
              <a:ext uri="{FF2B5EF4-FFF2-40B4-BE49-F238E27FC236}">
                <a16:creationId xmlns:a16="http://schemas.microsoft.com/office/drawing/2014/main" id="{2236DEB5-A033-799B-7A5B-44DF05A5B863}"/>
              </a:ext>
            </a:extLst>
          </p:cNvPr>
          <p:cNvSpPr>
            <a:spLocks noGrp="1"/>
          </p:cNvSpPr>
          <p:nvPr>
            <p:ph type="hdr" sz="quarter"/>
          </p:nvPr>
        </p:nvSpPr>
        <p:spPr/>
        <p:txBody>
          <a:bodyPr/>
          <a:lstStyle/>
          <a:p>
            <a:endParaRPr lang="de-AT"/>
          </a:p>
        </p:txBody>
      </p:sp>
    </p:spTree>
    <p:extLst>
      <p:ext uri="{BB962C8B-B14F-4D97-AF65-F5344CB8AC3E}">
        <p14:creationId xmlns:p14="http://schemas.microsoft.com/office/powerpoint/2010/main" val="3418197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Nach dieser</a:t>
            </a:r>
            <a:r>
              <a:rPr lang="de-AT" baseline="0" dirty="0"/>
              <a:t> Definition hätte überhaupt kein Fahrrad eine Bauartgeschwindigkeit unter 25 km/h.</a:t>
            </a:r>
            <a:endParaRPr lang="de-DE" dirty="0"/>
          </a:p>
          <a:p>
            <a:endParaRPr lang="de-DE" dirty="0"/>
          </a:p>
        </p:txBody>
      </p:sp>
      <p:sp>
        <p:nvSpPr>
          <p:cNvPr id="4" name="Kopfzeilenplatzhalter 3"/>
          <p:cNvSpPr>
            <a:spLocks noGrp="1"/>
          </p:cNvSpPr>
          <p:nvPr>
            <p:ph type="hdr" sz="quarter" idx="10"/>
          </p:nvPr>
        </p:nvSpPr>
        <p:spPr/>
        <p:txBody>
          <a:bodyPr/>
          <a:lstStyle/>
          <a:p>
            <a:endParaRPr lang="de-AT"/>
          </a:p>
        </p:txBody>
      </p:sp>
      <p:sp>
        <p:nvSpPr>
          <p:cNvPr id="5" name="Foliennummernplatzhalter 4"/>
          <p:cNvSpPr>
            <a:spLocks noGrp="1"/>
          </p:cNvSpPr>
          <p:nvPr>
            <p:ph type="sldNum" sz="quarter" idx="11"/>
          </p:nvPr>
        </p:nvSpPr>
        <p:spPr/>
        <p:txBody>
          <a:bodyPr/>
          <a:lstStyle/>
          <a:p>
            <a:fld id="{436139AB-D7E8-4A44-B7D4-9A8FA7911504}" type="slidenum">
              <a:rPr lang="de-AT" smtClean="0"/>
              <a:pPr/>
              <a:t>13</a:t>
            </a:fld>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a:t>Art 2 </a:t>
            </a:r>
            <a:r>
              <a:rPr lang="de-AT" dirty="0" err="1"/>
              <a:t>Abs</a:t>
            </a:r>
            <a:r>
              <a:rPr lang="de-AT" dirty="0"/>
              <a:t> 2 </a:t>
            </a:r>
            <a:r>
              <a:rPr lang="de-AT" dirty="0" err="1"/>
              <a:t>lit</a:t>
            </a:r>
            <a:r>
              <a:rPr lang="de-AT" dirty="0"/>
              <a:t> h</a:t>
            </a:r>
            <a:r>
              <a:rPr lang="de-AT" baseline="0" dirty="0"/>
              <a:t> </a:t>
            </a:r>
            <a:r>
              <a:rPr lang="de-AT" baseline="0" dirty="0" err="1"/>
              <a:t>TypengenehmigungsVO</a:t>
            </a:r>
            <a:endParaRPr lang="de-DE" dirty="0"/>
          </a:p>
        </p:txBody>
      </p:sp>
      <p:sp>
        <p:nvSpPr>
          <p:cNvPr id="4" name="Datumsplatzhalter 3"/>
          <p:cNvSpPr>
            <a:spLocks noGrp="1"/>
          </p:cNvSpPr>
          <p:nvPr>
            <p:ph type="dt" idx="10"/>
          </p:nvPr>
        </p:nvSpPr>
        <p:spPr/>
        <p:txBody>
          <a:bodyPr/>
          <a:lstStyle/>
          <a:p>
            <a:r>
              <a:rPr lang="de-DE"/>
              <a:t>11.03.2016</a:t>
            </a:r>
          </a:p>
        </p:txBody>
      </p:sp>
      <p:sp>
        <p:nvSpPr>
          <p:cNvPr id="5" name="Foliennummernplatzhalter 4"/>
          <p:cNvSpPr>
            <a:spLocks noGrp="1"/>
          </p:cNvSpPr>
          <p:nvPr>
            <p:ph type="sldNum" sz="quarter" idx="11"/>
          </p:nvPr>
        </p:nvSpPr>
        <p:spPr/>
        <p:txBody>
          <a:bodyPr/>
          <a:lstStyle/>
          <a:p>
            <a:fld id="{B1DEBA9D-5519-1147-9946-66438FC2E6CA}" type="slidenum">
              <a:rPr lang="de-DE" smtClean="0"/>
              <a:pPr/>
              <a:t>14</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389626" rtl="0" eaLnBrk="1" fontAlgn="auto" latinLnBrk="0" hangingPunct="1">
              <a:lnSpc>
                <a:spcPct val="100000"/>
              </a:lnSpc>
              <a:spcBef>
                <a:spcPts val="0"/>
              </a:spcBef>
              <a:spcAft>
                <a:spcPts val="0"/>
              </a:spcAft>
              <a:buClrTx/>
              <a:buSzTx/>
              <a:buFontTx/>
              <a:buNone/>
              <a:tabLst/>
              <a:defRPr/>
            </a:pPr>
            <a:r>
              <a:rPr lang="de-AT" dirty="0"/>
              <a:t>Aus </a:t>
            </a:r>
            <a:r>
              <a:rPr lang="de-AT" dirty="0" err="1"/>
              <a:t>ErläutRV</a:t>
            </a:r>
            <a:r>
              <a:rPr lang="de-AT" dirty="0"/>
              <a:t> 559 </a:t>
            </a:r>
            <a:r>
              <a:rPr lang="de-AT" dirty="0" err="1"/>
              <a:t>BlgNR</a:t>
            </a:r>
            <a:r>
              <a:rPr lang="de-AT" dirty="0"/>
              <a:t> XXVI. GP 1:</a:t>
            </a:r>
            <a:r>
              <a:rPr lang="de-AT" baseline="0" dirty="0"/>
              <a:t> „</a:t>
            </a:r>
            <a:r>
              <a:rPr lang="de-AT" sz="1000" kern="1200" dirty="0">
                <a:solidFill>
                  <a:schemeClr val="tx1"/>
                </a:solidFill>
                <a:latin typeface="+mn-lt"/>
                <a:ea typeface="+mn-ea"/>
                <a:cs typeface="+mn-cs"/>
              </a:rPr>
              <a:t>Fortbewegungsmittel zu, die aufgrund ihrer technischen Ausführung nicht geeignet sind, ein sicheres Fahren zu gewährleisten und die den üblichen Anforderungen im Straßenverkehr somit nicht gerecht werden können.“ </a:t>
            </a:r>
            <a:r>
              <a:rPr lang="de-AT" sz="1000" kern="1200" dirty="0">
                <a:solidFill>
                  <a:schemeClr val="tx1"/>
                </a:solidFill>
                <a:latin typeface="+mn-lt"/>
                <a:ea typeface="+mn-ea"/>
                <a:cs typeface="+mn-cs"/>
                <a:sym typeface="Wingdings" pitchFamily="2" charset="2"/>
              </a:rPr>
              <a:t> dann ist spannend,</a:t>
            </a:r>
            <a:r>
              <a:rPr lang="de-AT" sz="1000" kern="1200" baseline="0" dirty="0">
                <a:solidFill>
                  <a:schemeClr val="tx1"/>
                </a:solidFill>
                <a:latin typeface="+mn-lt"/>
                <a:ea typeface="+mn-ea"/>
                <a:cs typeface="+mn-cs"/>
                <a:sym typeface="Wingdings" pitchFamily="2" charset="2"/>
              </a:rPr>
              <a:t> dass der Gesetzgeber überhaupt Regeln zum Fahren auf Straßen (nämlich ähnliche wie für Fahrräder, die sehr wohl Fahrzeuge sind) aufstellt.</a:t>
            </a:r>
            <a:endParaRPr lang="de-AT" dirty="0"/>
          </a:p>
          <a:p>
            <a:pPr marL="0" marR="0" indent="0" algn="l" defTabSz="389626" rtl="0" eaLnBrk="1" fontAlgn="auto" latinLnBrk="0" hangingPunct="1">
              <a:lnSpc>
                <a:spcPct val="100000"/>
              </a:lnSpc>
              <a:spcBef>
                <a:spcPts val="0"/>
              </a:spcBef>
              <a:spcAft>
                <a:spcPts val="0"/>
              </a:spcAft>
              <a:buClrTx/>
              <a:buSzTx/>
              <a:buFontTx/>
              <a:buNone/>
              <a:tabLst/>
              <a:defRPr/>
            </a:pPr>
            <a:endParaRPr lang="de-DE" dirty="0"/>
          </a:p>
        </p:txBody>
      </p:sp>
      <p:sp>
        <p:nvSpPr>
          <p:cNvPr id="4" name="Datumsplatzhalter 3"/>
          <p:cNvSpPr>
            <a:spLocks noGrp="1"/>
          </p:cNvSpPr>
          <p:nvPr>
            <p:ph type="dt" idx="10"/>
          </p:nvPr>
        </p:nvSpPr>
        <p:spPr/>
        <p:txBody>
          <a:bodyPr/>
          <a:lstStyle/>
          <a:p>
            <a:r>
              <a:rPr lang="de-DE"/>
              <a:t>11.03.2016</a:t>
            </a:r>
          </a:p>
        </p:txBody>
      </p:sp>
      <p:sp>
        <p:nvSpPr>
          <p:cNvPr id="5" name="Foliennummernplatzhalter 4"/>
          <p:cNvSpPr>
            <a:spLocks noGrp="1"/>
          </p:cNvSpPr>
          <p:nvPr>
            <p:ph type="sldNum" sz="quarter" idx="11"/>
          </p:nvPr>
        </p:nvSpPr>
        <p:spPr/>
        <p:txBody>
          <a:bodyPr/>
          <a:lstStyle/>
          <a:p>
            <a:fld id="{B1DEBA9D-5519-1147-9946-66438FC2E6CA}" type="slidenum">
              <a:rPr lang="de-DE" smtClean="0"/>
              <a:pPr/>
              <a:t>18</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a:t>Was ist hier</a:t>
            </a:r>
            <a:r>
              <a:rPr lang="de-AT" baseline="0" dirty="0"/>
              <a:t> </a:t>
            </a:r>
            <a:r>
              <a:rPr lang="de-AT" baseline="0" dirty="0" err="1"/>
              <a:t>zB</a:t>
            </a:r>
            <a:r>
              <a:rPr lang="de-AT" baseline="0" dirty="0"/>
              <a:t> mit § 4 Abs 1 </a:t>
            </a:r>
            <a:r>
              <a:rPr lang="de-AT" baseline="0" dirty="0" err="1"/>
              <a:t>lit</a:t>
            </a:r>
            <a:r>
              <a:rPr lang="de-AT" baseline="0" dirty="0"/>
              <a:t> a, 5 Abs 1, §§ 9 ff?</a:t>
            </a:r>
          </a:p>
          <a:p>
            <a:r>
              <a:rPr lang="de-AT" baseline="0" dirty="0"/>
              <a:t>Die Paragraphen stellen ja nicht darauf ab, ob es sich um ein Fahrrad handelt, sondern gelten grundsätzlich für alle Fahrzeuge. Sie sind sohin unabhängig von § 88b anwendbar.</a:t>
            </a:r>
          </a:p>
          <a:p>
            <a:endParaRPr lang="de-AT" baseline="0" dirty="0"/>
          </a:p>
          <a:p>
            <a:r>
              <a:rPr lang="de-AT" baseline="0" dirty="0"/>
              <a:t>Was ist mit dem Schieben von Scootern, </a:t>
            </a:r>
            <a:r>
              <a:rPr lang="de-AT" baseline="0" dirty="0" err="1"/>
              <a:t>vgl</a:t>
            </a:r>
            <a:r>
              <a:rPr lang="de-AT" baseline="0" dirty="0"/>
              <a:t> § 52 </a:t>
            </a:r>
            <a:r>
              <a:rPr lang="de-AT" baseline="0" dirty="0" err="1"/>
              <a:t>lit</a:t>
            </a:r>
            <a:r>
              <a:rPr lang="de-AT" baseline="0" dirty="0"/>
              <a:t> a Z 1, Z 8b, Z 8c, § 76a Abs 1 StVO?</a:t>
            </a:r>
          </a:p>
          <a:p>
            <a:r>
              <a:rPr lang="de-AT" baseline="0" dirty="0"/>
              <a:t>Die sind über einen Größenschluss von § 88b Abs 1 erfasst. Wenn das Fahren mit E-Scootern überall erlaubt ist, wo dies auch mit Fahrrädern zulässig ist, so muss selbiges im Größenschluss ja auch für das Schieben gelten. </a:t>
            </a:r>
            <a:endParaRPr lang="de-DE" dirty="0"/>
          </a:p>
        </p:txBody>
      </p:sp>
      <p:sp>
        <p:nvSpPr>
          <p:cNvPr id="4" name="Datumsplatzhalter 3"/>
          <p:cNvSpPr>
            <a:spLocks noGrp="1"/>
          </p:cNvSpPr>
          <p:nvPr>
            <p:ph type="dt" idx="10"/>
          </p:nvPr>
        </p:nvSpPr>
        <p:spPr/>
        <p:txBody>
          <a:bodyPr/>
          <a:lstStyle/>
          <a:p>
            <a:r>
              <a:rPr lang="de-DE"/>
              <a:t>11.03.2016</a:t>
            </a:r>
          </a:p>
        </p:txBody>
      </p:sp>
      <p:sp>
        <p:nvSpPr>
          <p:cNvPr id="5" name="Foliennummernplatzhalter 4"/>
          <p:cNvSpPr>
            <a:spLocks noGrp="1"/>
          </p:cNvSpPr>
          <p:nvPr>
            <p:ph type="sldNum" sz="quarter" idx="11"/>
          </p:nvPr>
        </p:nvSpPr>
        <p:spPr/>
        <p:txBody>
          <a:bodyPr/>
          <a:lstStyle/>
          <a:p>
            <a:fld id="{B1DEBA9D-5519-1147-9946-66438FC2E6CA}" type="slidenum">
              <a:rPr lang="de-DE" smtClean="0"/>
              <a:pPr/>
              <a:t>20</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a:t>Keine „klingelpflicht“ so wie bei</a:t>
            </a:r>
            <a:r>
              <a:rPr lang="de-AT" baseline="0" dirty="0"/>
              <a:t> Fahrrädern</a:t>
            </a:r>
            <a:endParaRPr lang="de-DE" dirty="0"/>
          </a:p>
        </p:txBody>
      </p:sp>
      <p:sp>
        <p:nvSpPr>
          <p:cNvPr id="4" name="Datumsplatzhalter 3"/>
          <p:cNvSpPr>
            <a:spLocks noGrp="1"/>
          </p:cNvSpPr>
          <p:nvPr>
            <p:ph type="dt" idx="10"/>
          </p:nvPr>
        </p:nvSpPr>
        <p:spPr/>
        <p:txBody>
          <a:bodyPr/>
          <a:lstStyle/>
          <a:p>
            <a:r>
              <a:rPr lang="de-DE"/>
              <a:t>11.03.2016</a:t>
            </a:r>
          </a:p>
        </p:txBody>
      </p:sp>
      <p:sp>
        <p:nvSpPr>
          <p:cNvPr id="5" name="Foliennummernplatzhalter 4"/>
          <p:cNvSpPr>
            <a:spLocks noGrp="1"/>
          </p:cNvSpPr>
          <p:nvPr>
            <p:ph type="sldNum" sz="quarter" idx="11"/>
          </p:nvPr>
        </p:nvSpPr>
        <p:spPr/>
        <p:txBody>
          <a:bodyPr/>
          <a:lstStyle/>
          <a:p>
            <a:fld id="{B1DEBA9D-5519-1147-9946-66438FC2E6CA}" type="slidenum">
              <a:rPr lang="de-DE" smtClean="0"/>
              <a:pPr/>
              <a:t>22</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389626" rtl="0" eaLnBrk="1" fontAlgn="auto" latinLnBrk="0" hangingPunct="1">
              <a:lnSpc>
                <a:spcPct val="100000"/>
              </a:lnSpc>
              <a:spcBef>
                <a:spcPts val="0"/>
              </a:spcBef>
              <a:spcAft>
                <a:spcPts val="0"/>
              </a:spcAft>
              <a:buClrTx/>
              <a:buSzTx/>
              <a:buFontTx/>
              <a:buNone/>
              <a:tabLst/>
              <a:defRPr/>
            </a:pPr>
            <a:br>
              <a:rPr lang="de-AT" baseline="0" dirty="0"/>
            </a:br>
            <a:r>
              <a:rPr lang="de-AT" baseline="0" dirty="0"/>
              <a:t>AA </a:t>
            </a:r>
            <a:r>
              <a:rPr lang="de-AT" baseline="0" dirty="0" err="1"/>
              <a:t>LVwG</a:t>
            </a:r>
            <a:r>
              <a:rPr lang="de-AT" baseline="0" dirty="0"/>
              <a:t> Wien VGW-031/082/1123/2020? + Verstöße immer von </a:t>
            </a:r>
            <a:r>
              <a:rPr lang="de-AT" baseline="0" dirty="0" err="1"/>
              <a:t>BVwB</a:t>
            </a:r>
            <a:r>
              <a:rPr lang="de-AT" baseline="0" dirty="0"/>
              <a:t> zu ahnden, nicht von LPD, weil alle Verstöße gegen Verhaltenspflichten solche nach dem X. Abschnitt sind (= Folge der „falschen“ Einordnung in X. Abschnitt)</a:t>
            </a:r>
          </a:p>
        </p:txBody>
      </p:sp>
      <p:sp>
        <p:nvSpPr>
          <p:cNvPr id="4" name="Datumsplatzhalter 3"/>
          <p:cNvSpPr>
            <a:spLocks noGrp="1"/>
          </p:cNvSpPr>
          <p:nvPr>
            <p:ph type="dt" idx="10"/>
          </p:nvPr>
        </p:nvSpPr>
        <p:spPr/>
        <p:txBody>
          <a:bodyPr/>
          <a:lstStyle/>
          <a:p>
            <a:r>
              <a:rPr lang="de-DE"/>
              <a:t>11.03.2016</a:t>
            </a:r>
          </a:p>
        </p:txBody>
      </p:sp>
      <p:sp>
        <p:nvSpPr>
          <p:cNvPr id="5" name="Foliennummernplatzhalter 4"/>
          <p:cNvSpPr>
            <a:spLocks noGrp="1"/>
          </p:cNvSpPr>
          <p:nvPr>
            <p:ph type="sldNum" sz="quarter" idx="11"/>
          </p:nvPr>
        </p:nvSpPr>
        <p:spPr/>
        <p:txBody>
          <a:bodyPr/>
          <a:lstStyle/>
          <a:p>
            <a:fld id="{B1DEBA9D-5519-1147-9946-66438FC2E6CA}" type="slidenum">
              <a:rPr lang="de-DE" smtClean="0"/>
              <a:pPr/>
              <a:t>24</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Kopfzeilenplatzhalter 3"/>
          <p:cNvSpPr>
            <a:spLocks noGrp="1"/>
          </p:cNvSpPr>
          <p:nvPr>
            <p:ph type="hdr" sz="quarter"/>
          </p:nvPr>
        </p:nvSpPr>
        <p:spPr/>
        <p:txBody>
          <a:bodyPr/>
          <a:lstStyle/>
          <a:p>
            <a:endParaRPr lang="de-AT"/>
          </a:p>
        </p:txBody>
      </p:sp>
      <p:sp>
        <p:nvSpPr>
          <p:cNvPr id="5" name="Foliennummernplatzhalter 4"/>
          <p:cNvSpPr>
            <a:spLocks noGrp="1"/>
          </p:cNvSpPr>
          <p:nvPr>
            <p:ph type="sldNum" sz="quarter" idx="5"/>
          </p:nvPr>
        </p:nvSpPr>
        <p:spPr/>
        <p:txBody>
          <a:bodyPr/>
          <a:lstStyle/>
          <a:p>
            <a:fld id="{436139AB-D7E8-4A44-B7D4-9A8FA7911504}" type="slidenum">
              <a:rPr lang="de-AT" smtClean="0"/>
              <a:pPr/>
              <a:t>25</a:t>
            </a:fld>
            <a:endParaRPr lang="de-AT"/>
          </a:p>
        </p:txBody>
      </p:sp>
    </p:spTree>
    <p:extLst>
      <p:ext uri="{BB962C8B-B14F-4D97-AF65-F5344CB8AC3E}">
        <p14:creationId xmlns:p14="http://schemas.microsoft.com/office/powerpoint/2010/main" val="216701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Rest betrifft</a:t>
            </a:r>
            <a:r>
              <a:rPr lang="de-AT" baseline="0" dirty="0"/>
              <a:t> Oberleitungen und Gleise, beides für E-Bikes eher unüblich ;)</a:t>
            </a:r>
            <a:endParaRPr lang="de-DE" dirty="0"/>
          </a:p>
          <a:p>
            <a:endParaRPr lang="de-AT" dirty="0"/>
          </a:p>
        </p:txBody>
      </p:sp>
      <p:sp>
        <p:nvSpPr>
          <p:cNvPr id="4" name="Kopfzeilenplatzhalter 3"/>
          <p:cNvSpPr>
            <a:spLocks noGrp="1"/>
          </p:cNvSpPr>
          <p:nvPr>
            <p:ph type="hdr" sz="quarter"/>
          </p:nvPr>
        </p:nvSpPr>
        <p:spPr/>
        <p:txBody>
          <a:bodyPr/>
          <a:lstStyle/>
          <a:p>
            <a:endParaRPr lang="de-AT"/>
          </a:p>
        </p:txBody>
      </p:sp>
      <p:sp>
        <p:nvSpPr>
          <p:cNvPr id="5" name="Foliennummernplatzhalter 4"/>
          <p:cNvSpPr>
            <a:spLocks noGrp="1"/>
          </p:cNvSpPr>
          <p:nvPr>
            <p:ph type="sldNum" sz="quarter" idx="5"/>
          </p:nvPr>
        </p:nvSpPr>
        <p:spPr/>
        <p:txBody>
          <a:bodyPr/>
          <a:lstStyle/>
          <a:p>
            <a:fld id="{436139AB-D7E8-4A44-B7D4-9A8FA7911504}" type="slidenum">
              <a:rPr lang="de-AT" smtClean="0"/>
              <a:pPr/>
              <a:t>4</a:t>
            </a:fld>
            <a:endParaRPr lang="de-AT"/>
          </a:p>
        </p:txBody>
      </p:sp>
    </p:spTree>
    <p:extLst>
      <p:ext uri="{BB962C8B-B14F-4D97-AF65-F5344CB8AC3E}">
        <p14:creationId xmlns:p14="http://schemas.microsoft.com/office/powerpoint/2010/main" val="19667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389626" rtl="0" eaLnBrk="1" fontAlgn="auto" latinLnBrk="0" hangingPunct="1">
              <a:lnSpc>
                <a:spcPct val="100000"/>
              </a:lnSpc>
              <a:spcBef>
                <a:spcPts val="0"/>
              </a:spcBef>
              <a:spcAft>
                <a:spcPts val="0"/>
              </a:spcAft>
              <a:buClrTx/>
              <a:buSzTx/>
              <a:buFontTx/>
              <a:buNone/>
              <a:tabLst/>
              <a:defRPr/>
            </a:pPr>
            <a:r>
              <a:rPr lang="de-AT" dirty="0"/>
              <a:t>1. </a:t>
            </a:r>
            <a:r>
              <a:rPr lang="de-AT" baseline="0" dirty="0"/>
              <a:t>Für E-Mopeds untermauert durch § 49 KFG idF 34. KFG-Novelle: Eigene Kennzeichen für solche Fahrzeuge geschaffen </a:t>
            </a:r>
            <a:endParaRPr lang="de-DE" dirty="0"/>
          </a:p>
          <a:p>
            <a:endParaRPr lang="de-AT" dirty="0"/>
          </a:p>
          <a:p>
            <a:r>
              <a:rPr lang="de-AT" dirty="0"/>
              <a:t>2. Interpretationsvariante</a:t>
            </a:r>
            <a:r>
              <a:rPr lang="de-AT" baseline="0" dirty="0"/>
              <a:t> folgt e contrario aus § 2a KFG: Wären E-Bikes von vornherein keine Kraftfahrzeuge, hätte der Gesetzgeber keinen Ausnahmetatbestand formulieren müssen, um sie aus dem KFG auszunehmen. </a:t>
            </a:r>
            <a:r>
              <a:rPr lang="de-AT" baseline="0" dirty="0" err="1"/>
              <a:t>Bsp</a:t>
            </a:r>
            <a:r>
              <a:rPr lang="de-AT" baseline="0" dirty="0"/>
              <a:t> </a:t>
            </a:r>
            <a:r>
              <a:rPr lang="de-AT" baseline="0" dirty="0" err="1"/>
              <a:t>Puch</a:t>
            </a:r>
            <a:r>
              <a:rPr lang="de-AT" baseline="0" dirty="0"/>
              <a:t> Maxi – wäre auch niemand auf die Idee gekommen, dass es sich nicht um ein KFZ handelt, nur weil sie Tretkurbeln hat. </a:t>
            </a:r>
          </a:p>
          <a:p>
            <a:endParaRPr lang="de-AT" baseline="0" dirty="0"/>
          </a:p>
          <a:p>
            <a:endParaRPr lang="de-DE" dirty="0"/>
          </a:p>
          <a:p>
            <a:endParaRPr lang="de-AT" dirty="0"/>
          </a:p>
        </p:txBody>
      </p:sp>
      <p:sp>
        <p:nvSpPr>
          <p:cNvPr id="4" name="Kopfzeilenplatzhalter 3"/>
          <p:cNvSpPr>
            <a:spLocks noGrp="1"/>
          </p:cNvSpPr>
          <p:nvPr>
            <p:ph type="hdr" sz="quarter"/>
          </p:nvPr>
        </p:nvSpPr>
        <p:spPr/>
        <p:txBody>
          <a:bodyPr/>
          <a:lstStyle/>
          <a:p>
            <a:endParaRPr lang="de-AT"/>
          </a:p>
        </p:txBody>
      </p:sp>
      <p:sp>
        <p:nvSpPr>
          <p:cNvPr id="5" name="Foliennummernplatzhalter 4"/>
          <p:cNvSpPr>
            <a:spLocks noGrp="1"/>
          </p:cNvSpPr>
          <p:nvPr>
            <p:ph type="sldNum" sz="quarter" idx="5"/>
          </p:nvPr>
        </p:nvSpPr>
        <p:spPr/>
        <p:txBody>
          <a:bodyPr/>
          <a:lstStyle/>
          <a:p>
            <a:fld id="{436139AB-D7E8-4A44-B7D4-9A8FA7911504}" type="slidenum">
              <a:rPr lang="de-AT" smtClean="0"/>
              <a:pPr/>
              <a:t>6</a:t>
            </a:fld>
            <a:endParaRPr lang="de-AT"/>
          </a:p>
        </p:txBody>
      </p:sp>
    </p:spTree>
    <p:extLst>
      <p:ext uri="{BB962C8B-B14F-4D97-AF65-F5344CB8AC3E}">
        <p14:creationId xmlns:p14="http://schemas.microsoft.com/office/powerpoint/2010/main" val="184400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389626" rtl="0" eaLnBrk="1" fontAlgn="auto" latinLnBrk="0" hangingPunct="1">
              <a:lnSpc>
                <a:spcPct val="100000"/>
              </a:lnSpc>
              <a:spcBef>
                <a:spcPts val="0"/>
              </a:spcBef>
              <a:spcAft>
                <a:spcPts val="0"/>
              </a:spcAft>
              <a:buClrTx/>
              <a:buSzTx/>
              <a:buFontTx/>
              <a:buNone/>
              <a:tabLst/>
              <a:defRPr/>
            </a:pPr>
            <a:r>
              <a:rPr lang="de-AT" dirty="0"/>
              <a:t>1. </a:t>
            </a:r>
            <a:r>
              <a:rPr lang="de-AT" baseline="0" dirty="0"/>
              <a:t>Für E-Mopeds untermauert durch § 49 KFG idF 34. KFG-Novelle: Eigene Kennzeichen für solche Fahrzeuge geschaffen </a:t>
            </a:r>
            <a:endParaRPr lang="de-DE" dirty="0"/>
          </a:p>
          <a:p>
            <a:endParaRPr lang="de-AT" dirty="0"/>
          </a:p>
          <a:p>
            <a:r>
              <a:rPr lang="de-AT" dirty="0"/>
              <a:t>2. Interpretationsvariante</a:t>
            </a:r>
            <a:r>
              <a:rPr lang="de-AT" baseline="0" dirty="0"/>
              <a:t> folgt e contrario aus § 2a KFG: Wären E-Bikes von vornherein keine Kraftfahrzeuge, hätte der Gesetzgeber keinen Ausnahmetatbestand formulieren müssen, um sie aus dem KFG auszunehmen. </a:t>
            </a:r>
            <a:r>
              <a:rPr lang="de-AT" baseline="0" dirty="0" err="1"/>
              <a:t>Bsp</a:t>
            </a:r>
            <a:r>
              <a:rPr lang="de-AT" baseline="0" dirty="0"/>
              <a:t> </a:t>
            </a:r>
            <a:r>
              <a:rPr lang="de-AT" baseline="0" dirty="0" err="1"/>
              <a:t>Puch</a:t>
            </a:r>
            <a:r>
              <a:rPr lang="de-AT" baseline="0" dirty="0"/>
              <a:t> Maxi – wäre auch niemand auf die Idee gekommen, dass es sich nicht um ein KFZ handelt, nur weil sie Tretkurbeln hat. </a:t>
            </a:r>
          </a:p>
          <a:p>
            <a:endParaRPr lang="de-AT" baseline="0" dirty="0"/>
          </a:p>
        </p:txBody>
      </p:sp>
      <p:sp>
        <p:nvSpPr>
          <p:cNvPr id="4" name="Kopfzeilenplatzhalter 3"/>
          <p:cNvSpPr>
            <a:spLocks noGrp="1"/>
          </p:cNvSpPr>
          <p:nvPr>
            <p:ph type="hdr" sz="quarter"/>
          </p:nvPr>
        </p:nvSpPr>
        <p:spPr/>
        <p:txBody>
          <a:bodyPr/>
          <a:lstStyle/>
          <a:p>
            <a:endParaRPr lang="de-AT"/>
          </a:p>
        </p:txBody>
      </p:sp>
      <p:sp>
        <p:nvSpPr>
          <p:cNvPr id="5" name="Foliennummernplatzhalter 4"/>
          <p:cNvSpPr>
            <a:spLocks noGrp="1"/>
          </p:cNvSpPr>
          <p:nvPr>
            <p:ph type="sldNum" sz="quarter" idx="5"/>
          </p:nvPr>
        </p:nvSpPr>
        <p:spPr/>
        <p:txBody>
          <a:bodyPr/>
          <a:lstStyle/>
          <a:p>
            <a:fld id="{436139AB-D7E8-4A44-B7D4-9A8FA7911504}" type="slidenum">
              <a:rPr lang="de-AT" smtClean="0"/>
              <a:pPr/>
              <a:t>7</a:t>
            </a:fld>
            <a:endParaRPr lang="de-AT"/>
          </a:p>
        </p:txBody>
      </p:sp>
    </p:spTree>
    <p:extLst>
      <p:ext uri="{BB962C8B-B14F-4D97-AF65-F5344CB8AC3E}">
        <p14:creationId xmlns:p14="http://schemas.microsoft.com/office/powerpoint/2010/main" val="382663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Z</a:t>
            </a:r>
            <a:r>
              <a:rPr lang="de-AT" baseline="0" dirty="0"/>
              <a:t> 19: Fahrzeug ist, was man auf der Fahrbahn benützt, Z 2: Fahrbahn ist, wo man mit Fahrzeugen fährt </a:t>
            </a:r>
            <a:r>
              <a:rPr lang="de-AT" baseline="0" dirty="0">
                <a:sym typeface="Wingdings" pitchFamily="2" charset="2"/>
              </a:rPr>
              <a:t> Zirkelschluss.</a:t>
            </a:r>
            <a:endParaRPr lang="de-DE" dirty="0"/>
          </a:p>
          <a:p>
            <a:endParaRPr lang="de-AT" dirty="0"/>
          </a:p>
        </p:txBody>
      </p:sp>
      <p:sp>
        <p:nvSpPr>
          <p:cNvPr id="4" name="Kopfzeilenplatzhalter 3"/>
          <p:cNvSpPr>
            <a:spLocks noGrp="1"/>
          </p:cNvSpPr>
          <p:nvPr>
            <p:ph type="hdr" sz="quarter"/>
          </p:nvPr>
        </p:nvSpPr>
        <p:spPr/>
        <p:txBody>
          <a:bodyPr/>
          <a:lstStyle/>
          <a:p>
            <a:endParaRPr lang="de-AT"/>
          </a:p>
        </p:txBody>
      </p:sp>
      <p:sp>
        <p:nvSpPr>
          <p:cNvPr id="5" name="Foliennummernplatzhalter 4"/>
          <p:cNvSpPr>
            <a:spLocks noGrp="1"/>
          </p:cNvSpPr>
          <p:nvPr>
            <p:ph type="sldNum" sz="quarter" idx="5"/>
          </p:nvPr>
        </p:nvSpPr>
        <p:spPr/>
        <p:txBody>
          <a:bodyPr/>
          <a:lstStyle/>
          <a:p>
            <a:fld id="{436139AB-D7E8-4A44-B7D4-9A8FA7911504}" type="slidenum">
              <a:rPr lang="de-AT" smtClean="0"/>
              <a:pPr/>
              <a:t>8</a:t>
            </a:fld>
            <a:endParaRPr lang="de-AT"/>
          </a:p>
        </p:txBody>
      </p:sp>
    </p:spTree>
    <p:extLst>
      <p:ext uri="{BB962C8B-B14F-4D97-AF65-F5344CB8AC3E}">
        <p14:creationId xmlns:p14="http://schemas.microsoft.com/office/powerpoint/2010/main" val="67303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endParaRPr lang="de-AT"/>
          </a:p>
        </p:txBody>
      </p:sp>
      <p:sp>
        <p:nvSpPr>
          <p:cNvPr id="5" name="Foliennummernplatzhalter 4"/>
          <p:cNvSpPr>
            <a:spLocks noGrp="1"/>
          </p:cNvSpPr>
          <p:nvPr>
            <p:ph type="sldNum" sz="quarter" idx="11"/>
          </p:nvPr>
        </p:nvSpPr>
        <p:spPr/>
        <p:txBody>
          <a:bodyPr/>
          <a:lstStyle/>
          <a:p>
            <a:fld id="{436139AB-D7E8-4A44-B7D4-9A8FA7911504}" type="slidenum">
              <a:rPr lang="de-AT" smtClean="0"/>
              <a:pPr/>
              <a:t>9</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389626" rtl="0" eaLnBrk="1" fontAlgn="auto" latinLnBrk="0" hangingPunct="1">
              <a:lnSpc>
                <a:spcPct val="100000"/>
              </a:lnSpc>
              <a:spcBef>
                <a:spcPts val="0"/>
              </a:spcBef>
              <a:spcAft>
                <a:spcPts val="0"/>
              </a:spcAft>
              <a:buClrTx/>
              <a:buSzTx/>
              <a:buFontTx/>
              <a:buNone/>
              <a:tabLst/>
              <a:defRPr/>
            </a:pPr>
            <a:r>
              <a:rPr lang="de-AT" dirty="0"/>
              <a:t>1. </a:t>
            </a:r>
            <a:r>
              <a:rPr lang="de-AT" baseline="0" dirty="0"/>
              <a:t>Für E-Mopeds untermauert durch § 49 KFG idF 34. KFG-Novelle: Eigene Kennzeichen für solche Fahrzeuge geschaffen </a:t>
            </a:r>
            <a:endParaRPr lang="de-DE" dirty="0"/>
          </a:p>
          <a:p>
            <a:endParaRPr lang="de-AT" dirty="0"/>
          </a:p>
          <a:p>
            <a:r>
              <a:rPr lang="de-AT" dirty="0"/>
              <a:t>2. Interpretationsvariante</a:t>
            </a:r>
            <a:r>
              <a:rPr lang="de-AT" baseline="0" dirty="0"/>
              <a:t> folgt e contrario aus § 2a KFG: Wären E-Bikes von vornherein keine Kraftfahrzeuge, hätte der Gesetzgeber keinen Ausnahmetatbestand formulieren müssen, um sie aus dem KFG auszunehmen. </a:t>
            </a:r>
            <a:r>
              <a:rPr lang="de-AT" baseline="0" dirty="0" err="1"/>
              <a:t>Bsp</a:t>
            </a:r>
            <a:r>
              <a:rPr lang="de-AT" baseline="0" dirty="0"/>
              <a:t> </a:t>
            </a:r>
            <a:r>
              <a:rPr lang="de-AT" baseline="0" dirty="0" err="1"/>
              <a:t>Puch</a:t>
            </a:r>
            <a:r>
              <a:rPr lang="de-AT" baseline="0" dirty="0"/>
              <a:t> Maxi – wäre auch niemand auf die Idee gekommen, dass es sich nicht um ein KFZ handelt, nur weil sie Tretkurbeln hat. </a:t>
            </a:r>
          </a:p>
          <a:p>
            <a:endParaRPr lang="de-AT" baseline="0" dirty="0"/>
          </a:p>
          <a:p>
            <a:endParaRPr lang="de-DE" dirty="0"/>
          </a:p>
          <a:p>
            <a:endParaRPr lang="de-AT" dirty="0"/>
          </a:p>
        </p:txBody>
      </p:sp>
      <p:sp>
        <p:nvSpPr>
          <p:cNvPr id="4" name="Kopfzeilenplatzhalter 3"/>
          <p:cNvSpPr>
            <a:spLocks noGrp="1"/>
          </p:cNvSpPr>
          <p:nvPr>
            <p:ph type="hdr" sz="quarter"/>
          </p:nvPr>
        </p:nvSpPr>
        <p:spPr/>
        <p:txBody>
          <a:bodyPr/>
          <a:lstStyle/>
          <a:p>
            <a:endParaRPr lang="de-AT"/>
          </a:p>
        </p:txBody>
      </p:sp>
      <p:sp>
        <p:nvSpPr>
          <p:cNvPr id="5" name="Foliennummernplatzhalter 4"/>
          <p:cNvSpPr>
            <a:spLocks noGrp="1"/>
          </p:cNvSpPr>
          <p:nvPr>
            <p:ph type="sldNum" sz="quarter" idx="5"/>
          </p:nvPr>
        </p:nvSpPr>
        <p:spPr/>
        <p:txBody>
          <a:bodyPr/>
          <a:lstStyle/>
          <a:p>
            <a:fld id="{436139AB-D7E8-4A44-B7D4-9A8FA7911504}" type="slidenum">
              <a:rPr lang="de-AT" smtClean="0"/>
              <a:pPr/>
              <a:t>10</a:t>
            </a:fld>
            <a:endParaRPr lang="de-AT"/>
          </a:p>
        </p:txBody>
      </p:sp>
    </p:spTree>
    <p:extLst>
      <p:ext uri="{BB962C8B-B14F-4D97-AF65-F5344CB8AC3E}">
        <p14:creationId xmlns:p14="http://schemas.microsoft.com/office/powerpoint/2010/main" val="421635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Das gehört zum Anwendungsbereich,</a:t>
            </a:r>
            <a:r>
              <a:rPr lang="de-AT" baseline="0" dirty="0"/>
              <a:t> obwohl </a:t>
            </a:r>
            <a:r>
              <a:rPr lang="de-AT" baseline="0" dirty="0" err="1"/>
              <a:t>Woertlaut</a:t>
            </a:r>
            <a:r>
              <a:rPr lang="de-AT" baseline="0" dirty="0"/>
              <a:t> „nicht als Kraftfahrzeuge gelten auch“ auf </a:t>
            </a:r>
            <a:r>
              <a:rPr lang="de-AT" baseline="0"/>
              <a:t>Begriffsbestimmung hindeutet. </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3 wesentliche Tatbestandsmerkmale: muss sich um ein Fahrrad handeln, darf</a:t>
            </a:r>
            <a:r>
              <a:rPr lang="de-AT" baseline="0" dirty="0"/>
              <a:t> bestimmte Grenzen hinsichtlich Leistung und Bauartgeschwindigkeit nicht überschreiten</a:t>
            </a:r>
            <a:endParaRPr lang="de-DE" dirty="0"/>
          </a:p>
          <a:p>
            <a:endParaRPr lang="de-AT" dirty="0"/>
          </a:p>
        </p:txBody>
      </p:sp>
      <p:sp>
        <p:nvSpPr>
          <p:cNvPr id="4" name="Kopfzeilenplatzhalter 3"/>
          <p:cNvSpPr>
            <a:spLocks noGrp="1"/>
          </p:cNvSpPr>
          <p:nvPr>
            <p:ph type="hdr" sz="quarter"/>
          </p:nvPr>
        </p:nvSpPr>
        <p:spPr/>
        <p:txBody>
          <a:bodyPr/>
          <a:lstStyle/>
          <a:p>
            <a:endParaRPr lang="de-AT"/>
          </a:p>
        </p:txBody>
      </p:sp>
      <p:sp>
        <p:nvSpPr>
          <p:cNvPr id="5" name="Foliennummernplatzhalter 4"/>
          <p:cNvSpPr>
            <a:spLocks noGrp="1"/>
          </p:cNvSpPr>
          <p:nvPr>
            <p:ph type="sldNum" sz="quarter" idx="5"/>
          </p:nvPr>
        </p:nvSpPr>
        <p:spPr/>
        <p:txBody>
          <a:bodyPr/>
          <a:lstStyle/>
          <a:p>
            <a:fld id="{436139AB-D7E8-4A44-B7D4-9A8FA7911504}" type="slidenum">
              <a:rPr lang="de-AT" smtClean="0"/>
              <a:pPr/>
              <a:t>11</a:t>
            </a:fld>
            <a:endParaRPr lang="de-AT"/>
          </a:p>
        </p:txBody>
      </p:sp>
    </p:spTree>
    <p:extLst>
      <p:ext uri="{BB962C8B-B14F-4D97-AF65-F5344CB8AC3E}">
        <p14:creationId xmlns:p14="http://schemas.microsoft.com/office/powerpoint/2010/main" val="418050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Kopfzeilenplatzhalter 3"/>
          <p:cNvSpPr>
            <a:spLocks noGrp="1"/>
          </p:cNvSpPr>
          <p:nvPr>
            <p:ph type="hdr" sz="quarter"/>
          </p:nvPr>
        </p:nvSpPr>
        <p:spPr/>
        <p:txBody>
          <a:bodyPr/>
          <a:lstStyle/>
          <a:p>
            <a:endParaRPr lang="de-AT"/>
          </a:p>
        </p:txBody>
      </p:sp>
      <p:sp>
        <p:nvSpPr>
          <p:cNvPr id="5" name="Foliennummernplatzhalter 4"/>
          <p:cNvSpPr>
            <a:spLocks noGrp="1"/>
          </p:cNvSpPr>
          <p:nvPr>
            <p:ph type="sldNum" sz="quarter" idx="5"/>
          </p:nvPr>
        </p:nvSpPr>
        <p:spPr/>
        <p:txBody>
          <a:bodyPr/>
          <a:lstStyle/>
          <a:p>
            <a:fld id="{436139AB-D7E8-4A44-B7D4-9A8FA7911504}" type="slidenum">
              <a:rPr lang="de-AT" smtClean="0"/>
              <a:pPr/>
              <a:t>12</a:t>
            </a:fld>
            <a:endParaRPr lang="de-AT"/>
          </a:p>
        </p:txBody>
      </p:sp>
    </p:spTree>
    <p:extLst>
      <p:ext uri="{BB962C8B-B14F-4D97-AF65-F5344CB8AC3E}">
        <p14:creationId xmlns:p14="http://schemas.microsoft.com/office/powerpoint/2010/main" val="135117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6C2FB-008F-328B-B3B4-85588FED5CA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3408FF3-9100-7CE0-74B8-2D937E930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0D97F913-FC5E-06E8-3325-6297922EC220}"/>
              </a:ext>
            </a:extLst>
          </p:cNvPr>
          <p:cNvSpPr>
            <a:spLocks noGrp="1"/>
          </p:cNvSpPr>
          <p:nvPr>
            <p:ph type="dt" sz="half" idx="10"/>
          </p:nvPr>
        </p:nvSpPr>
        <p:spPr/>
        <p:txBody>
          <a:bodyPr/>
          <a:lstStyle/>
          <a:p>
            <a:fld id="{2B56D5A2-5801-40A6-813F-8DA924664434}" type="datetime1">
              <a:rPr lang="de-AT" smtClean="0"/>
              <a:pPr/>
              <a:t>17.10.2022</a:t>
            </a:fld>
            <a:endParaRPr lang="de-AT"/>
          </a:p>
        </p:txBody>
      </p:sp>
      <p:sp>
        <p:nvSpPr>
          <p:cNvPr id="5" name="Fußzeilenplatzhalter 4">
            <a:extLst>
              <a:ext uri="{FF2B5EF4-FFF2-40B4-BE49-F238E27FC236}">
                <a16:creationId xmlns:a16="http://schemas.microsoft.com/office/drawing/2014/main" id="{1F519DFB-073D-B88F-9EB4-1631B3CCE0B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1D84D46F-A395-104E-B411-59E96CE56F2A}"/>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129717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D1E25-9EE5-8EB5-9CE3-4C5503274BB1}"/>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401F303A-9A3B-3FBD-69CB-9C91716DF42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FFD56C3-5074-2A85-8271-377850B2C3BF}"/>
              </a:ext>
            </a:extLst>
          </p:cNvPr>
          <p:cNvSpPr>
            <a:spLocks noGrp="1"/>
          </p:cNvSpPr>
          <p:nvPr>
            <p:ph type="dt" sz="half" idx="10"/>
          </p:nvPr>
        </p:nvSpPr>
        <p:spPr/>
        <p:txBody>
          <a:bodyPr/>
          <a:lstStyle/>
          <a:p>
            <a:fld id="{51B3FD8F-2829-4F7F-AD5B-A878199E93E1}" type="datetime1">
              <a:rPr lang="de-AT" smtClean="0"/>
              <a:pPr/>
              <a:t>17.10.2022</a:t>
            </a:fld>
            <a:endParaRPr lang="de-AT"/>
          </a:p>
        </p:txBody>
      </p:sp>
      <p:sp>
        <p:nvSpPr>
          <p:cNvPr id="5" name="Fußzeilenplatzhalter 4">
            <a:extLst>
              <a:ext uri="{FF2B5EF4-FFF2-40B4-BE49-F238E27FC236}">
                <a16:creationId xmlns:a16="http://schemas.microsoft.com/office/drawing/2014/main" id="{6B051F79-68A4-7108-FCCA-18BC7E283C4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CC3466F9-8121-51C2-3C24-7E40E481013B}"/>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74769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36B3F8A-05CA-841E-1868-8C112FF387CE}"/>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FFBC3C96-201B-4B69-0ED2-051E7F954EE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C448E28-8FB0-D8C6-25ED-BC5F0CF8B4FB}"/>
              </a:ext>
            </a:extLst>
          </p:cNvPr>
          <p:cNvSpPr>
            <a:spLocks noGrp="1"/>
          </p:cNvSpPr>
          <p:nvPr>
            <p:ph type="dt" sz="half" idx="10"/>
          </p:nvPr>
        </p:nvSpPr>
        <p:spPr/>
        <p:txBody>
          <a:bodyPr/>
          <a:lstStyle/>
          <a:p>
            <a:fld id="{2E61E2E5-ABFF-4A26-B821-7F8EFC0BDE62}" type="datetime1">
              <a:rPr lang="de-AT" smtClean="0"/>
              <a:pPr/>
              <a:t>17.10.2022</a:t>
            </a:fld>
            <a:endParaRPr lang="de-AT"/>
          </a:p>
        </p:txBody>
      </p:sp>
      <p:sp>
        <p:nvSpPr>
          <p:cNvPr id="5" name="Fußzeilenplatzhalter 4">
            <a:extLst>
              <a:ext uri="{FF2B5EF4-FFF2-40B4-BE49-F238E27FC236}">
                <a16:creationId xmlns:a16="http://schemas.microsoft.com/office/drawing/2014/main" id="{AC8327DE-8E14-05E0-AAB4-F232E1A24335}"/>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9565EBEA-415C-42C7-B881-5F714F62466E}"/>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417767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54182" y="1933865"/>
            <a:ext cx="8438564" cy="1076036"/>
          </a:xfrm>
          <a:prstGeom prst="rect">
            <a:avLst/>
          </a:prstGeom>
        </p:spPr>
        <p:txBody>
          <a:bodyPr lIns="77925" tIns="38963" rIns="77925" bIns="38963"/>
          <a:lstStyle>
            <a:lvl1pPr algn="l">
              <a:defRPr sz="5733">
                <a:solidFill>
                  <a:srgbClr val="0063A6"/>
                </a:solidFill>
              </a:defRPr>
            </a:lvl1pPr>
          </a:lstStyle>
          <a:p>
            <a:r>
              <a:rPr lang="de-AT" dirty="0"/>
              <a:t>Mastertitelformat </a:t>
            </a:r>
            <a:br>
              <a:rPr lang="de-AT" dirty="0"/>
            </a:br>
            <a:r>
              <a:rPr lang="de-AT" dirty="0"/>
              <a:t>bearbeiten</a:t>
            </a:r>
            <a:endParaRPr lang="de-DE" dirty="0"/>
          </a:p>
        </p:txBody>
      </p:sp>
      <p:sp>
        <p:nvSpPr>
          <p:cNvPr id="3" name="Untertitel 2"/>
          <p:cNvSpPr>
            <a:spLocks noGrp="1"/>
          </p:cNvSpPr>
          <p:nvPr>
            <p:ph type="subTitle" idx="1" hasCustomPrompt="1"/>
          </p:nvPr>
        </p:nvSpPr>
        <p:spPr>
          <a:xfrm>
            <a:off x="554182" y="3501763"/>
            <a:ext cx="8438564" cy="1182533"/>
          </a:xfrm>
        </p:spPr>
        <p:txBody>
          <a:bodyPr>
            <a:normAutofit/>
          </a:bodyPr>
          <a:lstStyle>
            <a:lvl1pPr marL="0" indent="0" algn="l">
              <a:lnSpc>
                <a:spcPct val="90000"/>
              </a:lnSpc>
              <a:buNone/>
              <a:defRPr sz="3067">
                <a:solidFill>
                  <a:srgbClr val="535353"/>
                </a:solidFill>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de-AT" dirty="0"/>
              <a:t>Master-Untertitelformat </a:t>
            </a:r>
          </a:p>
          <a:p>
            <a:r>
              <a:rPr lang="de-AT" dirty="0"/>
              <a:t>Calibri Standard 26 Punkt</a:t>
            </a:r>
            <a:endParaRPr lang="de-DE" dirty="0"/>
          </a:p>
        </p:txBody>
      </p:sp>
      <p:sp>
        <p:nvSpPr>
          <p:cNvPr id="7" name="Inhaltsplatzhalter 6"/>
          <p:cNvSpPr>
            <a:spLocks noGrp="1"/>
          </p:cNvSpPr>
          <p:nvPr>
            <p:ph sz="quarter" idx="10" hasCustomPrompt="1"/>
          </p:nvPr>
        </p:nvSpPr>
        <p:spPr>
          <a:xfrm>
            <a:off x="554184" y="5646421"/>
            <a:ext cx="5511337" cy="459740"/>
          </a:xfrm>
        </p:spPr>
        <p:txBody>
          <a:bodyPr>
            <a:noAutofit/>
          </a:bodyPr>
          <a:lstStyle>
            <a:lvl1pPr>
              <a:defRPr sz="2133" b="1">
                <a:solidFill>
                  <a:srgbClr val="666666"/>
                </a:solidFill>
              </a:defRPr>
            </a:lvl1pPr>
          </a:lstStyle>
          <a:p>
            <a:pPr lvl="0"/>
            <a:r>
              <a:rPr lang="de-DE" dirty="0" err="1"/>
              <a:t>ErstellerIn</a:t>
            </a:r>
            <a:endParaRPr lang="de-AT" dirty="0"/>
          </a:p>
        </p:txBody>
      </p:sp>
      <p:sp>
        <p:nvSpPr>
          <p:cNvPr id="8" name="Inhaltsplatzhalter 6"/>
          <p:cNvSpPr>
            <a:spLocks noGrp="1"/>
          </p:cNvSpPr>
          <p:nvPr>
            <p:ph sz="quarter" idx="11" hasCustomPrompt="1"/>
          </p:nvPr>
        </p:nvSpPr>
        <p:spPr>
          <a:xfrm>
            <a:off x="8585201" y="5646421"/>
            <a:ext cx="2997199" cy="459740"/>
          </a:xfrm>
        </p:spPr>
        <p:txBody>
          <a:bodyPr>
            <a:noAutofit/>
          </a:bodyPr>
          <a:lstStyle>
            <a:lvl1pPr algn="r">
              <a:defRPr sz="1867" b="0">
                <a:solidFill>
                  <a:srgbClr val="666666"/>
                </a:solidFill>
              </a:defRPr>
            </a:lvl1pPr>
          </a:lstStyle>
          <a:p>
            <a:pPr lvl="0"/>
            <a:r>
              <a:rPr lang="de-DE" dirty="0"/>
              <a:t>Ort, Datum</a:t>
            </a:r>
            <a:endParaRPr lang="de-AT" dirty="0"/>
          </a:p>
        </p:txBody>
      </p:sp>
    </p:spTree>
    <p:extLst>
      <p:ext uri="{BB962C8B-B14F-4D97-AF65-F5344CB8AC3E}">
        <p14:creationId xmlns:p14="http://schemas.microsoft.com/office/powerpoint/2010/main" val="1580225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54182" y="1933865"/>
            <a:ext cx="8438564" cy="1076036"/>
          </a:xfrm>
          <a:prstGeom prst="rect">
            <a:avLst/>
          </a:prstGeom>
        </p:spPr>
        <p:txBody>
          <a:bodyPr lIns="77925" tIns="38963" rIns="77925" bIns="38963"/>
          <a:lstStyle>
            <a:lvl1pPr algn="l">
              <a:defRPr sz="5733">
                <a:solidFill>
                  <a:srgbClr val="0063A6"/>
                </a:solidFill>
              </a:defRPr>
            </a:lvl1pPr>
          </a:lstStyle>
          <a:p>
            <a:r>
              <a:rPr lang="de-AT" dirty="0"/>
              <a:t>Mastertitelformat </a:t>
            </a:r>
            <a:br>
              <a:rPr lang="de-AT" dirty="0"/>
            </a:br>
            <a:r>
              <a:rPr lang="de-AT" dirty="0"/>
              <a:t>bearbeiten</a:t>
            </a:r>
            <a:endParaRPr lang="de-DE" dirty="0"/>
          </a:p>
        </p:txBody>
      </p:sp>
      <p:sp>
        <p:nvSpPr>
          <p:cNvPr id="3" name="Untertitel 2"/>
          <p:cNvSpPr>
            <a:spLocks noGrp="1"/>
          </p:cNvSpPr>
          <p:nvPr>
            <p:ph type="subTitle" idx="1" hasCustomPrompt="1"/>
          </p:nvPr>
        </p:nvSpPr>
        <p:spPr>
          <a:xfrm>
            <a:off x="554182" y="3501763"/>
            <a:ext cx="8438564" cy="1182533"/>
          </a:xfrm>
        </p:spPr>
        <p:txBody>
          <a:bodyPr>
            <a:normAutofit/>
          </a:bodyPr>
          <a:lstStyle>
            <a:lvl1pPr marL="0" indent="0" algn="l">
              <a:lnSpc>
                <a:spcPct val="90000"/>
              </a:lnSpc>
              <a:buNone/>
              <a:defRPr sz="3067">
                <a:solidFill>
                  <a:srgbClr val="535353"/>
                </a:solidFill>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de-AT" dirty="0"/>
              <a:t>Master-Untertitelformat </a:t>
            </a:r>
          </a:p>
          <a:p>
            <a:r>
              <a:rPr lang="de-AT" dirty="0"/>
              <a:t>Calibri Standard 26 Punkt</a:t>
            </a:r>
            <a:endParaRPr lang="de-DE" dirty="0"/>
          </a:p>
        </p:txBody>
      </p:sp>
      <p:sp>
        <p:nvSpPr>
          <p:cNvPr id="7" name="Inhaltsplatzhalter 6"/>
          <p:cNvSpPr>
            <a:spLocks noGrp="1"/>
          </p:cNvSpPr>
          <p:nvPr>
            <p:ph sz="quarter" idx="10" hasCustomPrompt="1"/>
          </p:nvPr>
        </p:nvSpPr>
        <p:spPr>
          <a:xfrm>
            <a:off x="554184" y="5646421"/>
            <a:ext cx="5511337" cy="459740"/>
          </a:xfrm>
        </p:spPr>
        <p:txBody>
          <a:bodyPr>
            <a:noAutofit/>
          </a:bodyPr>
          <a:lstStyle>
            <a:lvl1pPr>
              <a:defRPr sz="2133" b="1">
                <a:solidFill>
                  <a:srgbClr val="666666"/>
                </a:solidFill>
              </a:defRPr>
            </a:lvl1pPr>
          </a:lstStyle>
          <a:p>
            <a:pPr lvl="0"/>
            <a:r>
              <a:rPr lang="de-DE" dirty="0" err="1"/>
              <a:t>ErstellerIn</a:t>
            </a:r>
            <a:endParaRPr lang="de-AT" dirty="0"/>
          </a:p>
        </p:txBody>
      </p:sp>
      <p:sp>
        <p:nvSpPr>
          <p:cNvPr id="8" name="Inhaltsplatzhalter 6"/>
          <p:cNvSpPr>
            <a:spLocks noGrp="1"/>
          </p:cNvSpPr>
          <p:nvPr>
            <p:ph sz="quarter" idx="11" hasCustomPrompt="1"/>
          </p:nvPr>
        </p:nvSpPr>
        <p:spPr>
          <a:xfrm>
            <a:off x="8585201" y="5646421"/>
            <a:ext cx="2997199" cy="459740"/>
          </a:xfrm>
        </p:spPr>
        <p:txBody>
          <a:bodyPr>
            <a:noAutofit/>
          </a:bodyPr>
          <a:lstStyle>
            <a:lvl1pPr algn="r">
              <a:defRPr sz="1867" b="0">
                <a:solidFill>
                  <a:srgbClr val="666666"/>
                </a:solidFill>
              </a:defRPr>
            </a:lvl1pPr>
          </a:lstStyle>
          <a:p>
            <a:pPr lvl="0"/>
            <a:r>
              <a:rPr lang="de-DE" dirty="0"/>
              <a:t>Ort, Datum</a:t>
            </a:r>
            <a:endParaRPr lang="de-AT" dirty="0"/>
          </a:p>
        </p:txBody>
      </p:sp>
    </p:spTree>
    <p:extLst>
      <p:ext uri="{BB962C8B-B14F-4D97-AF65-F5344CB8AC3E}">
        <p14:creationId xmlns:p14="http://schemas.microsoft.com/office/powerpoint/2010/main" val="279350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sfolie (Text, Grafik, Tab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Foliennummernplatzhalter 2"/>
          <p:cNvSpPr>
            <a:spLocks noGrp="1"/>
          </p:cNvSpPr>
          <p:nvPr>
            <p:ph type="sldNum" sz="quarter" idx="10"/>
          </p:nvPr>
        </p:nvSpPr>
        <p:spPr/>
        <p:txBody>
          <a:bodyPr/>
          <a:lstStyle/>
          <a:p>
            <a:fld id="{20166E51-7DC7-7047-B811-A7233D3B7FD6}"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a:lvl1pPr>
          </a:lstStyle>
          <a:p>
            <a:r>
              <a:rPr lang="de-DE" dirty="0"/>
              <a:t>Lukas Klever, Sebastian </a:t>
            </a:r>
            <a:r>
              <a:rPr lang="de-DE" dirty="0" err="1"/>
              <a:t>Schwamberger</a:t>
            </a:r>
            <a:endParaRPr lang="de-DE" dirty="0"/>
          </a:p>
        </p:txBody>
      </p:sp>
      <p:sp>
        <p:nvSpPr>
          <p:cNvPr id="6" name="Inhaltsplatzhalter 5"/>
          <p:cNvSpPr>
            <a:spLocks noGrp="1"/>
          </p:cNvSpPr>
          <p:nvPr>
            <p:ph sz="quarter" idx="12"/>
          </p:nvPr>
        </p:nvSpPr>
        <p:spPr>
          <a:xfrm>
            <a:off x="554567" y="1659467"/>
            <a:ext cx="11076517" cy="4491567"/>
          </a:xfrm>
        </p:spPr>
        <p:txBody>
          <a:bodyPr/>
          <a:lstStyle>
            <a:lvl4pPr>
              <a:lnSpc>
                <a:spcPct val="100000"/>
              </a:lnSpc>
              <a:spcBef>
                <a:spcPts val="0"/>
              </a:spcBef>
              <a:spcAft>
                <a:spcPts val="800"/>
              </a:spcAft>
              <a:defRPr/>
            </a:lvl4pPr>
            <a:lvl5pPr>
              <a:lnSpc>
                <a:spcPct val="100000"/>
              </a:lnSpc>
              <a:spcBef>
                <a:spcPts val="0"/>
              </a:spcBef>
              <a:spcAft>
                <a:spcPts val="800"/>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322998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und Text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Hier Titel einfügen</a:t>
            </a:r>
            <a:endParaRPr lang="de-AT" dirty="0"/>
          </a:p>
        </p:txBody>
      </p:sp>
      <p:sp>
        <p:nvSpPr>
          <p:cNvPr id="7" name="Fußzeilenplatzhalter 6"/>
          <p:cNvSpPr>
            <a:spLocks noGrp="1"/>
          </p:cNvSpPr>
          <p:nvPr>
            <p:ph type="ftr" sz="quarter" idx="10"/>
          </p:nvPr>
        </p:nvSpPr>
        <p:spPr/>
        <p:txBody>
          <a:bodyPr/>
          <a:lstStyle/>
          <a:p>
            <a:r>
              <a:rPr lang="de-AT"/>
              <a:t>Christiane Wendehorst</a:t>
            </a:r>
            <a:endParaRPr lang="de-AT" dirty="0"/>
          </a:p>
        </p:txBody>
      </p:sp>
      <p:sp>
        <p:nvSpPr>
          <p:cNvPr id="8" name="Foliennummernplatzhalter 7"/>
          <p:cNvSpPr>
            <a:spLocks noGrp="1"/>
          </p:cNvSpPr>
          <p:nvPr>
            <p:ph type="sldNum" sz="quarter" idx="11"/>
          </p:nvPr>
        </p:nvSpPr>
        <p:spPr/>
        <p:txBody>
          <a:bodyPr/>
          <a:lstStyle/>
          <a:p>
            <a:fld id="{20166E51-7DC7-7047-B811-A7233D3B7FD6}" type="slidenum">
              <a:rPr lang="de-DE" smtClean="0"/>
              <a:pPr/>
              <a:t>‹Nr.›</a:t>
            </a:fld>
            <a:endParaRPr lang="de-DE" dirty="0"/>
          </a:p>
        </p:txBody>
      </p:sp>
      <p:sp>
        <p:nvSpPr>
          <p:cNvPr id="10" name="Bildplatzhalter 9"/>
          <p:cNvSpPr>
            <a:spLocks noGrp="1"/>
          </p:cNvSpPr>
          <p:nvPr>
            <p:ph type="pic" sz="quarter" idx="12"/>
          </p:nvPr>
        </p:nvSpPr>
        <p:spPr>
          <a:xfrm>
            <a:off x="554182" y="1613377"/>
            <a:ext cx="5207385" cy="4512256"/>
          </a:xfrm>
        </p:spPr>
        <p:txBody>
          <a:bodyPr/>
          <a:lstStyle/>
          <a:p>
            <a:endParaRPr lang="de-AT" dirty="0"/>
          </a:p>
        </p:txBody>
      </p:sp>
      <p:sp>
        <p:nvSpPr>
          <p:cNvPr id="9" name="Textplatzhalter 8"/>
          <p:cNvSpPr>
            <a:spLocks noGrp="1"/>
          </p:cNvSpPr>
          <p:nvPr>
            <p:ph type="body" sz="quarter" idx="13"/>
          </p:nvPr>
        </p:nvSpPr>
        <p:spPr>
          <a:xfrm>
            <a:off x="6096001" y="1612900"/>
            <a:ext cx="5535084" cy="4512733"/>
          </a:xfrm>
        </p:spPr>
        <p:txBody>
          <a:bodyPr/>
          <a:lstStyle>
            <a:lvl3pPr>
              <a:spcBef>
                <a:spcPts val="0"/>
              </a:spcBef>
              <a:spcAft>
                <a:spcPts val="800"/>
              </a:spcAft>
              <a:defRPr/>
            </a:lvl3pPr>
            <a:lvl4pPr>
              <a:spcBef>
                <a:spcPts val="0"/>
              </a:spcBef>
              <a:spcAft>
                <a:spcPts val="800"/>
              </a:spcAft>
              <a:defRPr/>
            </a:lvl4pPr>
            <a:lvl5pPr>
              <a:spcAft>
                <a:spcPts val="800"/>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01584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200151" y="6524625"/>
            <a:ext cx="2844800" cy="196851"/>
          </a:xfrm>
          <a:prstGeom prst="rect">
            <a:avLst/>
          </a:prstGeom>
          <a:ln/>
        </p:spPr>
        <p:txBody>
          <a:bodyPr/>
          <a:lstStyle>
            <a:lvl1pPr>
              <a:defRPr/>
            </a:lvl1pPr>
          </a:lstStyle>
          <a:p>
            <a:pPr>
              <a:defRPr/>
            </a:pPr>
            <a:endParaRPr lang="de-AT"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de-AT" altLang="en-US"/>
              <a:t>Christiane Wendehorst</a:t>
            </a:r>
          </a:p>
        </p:txBody>
      </p:sp>
      <p:sp>
        <p:nvSpPr>
          <p:cNvPr id="4" name="Rectangle 6"/>
          <p:cNvSpPr>
            <a:spLocks noGrp="1" noChangeArrowheads="1"/>
          </p:cNvSpPr>
          <p:nvPr>
            <p:ph type="sldNum" sz="quarter" idx="12"/>
          </p:nvPr>
        </p:nvSpPr>
        <p:spPr>
          <a:ln/>
        </p:spPr>
        <p:txBody>
          <a:bodyPr/>
          <a:lstStyle>
            <a:lvl1pPr>
              <a:defRPr/>
            </a:lvl1pPr>
          </a:lstStyle>
          <a:p>
            <a:pPr>
              <a:defRPr/>
            </a:pPr>
            <a:fld id="{7A9DC924-4261-42C4-9EB0-B0692D181A75}" type="slidenum">
              <a:rPr lang="de-AT" altLang="en-US"/>
              <a:pPr>
                <a:defRPr/>
              </a:pPr>
              <a:t>‹Nr.›</a:t>
            </a:fld>
            <a:endParaRPr lang="de-AT" altLang="en-US"/>
          </a:p>
        </p:txBody>
      </p:sp>
    </p:spTree>
    <p:extLst>
      <p:ext uri="{BB962C8B-B14F-4D97-AF65-F5344CB8AC3E}">
        <p14:creationId xmlns:p14="http://schemas.microsoft.com/office/powerpoint/2010/main" val="7356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0E5E0A-6179-45E4-6496-13A213797CC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5048CF5-497A-52D4-42A5-9930DB421F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9E12C04-2A5A-9092-88B6-F5D0D63CA4A5}"/>
              </a:ext>
            </a:extLst>
          </p:cNvPr>
          <p:cNvSpPr>
            <a:spLocks noGrp="1"/>
          </p:cNvSpPr>
          <p:nvPr>
            <p:ph type="dt" sz="half" idx="10"/>
          </p:nvPr>
        </p:nvSpPr>
        <p:spPr/>
        <p:txBody>
          <a:bodyPr/>
          <a:lstStyle/>
          <a:p>
            <a:fld id="{57A90DE3-FFA2-49E5-914C-2815C23FDD8B}" type="datetime1">
              <a:rPr lang="de-AT" smtClean="0"/>
              <a:pPr/>
              <a:t>17.10.2022</a:t>
            </a:fld>
            <a:endParaRPr lang="de-AT"/>
          </a:p>
        </p:txBody>
      </p:sp>
      <p:sp>
        <p:nvSpPr>
          <p:cNvPr id="5" name="Fußzeilenplatzhalter 4">
            <a:extLst>
              <a:ext uri="{FF2B5EF4-FFF2-40B4-BE49-F238E27FC236}">
                <a16:creationId xmlns:a16="http://schemas.microsoft.com/office/drawing/2014/main" id="{20A5DB95-1590-12D3-D004-8FC9BA8E013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8574A07C-C011-8787-2BCD-9000E3A18B41}"/>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378768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2945D-7716-144F-CCE0-6782ACF3566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A1D2B2F-6983-8348-06D0-3946627A3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F100058-606E-692A-A73D-313730A6DA7A}"/>
              </a:ext>
            </a:extLst>
          </p:cNvPr>
          <p:cNvSpPr>
            <a:spLocks noGrp="1"/>
          </p:cNvSpPr>
          <p:nvPr>
            <p:ph type="dt" sz="half" idx="10"/>
          </p:nvPr>
        </p:nvSpPr>
        <p:spPr/>
        <p:txBody>
          <a:bodyPr/>
          <a:lstStyle/>
          <a:p>
            <a:fld id="{BE8EFF47-7F3B-434C-B313-C4547523DF45}" type="datetime1">
              <a:rPr lang="de-AT" smtClean="0"/>
              <a:pPr/>
              <a:t>17.10.2022</a:t>
            </a:fld>
            <a:endParaRPr lang="de-AT"/>
          </a:p>
        </p:txBody>
      </p:sp>
      <p:sp>
        <p:nvSpPr>
          <p:cNvPr id="5" name="Fußzeilenplatzhalter 4">
            <a:extLst>
              <a:ext uri="{FF2B5EF4-FFF2-40B4-BE49-F238E27FC236}">
                <a16:creationId xmlns:a16="http://schemas.microsoft.com/office/drawing/2014/main" id="{6359C55E-433E-5872-DF08-95B08A9220AA}"/>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BDB92AE9-B384-D18C-A7E9-12833162B8EE}"/>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114400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FEF88-9B6E-AFA4-AE97-7A9F5411060A}"/>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3C046F1-68FD-78FA-B55C-9EBFEF49CA0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957F29A-87F8-A4A5-4239-CBDD209D69D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EFA63504-D280-ADBC-3F65-B7939925FDC4}"/>
              </a:ext>
            </a:extLst>
          </p:cNvPr>
          <p:cNvSpPr>
            <a:spLocks noGrp="1"/>
          </p:cNvSpPr>
          <p:nvPr>
            <p:ph type="dt" sz="half" idx="10"/>
          </p:nvPr>
        </p:nvSpPr>
        <p:spPr/>
        <p:txBody>
          <a:bodyPr/>
          <a:lstStyle/>
          <a:p>
            <a:fld id="{4C699B50-5B16-42EB-B540-FDE38A1AA9AF}" type="datetime1">
              <a:rPr lang="de-AT" smtClean="0"/>
              <a:pPr/>
              <a:t>17.10.2022</a:t>
            </a:fld>
            <a:endParaRPr lang="de-AT"/>
          </a:p>
        </p:txBody>
      </p:sp>
      <p:sp>
        <p:nvSpPr>
          <p:cNvPr id="6" name="Fußzeilenplatzhalter 5">
            <a:extLst>
              <a:ext uri="{FF2B5EF4-FFF2-40B4-BE49-F238E27FC236}">
                <a16:creationId xmlns:a16="http://schemas.microsoft.com/office/drawing/2014/main" id="{252CDD2A-7780-6672-3EEA-D9FA1C918A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56CF0A3B-81EE-2C30-FF80-B0F1A5EE49C1}"/>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323222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7D13F-68D6-385C-B555-C30BC440997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91BE3DF7-2B39-AAB0-B35B-FBD81E9D3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C60D5F5-752E-57B5-0026-940F9F847E4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EEE53C40-ECB5-7134-C710-4E7E05CDC0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92074E8-84C4-D1A1-D341-E97A7415D55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0F2E07FA-4F3B-3F8A-0B22-2B5AF5502D9C}"/>
              </a:ext>
            </a:extLst>
          </p:cNvPr>
          <p:cNvSpPr>
            <a:spLocks noGrp="1"/>
          </p:cNvSpPr>
          <p:nvPr>
            <p:ph type="dt" sz="half" idx="10"/>
          </p:nvPr>
        </p:nvSpPr>
        <p:spPr/>
        <p:txBody>
          <a:bodyPr/>
          <a:lstStyle/>
          <a:p>
            <a:fld id="{7839BB5A-60AE-41FC-BF09-CD71D256CEE6}" type="datetime1">
              <a:rPr lang="de-AT" smtClean="0"/>
              <a:pPr/>
              <a:t>17.10.2022</a:t>
            </a:fld>
            <a:endParaRPr lang="de-AT"/>
          </a:p>
        </p:txBody>
      </p:sp>
      <p:sp>
        <p:nvSpPr>
          <p:cNvPr id="8" name="Fußzeilenplatzhalter 7">
            <a:extLst>
              <a:ext uri="{FF2B5EF4-FFF2-40B4-BE49-F238E27FC236}">
                <a16:creationId xmlns:a16="http://schemas.microsoft.com/office/drawing/2014/main" id="{28A8C439-72FC-4C17-E68A-839C809C62B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6ECAE4EC-7475-C43A-7130-6C12D75D4048}"/>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248480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982C5-E6AF-BDD2-377D-A2639466840C}"/>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A2E5B092-1C71-6494-EF58-7199CC6F691D}"/>
              </a:ext>
            </a:extLst>
          </p:cNvPr>
          <p:cNvSpPr>
            <a:spLocks noGrp="1"/>
          </p:cNvSpPr>
          <p:nvPr>
            <p:ph type="dt" sz="half" idx="10"/>
          </p:nvPr>
        </p:nvSpPr>
        <p:spPr/>
        <p:txBody>
          <a:bodyPr/>
          <a:lstStyle/>
          <a:p>
            <a:fld id="{8335B9BA-86FB-43C4-9EA9-F0DFE3DF9C78}" type="datetime1">
              <a:rPr lang="de-AT" smtClean="0"/>
              <a:pPr/>
              <a:t>17.10.2022</a:t>
            </a:fld>
            <a:endParaRPr lang="de-AT"/>
          </a:p>
        </p:txBody>
      </p:sp>
      <p:sp>
        <p:nvSpPr>
          <p:cNvPr id="4" name="Fußzeilenplatzhalter 3">
            <a:extLst>
              <a:ext uri="{FF2B5EF4-FFF2-40B4-BE49-F238E27FC236}">
                <a16:creationId xmlns:a16="http://schemas.microsoft.com/office/drawing/2014/main" id="{FFED3C2E-5BFF-1531-B90B-376A29883D7E}"/>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590938F1-9FD5-D7CF-5473-BAA9BAF82E6D}"/>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250674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40A768-9D93-4C6F-4268-9073187A74A5}"/>
              </a:ext>
            </a:extLst>
          </p:cNvPr>
          <p:cNvSpPr>
            <a:spLocks noGrp="1"/>
          </p:cNvSpPr>
          <p:nvPr>
            <p:ph type="dt" sz="half" idx="10"/>
          </p:nvPr>
        </p:nvSpPr>
        <p:spPr/>
        <p:txBody>
          <a:bodyPr/>
          <a:lstStyle/>
          <a:p>
            <a:fld id="{BB62820F-B88C-4586-8C01-D27A02C6E825}" type="datetime1">
              <a:rPr lang="de-AT" smtClean="0"/>
              <a:pPr/>
              <a:t>17.10.2022</a:t>
            </a:fld>
            <a:endParaRPr lang="de-AT"/>
          </a:p>
        </p:txBody>
      </p:sp>
      <p:sp>
        <p:nvSpPr>
          <p:cNvPr id="3" name="Fußzeilenplatzhalter 2">
            <a:extLst>
              <a:ext uri="{FF2B5EF4-FFF2-40B4-BE49-F238E27FC236}">
                <a16:creationId xmlns:a16="http://schemas.microsoft.com/office/drawing/2014/main" id="{334B42AA-ACC5-5E21-5E51-454B9EA7F69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9B18C86A-44AC-E958-B9BC-57A7714106D1}"/>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195472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27546-B403-CA77-2C74-470FD351EE2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EFF0C3E-A18B-3ABC-1FCD-CBB0D532C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BE5138C9-C9EA-3C0E-65C3-DC590C5B1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008D644-EEFB-066F-3C9C-0BF960845FFF}"/>
              </a:ext>
            </a:extLst>
          </p:cNvPr>
          <p:cNvSpPr>
            <a:spLocks noGrp="1"/>
          </p:cNvSpPr>
          <p:nvPr>
            <p:ph type="dt" sz="half" idx="10"/>
          </p:nvPr>
        </p:nvSpPr>
        <p:spPr/>
        <p:txBody>
          <a:bodyPr/>
          <a:lstStyle/>
          <a:p>
            <a:fld id="{57713416-2835-4EA9-B3BC-AB3A1F900244}" type="datetime1">
              <a:rPr lang="de-AT" smtClean="0"/>
              <a:pPr/>
              <a:t>17.10.2022</a:t>
            </a:fld>
            <a:endParaRPr lang="de-AT"/>
          </a:p>
        </p:txBody>
      </p:sp>
      <p:sp>
        <p:nvSpPr>
          <p:cNvPr id="6" name="Fußzeilenplatzhalter 5">
            <a:extLst>
              <a:ext uri="{FF2B5EF4-FFF2-40B4-BE49-F238E27FC236}">
                <a16:creationId xmlns:a16="http://schemas.microsoft.com/office/drawing/2014/main" id="{FBC67A6E-DFCE-22F6-DBA1-87D4BDD9C56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50CE175D-9016-894C-6BFA-EE4731453180}"/>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360216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A55BE-3503-A458-862E-1F300AC2F8C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939851F3-FACB-5263-DE57-70C3CB195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82DC7277-CBD6-9662-28B0-CCD35ABB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702069A-9F79-A696-4CE5-D32E857ED629}"/>
              </a:ext>
            </a:extLst>
          </p:cNvPr>
          <p:cNvSpPr>
            <a:spLocks noGrp="1"/>
          </p:cNvSpPr>
          <p:nvPr>
            <p:ph type="dt" sz="half" idx="10"/>
          </p:nvPr>
        </p:nvSpPr>
        <p:spPr/>
        <p:txBody>
          <a:bodyPr/>
          <a:lstStyle/>
          <a:p>
            <a:fld id="{0951EC21-CD00-477B-A1FD-E5C1230F9951}" type="datetime1">
              <a:rPr lang="de-AT" smtClean="0"/>
              <a:pPr/>
              <a:t>17.10.2022</a:t>
            </a:fld>
            <a:endParaRPr lang="de-AT"/>
          </a:p>
        </p:txBody>
      </p:sp>
      <p:sp>
        <p:nvSpPr>
          <p:cNvPr id="6" name="Fußzeilenplatzhalter 5">
            <a:extLst>
              <a:ext uri="{FF2B5EF4-FFF2-40B4-BE49-F238E27FC236}">
                <a16:creationId xmlns:a16="http://schemas.microsoft.com/office/drawing/2014/main" id="{8F02D246-D3E3-9D02-D89F-9B6E76F454CB}"/>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C397A901-C5FA-4801-4FD0-CC558C3A27E4}"/>
              </a:ext>
            </a:extLst>
          </p:cNvPr>
          <p:cNvSpPr>
            <a:spLocks noGrp="1"/>
          </p:cNvSpPr>
          <p:nvPr>
            <p:ph type="sldNum" sz="quarter" idx="12"/>
          </p:nvPr>
        </p:nvSpPr>
        <p:spPr/>
        <p:txBody>
          <a:bodyPr/>
          <a:lstStyle/>
          <a:p>
            <a:fld id="{09708940-B4FB-4EFF-88B1-9BE032F0F091}" type="slidenum">
              <a:rPr lang="de-AT" smtClean="0"/>
              <a:pPr/>
              <a:t>‹Nr.›</a:t>
            </a:fld>
            <a:endParaRPr lang="de-AT"/>
          </a:p>
        </p:txBody>
      </p:sp>
    </p:spTree>
    <p:extLst>
      <p:ext uri="{BB962C8B-B14F-4D97-AF65-F5344CB8AC3E}">
        <p14:creationId xmlns:p14="http://schemas.microsoft.com/office/powerpoint/2010/main" val="227159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F0C3359-471C-AC85-BA3A-B2AA1F54FC49}"/>
              </a:ext>
            </a:extLst>
          </p:cNvPr>
          <p:cNvSpPr>
            <a:spLocks noGrp="1"/>
          </p:cNvSpPr>
          <p:nvPr>
            <p:ph type="title"/>
          </p:nvPr>
        </p:nvSpPr>
        <p:spPr>
          <a:xfrm>
            <a:off x="838199" y="1187377"/>
            <a:ext cx="10515600" cy="1185070"/>
          </a:xfrm>
          <a:prstGeom prst="rect">
            <a:avLst/>
          </a:prstGeom>
        </p:spPr>
        <p:txBody>
          <a:bodyPr vert="horz" lIns="91440" tIns="45720" rIns="91440" bIns="45720" rtlCol="0" anchor="ctr">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6DB32FF3-5BC0-BA99-3C90-A0A936096E73}"/>
              </a:ext>
            </a:extLst>
          </p:cNvPr>
          <p:cNvSpPr>
            <a:spLocks noGrp="1"/>
          </p:cNvSpPr>
          <p:nvPr>
            <p:ph type="body" idx="1"/>
          </p:nvPr>
        </p:nvSpPr>
        <p:spPr>
          <a:xfrm>
            <a:off x="838199" y="2595418"/>
            <a:ext cx="10515599" cy="35560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91CFE15B-5BBC-7A9A-EA67-0A9EF4116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85973-0CC2-4CEC-BB92-70FAC9089B82}" type="datetime1">
              <a:rPr lang="de-AT" smtClean="0"/>
              <a:pPr/>
              <a:t>17.10.2022</a:t>
            </a:fld>
            <a:endParaRPr lang="de-AT" dirty="0"/>
          </a:p>
        </p:txBody>
      </p:sp>
      <p:sp>
        <p:nvSpPr>
          <p:cNvPr id="6" name="Foliennummernplatzhalter 5">
            <a:extLst>
              <a:ext uri="{FF2B5EF4-FFF2-40B4-BE49-F238E27FC236}">
                <a16:creationId xmlns:a16="http://schemas.microsoft.com/office/drawing/2014/main" id="{3340D4B6-EC2B-CC6D-433C-FAC0097DC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08940-B4FB-4EFF-88B1-9BE032F0F091}" type="slidenum">
              <a:rPr lang="de-AT" smtClean="0"/>
              <a:pPr/>
              <a:t>‹Nr.›</a:t>
            </a:fld>
            <a:endParaRPr lang="de-AT" dirty="0"/>
          </a:p>
        </p:txBody>
      </p:sp>
      <p:pic>
        <p:nvPicPr>
          <p:cNvPr id="2050" name="Picture 2" descr="JKU Linz - Johannes Kepler Universität Linz">
            <a:extLst>
              <a:ext uri="{FF2B5EF4-FFF2-40B4-BE49-F238E27FC236}">
                <a16:creationId xmlns:a16="http://schemas.microsoft.com/office/drawing/2014/main" id="{EED2AC4E-5973-EB5C-6864-19A88A65DEB9}"/>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8199" y="183861"/>
            <a:ext cx="1726046" cy="8630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 Rostock mit neuem Corporate Design – Design Tagebuch">
            <a:extLst>
              <a:ext uri="{FF2B5EF4-FFF2-40B4-BE49-F238E27FC236}">
                <a16:creationId xmlns:a16="http://schemas.microsoft.com/office/drawing/2014/main" id="{9E1D5073-8355-A779-4059-8CFC22A0F72F}"/>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t="22497" b="30976"/>
          <a:stretch/>
        </p:blipFill>
        <p:spPr bwMode="auto">
          <a:xfrm>
            <a:off x="7644044" y="171955"/>
            <a:ext cx="3709754" cy="86302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r Verbinder 7">
            <a:extLst>
              <a:ext uri="{FF2B5EF4-FFF2-40B4-BE49-F238E27FC236}">
                <a16:creationId xmlns:a16="http://schemas.microsoft.com/office/drawing/2014/main" id="{188649E4-FCDC-7F0A-FE32-E6BADAD551CA}"/>
              </a:ext>
            </a:extLst>
          </p:cNvPr>
          <p:cNvCxnSpPr/>
          <p:nvPr userDrawn="1"/>
        </p:nvCxnSpPr>
        <p:spPr>
          <a:xfrm>
            <a:off x="838199" y="6253018"/>
            <a:ext cx="10515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AA19CA03-38F5-0536-71C8-F71EF186A9B9}"/>
              </a:ext>
            </a:extLst>
          </p:cNvPr>
          <p:cNvCxnSpPr/>
          <p:nvPr userDrawn="1"/>
        </p:nvCxnSpPr>
        <p:spPr>
          <a:xfrm>
            <a:off x="838199" y="1173522"/>
            <a:ext cx="1051559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488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54182" y="1631711"/>
            <a:ext cx="11110437" cy="4494453"/>
          </a:xfrm>
          <a:prstGeom prst="rect">
            <a:avLst/>
          </a:prstGeom>
        </p:spPr>
        <p:txBody>
          <a:bodyPr vert="horz" lIns="77925" tIns="38963" rIns="77925" bIns="38963" rtlCol="0">
            <a:normAutofit/>
          </a:bodyPr>
          <a:lstStyle/>
          <a:p>
            <a:pPr lvl="0"/>
            <a:r>
              <a:rPr lang="de-AT" dirty="0"/>
              <a:t>Mastertextformat Calibri Standard 23 Punkt </a:t>
            </a:r>
            <a:r>
              <a:rPr lang="de-AT" dirty="0" err="1"/>
              <a:t>unigrau</a:t>
            </a:r>
            <a:endParaRPr lang="de-AT" dirty="0"/>
          </a:p>
          <a:p>
            <a:pPr lvl="1"/>
            <a:r>
              <a:rPr lang="de-AT" dirty="0"/>
              <a:t>Zweite Ebene Calibri Standard 20 Punkt </a:t>
            </a:r>
            <a:r>
              <a:rPr lang="de-AT" dirty="0" err="1"/>
              <a:t>unigrau</a:t>
            </a:r>
            <a:endParaRPr lang="de-AT" dirty="0"/>
          </a:p>
          <a:p>
            <a:pPr lvl="1"/>
            <a:r>
              <a:rPr lang="de-AT" dirty="0"/>
              <a:t>Zweite Ebene Calibri Standard 20 Punkt </a:t>
            </a:r>
            <a:r>
              <a:rPr lang="de-AT" dirty="0" err="1"/>
              <a:t>unigrau</a:t>
            </a:r>
            <a:endParaRPr lang="de-AT" dirty="0"/>
          </a:p>
          <a:p>
            <a:pPr marL="857228" marR="0" lvl="2" indent="-380990" algn="l" defTabSz="519488" rtl="0" eaLnBrk="1" fontAlgn="auto" latinLnBrk="0" hangingPunct="1">
              <a:lnSpc>
                <a:spcPct val="100000"/>
              </a:lnSpc>
              <a:spcBef>
                <a:spcPts val="0"/>
              </a:spcBef>
              <a:spcAft>
                <a:spcPts val="800"/>
              </a:spcAft>
              <a:buClrTx/>
              <a:buSzTx/>
              <a:buFont typeface="Arial" panose="020B0604020202020204" pitchFamily="34" charset="0"/>
              <a:buChar char="•"/>
              <a:tabLst/>
            </a:pPr>
            <a:r>
              <a:rPr lang="de-AT" dirty="0"/>
              <a:t>Dritte Ebene Calibri Fett 16 Punkt </a:t>
            </a:r>
            <a:r>
              <a:rPr lang="de-AT" dirty="0" err="1"/>
              <a:t>unigrau</a:t>
            </a:r>
            <a:r>
              <a:rPr lang="de-AT" dirty="0"/>
              <a:t> </a:t>
            </a:r>
          </a:p>
          <a:p>
            <a:pPr lvl="2"/>
            <a:r>
              <a:rPr lang="de-AT" dirty="0"/>
              <a:t>Dritte Ebene Calibri Fett 16 Punkt </a:t>
            </a:r>
            <a:r>
              <a:rPr lang="de-AT" dirty="0" err="1"/>
              <a:t>unigrau</a:t>
            </a:r>
            <a:endParaRPr lang="de-AT" dirty="0"/>
          </a:p>
          <a:p>
            <a:pPr marL="357708" marR="0" lvl="1" indent="-357708" algn="l" defTabSz="519488" rtl="0" eaLnBrk="1" fontAlgn="auto" latinLnBrk="0" hangingPunct="1">
              <a:lnSpc>
                <a:spcPts val="2400"/>
              </a:lnSpc>
              <a:spcBef>
                <a:spcPts val="0"/>
              </a:spcBef>
              <a:spcAft>
                <a:spcPts val="1067"/>
              </a:spcAft>
              <a:buClrTx/>
              <a:buSzTx/>
              <a:buFont typeface="Arial"/>
              <a:buChar char="–"/>
              <a:tabLst/>
              <a:defRPr/>
            </a:pPr>
            <a:r>
              <a:rPr lang="de-AT" dirty="0"/>
              <a:t>Zweite Ebene Calibri Standard 16 Punkt </a:t>
            </a:r>
            <a:r>
              <a:rPr lang="de-AT" dirty="0" err="1"/>
              <a:t>unigrau</a:t>
            </a:r>
            <a:endParaRPr lang="de-AT" dirty="0"/>
          </a:p>
          <a:p>
            <a:pPr lvl="2"/>
            <a:r>
              <a:rPr lang="de-AT" dirty="0"/>
              <a:t>Dritte Ebene Calibri Fett 16 Punkt </a:t>
            </a:r>
            <a:r>
              <a:rPr lang="de-AT" dirty="0" err="1"/>
              <a:t>unigrau</a:t>
            </a:r>
            <a:endParaRPr lang="de-AT" dirty="0"/>
          </a:p>
          <a:p>
            <a:pPr marL="833946" marR="0" lvl="2" indent="-357708" algn="l" defTabSz="519488" rtl="0" eaLnBrk="1" fontAlgn="auto" latinLnBrk="0" hangingPunct="1">
              <a:lnSpc>
                <a:spcPct val="100000"/>
              </a:lnSpc>
              <a:spcBef>
                <a:spcPts val="0"/>
              </a:spcBef>
              <a:spcAft>
                <a:spcPts val="800"/>
              </a:spcAft>
              <a:buClrTx/>
              <a:buSzTx/>
              <a:buFont typeface="Arial"/>
              <a:buChar char="•"/>
              <a:tabLst/>
              <a:defRPr/>
            </a:pPr>
            <a:r>
              <a:rPr lang="de-AT" dirty="0"/>
              <a:t>Dritte Ebene Calibri Fett 16 Punkt </a:t>
            </a:r>
            <a:r>
              <a:rPr lang="de-AT" dirty="0" err="1"/>
              <a:t>unigrau</a:t>
            </a:r>
            <a:endParaRPr lang="de-AT" dirty="0"/>
          </a:p>
          <a:p>
            <a:pPr marL="1794926" marR="0" lvl="3" indent="-357708" algn="l" defTabSz="519488" rtl="0" eaLnBrk="1" fontAlgn="auto" latinLnBrk="0" hangingPunct="1">
              <a:lnSpc>
                <a:spcPct val="100000"/>
              </a:lnSpc>
              <a:spcBef>
                <a:spcPts val="0"/>
              </a:spcBef>
              <a:spcAft>
                <a:spcPts val="800"/>
              </a:spcAft>
              <a:buClrTx/>
              <a:buSzTx/>
              <a:buFont typeface="Arial"/>
              <a:buChar char="•"/>
              <a:tabLst/>
              <a:defRPr/>
            </a:pPr>
            <a:r>
              <a:rPr lang="de-DE" dirty="0"/>
              <a:t>Vierte Ebene Calibri Standard 16 </a:t>
            </a:r>
            <a:r>
              <a:rPr lang="de-DE" dirty="0" err="1"/>
              <a:t>unigrau</a:t>
            </a:r>
            <a:endParaRPr lang="de-DE" dirty="0"/>
          </a:p>
          <a:p>
            <a:pPr marL="2337696" marR="0" lvl="4" indent="-259744" algn="l" defTabSz="519488" rtl="0" eaLnBrk="1" fontAlgn="auto" latinLnBrk="0" hangingPunct="1">
              <a:lnSpc>
                <a:spcPct val="100000"/>
              </a:lnSpc>
              <a:spcBef>
                <a:spcPct val="20000"/>
              </a:spcBef>
              <a:spcAft>
                <a:spcPts val="800"/>
              </a:spcAft>
              <a:buClrTx/>
              <a:buSzTx/>
              <a:buFont typeface="Arial"/>
              <a:buChar char="»"/>
              <a:tabLst/>
              <a:defRPr/>
            </a:pPr>
            <a:r>
              <a:rPr lang="de-DE" dirty="0"/>
              <a:t>Fünfte Ebene Calibri Standard </a:t>
            </a:r>
            <a:r>
              <a:rPr lang="de-DE" dirty="0" err="1"/>
              <a:t>uniblau</a:t>
            </a:r>
            <a:endParaRPr lang="de-AT" dirty="0"/>
          </a:p>
          <a:p>
            <a:pPr lvl="1"/>
            <a:endParaRPr lang="de-AT" dirty="0"/>
          </a:p>
        </p:txBody>
      </p:sp>
      <p:sp>
        <p:nvSpPr>
          <p:cNvPr id="6" name="Foliennummernplatzhalter 5"/>
          <p:cNvSpPr>
            <a:spLocks noGrp="1"/>
          </p:cNvSpPr>
          <p:nvPr>
            <p:ph type="sldNum" sz="quarter" idx="4"/>
          </p:nvPr>
        </p:nvSpPr>
        <p:spPr>
          <a:xfrm>
            <a:off x="8787337" y="6278780"/>
            <a:ext cx="2844799" cy="365125"/>
          </a:xfrm>
          <a:prstGeom prst="rect">
            <a:avLst/>
          </a:prstGeom>
        </p:spPr>
        <p:txBody>
          <a:bodyPr vert="horz" lIns="77925" tIns="38963" rIns="77925" bIns="38963" rtlCol="0" anchor="ctr"/>
          <a:lstStyle>
            <a:lvl1pPr algn="r">
              <a:defRPr sz="1200">
                <a:solidFill>
                  <a:srgbClr val="666666"/>
                </a:solidFill>
              </a:defRPr>
            </a:lvl1pPr>
          </a:lstStyle>
          <a:p>
            <a:fld id="{20166E51-7DC7-7047-B811-A7233D3B7FD6}" type="slidenum">
              <a:rPr lang="de-DE" smtClean="0"/>
              <a:pPr/>
              <a:t>‹Nr.›</a:t>
            </a:fld>
            <a:endParaRPr lang="de-DE" dirty="0"/>
          </a:p>
        </p:txBody>
      </p:sp>
      <p:cxnSp>
        <p:nvCxnSpPr>
          <p:cNvPr id="7" name="Gerade Verbindung 6"/>
          <p:cNvCxnSpPr/>
          <p:nvPr/>
        </p:nvCxnSpPr>
        <p:spPr>
          <a:xfrm>
            <a:off x="527382" y="6274270"/>
            <a:ext cx="11137237" cy="1"/>
          </a:xfrm>
          <a:prstGeom prst="line">
            <a:avLst/>
          </a:prstGeom>
          <a:ln w="9525" cmpd="sng">
            <a:solidFill>
              <a:srgbClr val="666666"/>
            </a:solidFill>
          </a:ln>
          <a:effectLst/>
        </p:spPr>
        <p:style>
          <a:lnRef idx="2">
            <a:schemeClr val="accent1"/>
          </a:lnRef>
          <a:fillRef idx="0">
            <a:schemeClr val="accent1"/>
          </a:fillRef>
          <a:effectRef idx="1">
            <a:schemeClr val="accent1"/>
          </a:effectRef>
          <a:fontRef idx="minor">
            <a:schemeClr val="tx1"/>
          </a:fontRef>
        </p:style>
      </p:cxnSp>
      <p:sp>
        <p:nvSpPr>
          <p:cNvPr id="2" name="Titelplatzhalter 1"/>
          <p:cNvSpPr>
            <a:spLocks noGrp="1"/>
          </p:cNvSpPr>
          <p:nvPr>
            <p:ph type="title"/>
          </p:nvPr>
        </p:nvSpPr>
        <p:spPr>
          <a:xfrm>
            <a:off x="554182" y="449180"/>
            <a:ext cx="8328561" cy="1090864"/>
          </a:xfrm>
          <a:prstGeom prst="rect">
            <a:avLst/>
          </a:prstGeom>
        </p:spPr>
        <p:txBody>
          <a:bodyPr vert="horz" lIns="91440" tIns="45720" rIns="91440" bIns="45720" rtlCol="0" anchor="t" anchorCtr="0">
            <a:noAutofit/>
          </a:bodyPr>
          <a:lstStyle/>
          <a:p>
            <a:r>
              <a:rPr lang="de-DE" dirty="0"/>
              <a:t>Hier können Sie Ihren Titel bearbeiten</a:t>
            </a:r>
            <a:endParaRPr lang="de-AT" dirty="0"/>
          </a:p>
        </p:txBody>
      </p:sp>
      <p:sp>
        <p:nvSpPr>
          <p:cNvPr id="5" name="Fußzeilenplatzhalter 4"/>
          <p:cNvSpPr>
            <a:spLocks noGrp="1"/>
          </p:cNvSpPr>
          <p:nvPr>
            <p:ph type="ftr" sz="quarter" idx="3"/>
          </p:nvPr>
        </p:nvSpPr>
        <p:spPr>
          <a:xfrm>
            <a:off x="554181" y="6277723"/>
            <a:ext cx="3860800" cy="366183"/>
          </a:xfrm>
          <a:prstGeom prst="rect">
            <a:avLst/>
          </a:prstGeom>
        </p:spPr>
        <p:txBody>
          <a:bodyPr vert="horz" lIns="91440" tIns="45720" rIns="91440" bIns="45720" rtlCol="0" anchor="ctr"/>
          <a:lstStyle>
            <a:lvl1pPr algn="l">
              <a:defRPr lang="de-AT" sz="1200" kern="1200" dirty="0">
                <a:solidFill>
                  <a:srgbClr val="666666"/>
                </a:solidFill>
                <a:latin typeface="+mn-lt"/>
                <a:ea typeface="+mn-ea"/>
                <a:cs typeface="+mn-cs"/>
              </a:defRPr>
            </a:lvl1pPr>
          </a:lstStyle>
          <a:p>
            <a:r>
              <a:rPr lang="de-DE" dirty="0"/>
              <a:t>Lukas Klever, Sebastian </a:t>
            </a:r>
            <a:r>
              <a:rPr lang="de-DE" dirty="0" err="1"/>
              <a:t>Schwamberger</a:t>
            </a:r>
            <a:endParaRPr lang="de-DE" dirty="0"/>
          </a:p>
        </p:txBody>
      </p:sp>
    </p:spTree>
    <p:extLst>
      <p:ext uri="{BB962C8B-B14F-4D97-AF65-F5344CB8AC3E}">
        <p14:creationId xmlns:p14="http://schemas.microsoft.com/office/powerpoint/2010/main" val="4753252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dt="0"/>
  <p:txStyles>
    <p:titleStyle>
      <a:lvl1pPr algn="l" defTabSz="519488" rtl="0" eaLnBrk="1" latinLnBrk="0" hangingPunct="1">
        <a:lnSpc>
          <a:spcPct val="80000"/>
        </a:lnSpc>
        <a:spcBef>
          <a:spcPts val="0"/>
        </a:spcBef>
        <a:buNone/>
        <a:defRPr sz="4267" kern="1200" baseline="0">
          <a:solidFill>
            <a:schemeClr val="tx1"/>
          </a:solidFill>
          <a:latin typeface="+mj-lt"/>
          <a:ea typeface="+mj-ea"/>
          <a:cs typeface="+mj-cs"/>
        </a:defRPr>
      </a:lvl1pPr>
    </p:titleStyle>
    <p:bodyStyle>
      <a:lvl1pPr marL="0" indent="0" algn="l" defTabSz="519488" rtl="0" eaLnBrk="1" latinLnBrk="0" hangingPunct="1">
        <a:lnSpc>
          <a:spcPct val="90000"/>
        </a:lnSpc>
        <a:spcBef>
          <a:spcPts val="0"/>
        </a:spcBef>
        <a:spcAft>
          <a:spcPts val="800"/>
        </a:spcAft>
        <a:buFont typeface="Arial"/>
        <a:buNone/>
        <a:defRPr lang="de-AT" sz="3067" b="1" kern="1200" dirty="0" smtClean="0">
          <a:solidFill>
            <a:srgbClr val="535353"/>
          </a:solidFill>
          <a:latin typeface="+mn-lt"/>
          <a:ea typeface="+mn-ea"/>
          <a:cs typeface="+mn-cs"/>
        </a:defRPr>
      </a:lvl1pPr>
      <a:lvl2pPr marL="357708" marR="0" indent="-357708" algn="l" defTabSz="519488" rtl="0" eaLnBrk="1" fontAlgn="auto" latinLnBrk="0" hangingPunct="1">
        <a:lnSpc>
          <a:spcPts val="2400"/>
        </a:lnSpc>
        <a:spcBef>
          <a:spcPts val="0"/>
        </a:spcBef>
        <a:spcAft>
          <a:spcPts val="1067"/>
        </a:spcAft>
        <a:buClrTx/>
        <a:buSzTx/>
        <a:buFont typeface="Arial"/>
        <a:buChar char="–"/>
        <a:tabLst/>
        <a:defRPr lang="de-AT" sz="2667" kern="1200" dirty="0" smtClean="0">
          <a:solidFill>
            <a:srgbClr val="535353"/>
          </a:solidFill>
          <a:latin typeface="+mn-lt"/>
          <a:ea typeface="+mn-ea"/>
          <a:cs typeface="+mn-cs"/>
        </a:defRPr>
      </a:lvl2pPr>
      <a:lvl3pPr marL="857228" marR="0" indent="-380990" algn="l" defTabSz="519488" rtl="0" eaLnBrk="1" fontAlgn="auto" latinLnBrk="0" hangingPunct="1">
        <a:lnSpc>
          <a:spcPct val="100000"/>
        </a:lnSpc>
        <a:spcBef>
          <a:spcPts val="0"/>
        </a:spcBef>
        <a:spcAft>
          <a:spcPts val="800"/>
        </a:spcAft>
        <a:buClrTx/>
        <a:buSzTx/>
        <a:buFont typeface="Arial" panose="020B0604020202020204" pitchFamily="34" charset="0"/>
        <a:buChar char="•"/>
        <a:tabLst/>
        <a:defRPr lang="de-AT" sz="2133" b="0" kern="1200" dirty="0" smtClean="0">
          <a:solidFill>
            <a:srgbClr val="535353"/>
          </a:solidFill>
          <a:latin typeface="+mn-lt"/>
          <a:ea typeface="+mn-ea"/>
          <a:cs typeface="+mn-cs"/>
        </a:defRPr>
      </a:lvl3pPr>
      <a:lvl4pPr marL="1818208" indent="-259744" algn="l" defTabSz="519488" rtl="0" eaLnBrk="1" latinLnBrk="0" hangingPunct="1">
        <a:lnSpc>
          <a:spcPts val="2000"/>
        </a:lnSpc>
        <a:spcBef>
          <a:spcPts val="400"/>
        </a:spcBef>
        <a:spcAft>
          <a:spcPts val="0"/>
        </a:spcAft>
        <a:buFont typeface="Arial"/>
        <a:buChar char="–"/>
        <a:defRPr sz="2133" kern="1200" cap="all" baseline="0">
          <a:solidFill>
            <a:srgbClr val="666666"/>
          </a:solidFill>
          <a:latin typeface="+mn-lt"/>
          <a:ea typeface="+mn-ea"/>
          <a:cs typeface="+mn-cs"/>
        </a:defRPr>
      </a:lvl4pPr>
      <a:lvl5pPr marL="2337696" indent="-259744" algn="l" defTabSz="519488" rtl="0" eaLnBrk="1" latinLnBrk="0" hangingPunct="1">
        <a:lnSpc>
          <a:spcPts val="2000"/>
        </a:lnSpc>
        <a:spcBef>
          <a:spcPts val="400"/>
        </a:spcBef>
        <a:spcAft>
          <a:spcPts val="0"/>
        </a:spcAft>
        <a:buFont typeface="Arial"/>
        <a:buChar char="»"/>
        <a:defRPr lang="de-AT" sz="2133" kern="1200" baseline="0" dirty="0" smtClean="0">
          <a:solidFill>
            <a:schemeClr val="tx1"/>
          </a:solidFill>
          <a:latin typeface="+mn-lt"/>
          <a:ea typeface="+mn-ea"/>
          <a:cs typeface="+mn-cs"/>
        </a:defRPr>
      </a:lvl5pPr>
      <a:lvl6pPr marL="2857185" indent="-259744" algn="l" defTabSz="519488" rtl="0" eaLnBrk="1" latinLnBrk="0" hangingPunct="1">
        <a:spcBef>
          <a:spcPct val="20000"/>
        </a:spcBef>
        <a:buFont typeface="Arial"/>
        <a:buChar char="•"/>
        <a:defRPr sz="2267" kern="1200">
          <a:solidFill>
            <a:schemeClr val="tx1"/>
          </a:solidFill>
          <a:latin typeface="+mn-lt"/>
          <a:ea typeface="+mn-ea"/>
          <a:cs typeface="+mn-cs"/>
        </a:defRPr>
      </a:lvl6pPr>
      <a:lvl7pPr marL="3376673" indent="-259744" algn="l" defTabSz="519488" rtl="0" eaLnBrk="1" latinLnBrk="0" hangingPunct="1">
        <a:spcBef>
          <a:spcPct val="20000"/>
        </a:spcBef>
        <a:buFont typeface="Arial"/>
        <a:buChar char="•"/>
        <a:defRPr sz="2267" kern="1200">
          <a:solidFill>
            <a:schemeClr val="tx1"/>
          </a:solidFill>
          <a:latin typeface="+mn-lt"/>
          <a:ea typeface="+mn-ea"/>
          <a:cs typeface="+mn-cs"/>
        </a:defRPr>
      </a:lvl7pPr>
      <a:lvl8pPr marL="3896161" indent="-259744" algn="l" defTabSz="519488" rtl="0" eaLnBrk="1" latinLnBrk="0" hangingPunct="1">
        <a:spcBef>
          <a:spcPct val="20000"/>
        </a:spcBef>
        <a:buFont typeface="Arial"/>
        <a:buChar char="•"/>
        <a:defRPr sz="2267" kern="1200">
          <a:solidFill>
            <a:schemeClr val="tx1"/>
          </a:solidFill>
          <a:latin typeface="+mn-lt"/>
          <a:ea typeface="+mn-ea"/>
          <a:cs typeface="+mn-cs"/>
        </a:defRPr>
      </a:lvl8pPr>
      <a:lvl9pPr marL="4415650" indent="-259744" algn="l" defTabSz="519488" rtl="0" eaLnBrk="1" latinLnBrk="0" hangingPunct="1">
        <a:spcBef>
          <a:spcPct val="20000"/>
        </a:spcBef>
        <a:buFont typeface="Arial"/>
        <a:buChar char="•"/>
        <a:defRPr sz="2267" kern="1200">
          <a:solidFill>
            <a:schemeClr val="tx1"/>
          </a:solidFill>
          <a:latin typeface="+mn-lt"/>
          <a:ea typeface="+mn-ea"/>
          <a:cs typeface="+mn-cs"/>
        </a:defRPr>
      </a:lvl9pPr>
    </p:bodyStyle>
    <p:otherStyle>
      <a:defPPr>
        <a:defRPr lang="de-DE"/>
      </a:defPPr>
      <a:lvl1pPr marL="0" algn="l" defTabSz="519488" rtl="0" eaLnBrk="1" latinLnBrk="0" hangingPunct="1">
        <a:defRPr sz="2000" kern="1200">
          <a:solidFill>
            <a:schemeClr val="tx1"/>
          </a:solidFill>
          <a:latin typeface="+mn-lt"/>
          <a:ea typeface="+mn-ea"/>
          <a:cs typeface="+mn-cs"/>
        </a:defRPr>
      </a:lvl1pPr>
      <a:lvl2pPr marL="519488" algn="l" defTabSz="519488" rtl="0" eaLnBrk="1" latinLnBrk="0" hangingPunct="1">
        <a:defRPr sz="2000" kern="1200">
          <a:solidFill>
            <a:schemeClr val="tx1"/>
          </a:solidFill>
          <a:latin typeface="+mn-lt"/>
          <a:ea typeface="+mn-ea"/>
          <a:cs typeface="+mn-cs"/>
        </a:defRPr>
      </a:lvl2pPr>
      <a:lvl3pPr marL="1038977" algn="l" defTabSz="519488" rtl="0" eaLnBrk="1" latinLnBrk="0" hangingPunct="1">
        <a:defRPr sz="2000" kern="1200">
          <a:solidFill>
            <a:schemeClr val="tx1"/>
          </a:solidFill>
          <a:latin typeface="+mn-lt"/>
          <a:ea typeface="+mn-ea"/>
          <a:cs typeface="+mn-cs"/>
        </a:defRPr>
      </a:lvl3pPr>
      <a:lvl4pPr marL="1558465" algn="l" defTabSz="519488" rtl="0" eaLnBrk="1" latinLnBrk="0" hangingPunct="1">
        <a:defRPr sz="2000" kern="1200">
          <a:solidFill>
            <a:schemeClr val="tx1"/>
          </a:solidFill>
          <a:latin typeface="+mn-lt"/>
          <a:ea typeface="+mn-ea"/>
          <a:cs typeface="+mn-cs"/>
        </a:defRPr>
      </a:lvl4pPr>
      <a:lvl5pPr marL="2077952" algn="l" defTabSz="519488" rtl="0" eaLnBrk="1" latinLnBrk="0" hangingPunct="1">
        <a:defRPr sz="2000" kern="1200">
          <a:solidFill>
            <a:schemeClr val="tx1"/>
          </a:solidFill>
          <a:latin typeface="+mn-lt"/>
          <a:ea typeface="+mn-ea"/>
          <a:cs typeface="+mn-cs"/>
        </a:defRPr>
      </a:lvl5pPr>
      <a:lvl6pPr marL="2597440" algn="l" defTabSz="519488" rtl="0" eaLnBrk="1" latinLnBrk="0" hangingPunct="1">
        <a:defRPr sz="2000" kern="1200">
          <a:solidFill>
            <a:schemeClr val="tx1"/>
          </a:solidFill>
          <a:latin typeface="+mn-lt"/>
          <a:ea typeface="+mn-ea"/>
          <a:cs typeface="+mn-cs"/>
        </a:defRPr>
      </a:lvl6pPr>
      <a:lvl7pPr marL="3116929" algn="l" defTabSz="519488" rtl="0" eaLnBrk="1" latinLnBrk="0" hangingPunct="1">
        <a:defRPr sz="2000" kern="1200">
          <a:solidFill>
            <a:schemeClr val="tx1"/>
          </a:solidFill>
          <a:latin typeface="+mn-lt"/>
          <a:ea typeface="+mn-ea"/>
          <a:cs typeface="+mn-cs"/>
        </a:defRPr>
      </a:lvl7pPr>
      <a:lvl8pPr marL="3636417" algn="l" defTabSz="519488" rtl="0" eaLnBrk="1" latinLnBrk="0" hangingPunct="1">
        <a:defRPr sz="2000" kern="1200">
          <a:solidFill>
            <a:schemeClr val="tx1"/>
          </a:solidFill>
          <a:latin typeface="+mn-lt"/>
          <a:ea typeface="+mn-ea"/>
          <a:cs typeface="+mn-cs"/>
        </a:defRPr>
      </a:lvl8pPr>
      <a:lvl9pPr marL="4155905" algn="l" defTabSz="51948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91946" y="3128739"/>
            <a:ext cx="10408108" cy="733169"/>
          </a:xfrm>
        </p:spPr>
        <p:txBody>
          <a:bodyPr>
            <a:normAutofit fontScale="90000"/>
          </a:bodyPr>
          <a:lstStyle/>
          <a:p>
            <a:r>
              <a:rPr lang="de-AT" sz="4533" i="1" dirty="0"/>
              <a:t>E-Bikes und E-</a:t>
            </a:r>
            <a:r>
              <a:rPr lang="de-AT" sz="4533" i="1" dirty="0" err="1"/>
              <a:t>Scooter</a:t>
            </a:r>
            <a:r>
              <a:rPr lang="de-AT" sz="4533" i="1" dirty="0"/>
              <a:t> – </a:t>
            </a:r>
            <a:br>
              <a:rPr lang="de-AT" sz="4533" i="1" dirty="0"/>
            </a:br>
            <a:r>
              <a:rPr lang="de-AT" sz="3733" i="1" dirty="0"/>
              <a:t>Verwendung im Straßenverkehr und Haftungsrisiken</a:t>
            </a:r>
          </a:p>
        </p:txBody>
      </p:sp>
      <p:sp>
        <p:nvSpPr>
          <p:cNvPr id="4" name="Inhaltsplatzhalter 3"/>
          <p:cNvSpPr>
            <a:spLocks noGrp="1"/>
          </p:cNvSpPr>
          <p:nvPr>
            <p:ph sz="quarter" idx="10"/>
          </p:nvPr>
        </p:nvSpPr>
        <p:spPr>
          <a:xfrm>
            <a:off x="891946" y="4434943"/>
            <a:ext cx="5511337" cy="459740"/>
          </a:xfrm>
        </p:spPr>
        <p:txBody>
          <a:bodyPr/>
          <a:lstStyle/>
          <a:p>
            <a:pPr marL="0" indent="0">
              <a:buNone/>
            </a:pPr>
            <a:r>
              <a:rPr lang="de-AT" dirty="0">
                <a:solidFill>
                  <a:schemeClr val="tx1"/>
                </a:solidFill>
              </a:rPr>
              <a:t>Ass.-Prof. Dipl.-Ing. (FH) Dr. Lukas Klever, LL.M.</a:t>
            </a:r>
          </a:p>
          <a:p>
            <a:pPr marL="0" indent="0">
              <a:buNone/>
            </a:pPr>
            <a:r>
              <a:rPr lang="de-AT" dirty="0">
                <a:solidFill>
                  <a:schemeClr val="tx1"/>
                </a:solidFill>
              </a:rPr>
              <a:t>Prof. Dr. Sebastian Schwamberger, LL.M.</a:t>
            </a:r>
          </a:p>
        </p:txBody>
      </p:sp>
      <p:sp>
        <p:nvSpPr>
          <p:cNvPr id="5" name="Inhaltsplatzhalter 4"/>
          <p:cNvSpPr>
            <a:spLocks noGrp="1"/>
          </p:cNvSpPr>
          <p:nvPr>
            <p:ph sz="quarter" idx="11"/>
          </p:nvPr>
        </p:nvSpPr>
        <p:spPr>
          <a:xfrm>
            <a:off x="4185920" y="5646421"/>
            <a:ext cx="7396480" cy="459740"/>
          </a:xfrm>
        </p:spPr>
        <p:txBody>
          <a:bodyPr/>
          <a:lstStyle/>
          <a:p>
            <a:pPr marL="0" indent="0">
              <a:buNone/>
            </a:pPr>
            <a:r>
              <a:rPr lang="de-AT" dirty="0"/>
              <a:t>15. Verkehrsrechtstag 2022</a:t>
            </a:r>
          </a:p>
        </p:txBody>
      </p:sp>
    </p:spTree>
    <p:extLst>
      <p:ext uri="{BB962C8B-B14F-4D97-AF65-F5344CB8AC3E}">
        <p14:creationId xmlns:p14="http://schemas.microsoft.com/office/powerpoint/2010/main" val="327589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E81579F-E4CF-1AF6-222F-0F4E9FB5A29F}"/>
              </a:ext>
            </a:extLst>
          </p:cNvPr>
          <p:cNvSpPr>
            <a:spLocks noGrp="1"/>
          </p:cNvSpPr>
          <p:nvPr>
            <p:ph type="sldNum" sz="quarter" idx="12"/>
          </p:nvPr>
        </p:nvSpPr>
        <p:spPr/>
        <p:txBody>
          <a:bodyPr/>
          <a:lstStyle/>
          <a:p>
            <a:fld id="{09708940-B4FB-4EFF-88B1-9BE032F0F091}" type="slidenum">
              <a:rPr lang="de-AT" smtClean="0"/>
              <a:pPr/>
              <a:t>10</a:t>
            </a:fld>
            <a:endParaRPr lang="de-AT"/>
          </a:p>
        </p:txBody>
      </p:sp>
      <p:sp>
        <p:nvSpPr>
          <p:cNvPr id="5" name="Titel 1">
            <a:extLst>
              <a:ext uri="{FF2B5EF4-FFF2-40B4-BE49-F238E27FC236}">
                <a16:creationId xmlns:a16="http://schemas.microsoft.com/office/drawing/2014/main" id="{F0FF2529-E13A-8118-B863-6CC5408F12B1}"/>
              </a:ext>
            </a:extLst>
          </p:cNvPr>
          <p:cNvSpPr txBox="1">
            <a:spLocks/>
          </p:cNvSpPr>
          <p:nvPr/>
        </p:nvSpPr>
        <p:spPr>
          <a:xfrm>
            <a:off x="838199" y="1481426"/>
            <a:ext cx="5828736" cy="591256"/>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r>
              <a:rPr lang="de-DE" dirty="0">
                <a:solidFill>
                  <a:srgbClr val="0063A6"/>
                </a:solidFill>
                <a:latin typeface="Calibri"/>
              </a:rPr>
              <a:t>Kraftfahrzeugbegriff des KFG</a:t>
            </a:r>
            <a:endParaRPr lang="de-DE" i="1" dirty="0">
              <a:solidFill>
                <a:srgbClr val="0063A6"/>
              </a:solidFill>
              <a:latin typeface="Calibri"/>
            </a:endParaRPr>
          </a:p>
        </p:txBody>
      </p:sp>
      <p:sp>
        <p:nvSpPr>
          <p:cNvPr id="6" name="Textfeld 5">
            <a:extLst>
              <a:ext uri="{FF2B5EF4-FFF2-40B4-BE49-F238E27FC236}">
                <a16:creationId xmlns:a16="http://schemas.microsoft.com/office/drawing/2014/main" id="{31930E7D-AB0D-9C39-FCD0-201DC472B9F1}"/>
              </a:ext>
            </a:extLst>
          </p:cNvPr>
          <p:cNvSpPr txBox="1"/>
          <p:nvPr/>
        </p:nvSpPr>
        <p:spPr>
          <a:xfrm>
            <a:off x="838199" y="2072682"/>
            <a:ext cx="10564369" cy="3850285"/>
          </a:xfrm>
          <a:prstGeom prst="rect">
            <a:avLst/>
          </a:prstGeom>
          <a:noFill/>
        </p:spPr>
        <p:txBody>
          <a:bodyPr wrap="square" rtlCol="0">
            <a:spAutoFit/>
          </a:bodyPr>
          <a:lstStyle/>
          <a:p>
            <a:pPr marL="342900" indent="-342900" algn="just">
              <a:lnSpc>
                <a:spcPct val="120000"/>
              </a:lnSpc>
              <a:spcAft>
                <a:spcPts val="1200"/>
              </a:spcAft>
              <a:buClr>
                <a:schemeClr val="tx1"/>
              </a:buClr>
            </a:pPr>
            <a:r>
              <a:rPr lang="en-GB" sz="2100" b="1" dirty="0"/>
              <a:t>§ 1 KFG</a:t>
            </a:r>
          </a:p>
          <a:p>
            <a:pPr marL="342900" indent="-342900" algn="just">
              <a:lnSpc>
                <a:spcPct val="120000"/>
              </a:lnSpc>
              <a:spcAft>
                <a:spcPts val="1200"/>
              </a:spcAft>
              <a:buClr>
                <a:schemeClr val="tx1"/>
              </a:buClr>
            </a:pPr>
            <a:r>
              <a:rPr lang="en-GB" sz="2100" dirty="0"/>
              <a:t>	Abs 1: </a:t>
            </a:r>
            <a:r>
              <a:rPr lang="en-GB" sz="2100" b="1" dirty="0" err="1"/>
              <a:t>Bestimmungen</a:t>
            </a:r>
            <a:r>
              <a:rPr lang="en-GB" sz="2100" b="1" dirty="0"/>
              <a:t> </a:t>
            </a:r>
            <a:r>
              <a:rPr lang="en-GB" sz="2100" dirty="0"/>
              <a:t>des</a:t>
            </a:r>
            <a:r>
              <a:rPr lang="en-GB" sz="2100" b="1" dirty="0"/>
              <a:t> KFG </a:t>
            </a:r>
            <a:r>
              <a:rPr lang="en-GB" sz="2100" dirty="0"/>
              <a:t>“</a:t>
            </a:r>
            <a:r>
              <a:rPr lang="de-DE" sz="2100" dirty="0"/>
              <a:t>sofern im </a:t>
            </a:r>
            <a:r>
              <a:rPr lang="de-DE" sz="2100" b="1" dirty="0"/>
              <a:t>Abs. 2 </a:t>
            </a:r>
            <a:r>
              <a:rPr lang="de-DE" sz="2100" dirty="0"/>
              <a:t>nichts </a:t>
            </a:r>
            <a:r>
              <a:rPr lang="de-DE" sz="2100" b="1" dirty="0"/>
              <a:t>anderes festgesetzt </a:t>
            </a:r>
            <a:r>
              <a:rPr lang="de-DE" sz="2100" dirty="0"/>
              <a:t>ist, auf Kraftfahrzeuge […] anzuwenden.</a:t>
            </a:r>
            <a:r>
              <a:rPr lang="en-GB" sz="2100" dirty="0"/>
              <a:t>”</a:t>
            </a:r>
          </a:p>
          <a:p>
            <a:pPr marL="342900" indent="-342900" algn="just">
              <a:lnSpc>
                <a:spcPct val="120000"/>
              </a:lnSpc>
              <a:spcAft>
                <a:spcPts val="1200"/>
              </a:spcAft>
              <a:buClr>
                <a:schemeClr val="tx1"/>
              </a:buClr>
            </a:pPr>
            <a:r>
              <a:rPr lang="en-GB" sz="2100" dirty="0"/>
              <a:t>	Abs 2:</a:t>
            </a:r>
            <a:r>
              <a:rPr lang="de-DE" sz="2100" dirty="0"/>
              <a:t> „Von der </a:t>
            </a:r>
            <a:r>
              <a:rPr lang="de-DE" sz="2100" b="1" dirty="0"/>
              <a:t>Anwendung</a:t>
            </a:r>
            <a:r>
              <a:rPr lang="de-DE" sz="2100" dirty="0"/>
              <a:t> der Bestimmungen des II. bis XI. Abschnittes dieses Bundesgesetzes sind </a:t>
            </a:r>
            <a:r>
              <a:rPr lang="de-DE" sz="2100" b="1" dirty="0"/>
              <a:t>ausgenommen</a:t>
            </a:r>
            <a:r>
              <a:rPr lang="de-DE" sz="2100" dirty="0"/>
              <a:t>:</a:t>
            </a:r>
          </a:p>
          <a:p>
            <a:pPr algn="just"/>
            <a:r>
              <a:rPr lang="de-DE" sz="2100" dirty="0"/>
              <a:t>	</a:t>
            </a:r>
            <a:r>
              <a:rPr lang="de-DE" sz="2100" dirty="0" err="1"/>
              <a:t>lit</a:t>
            </a:r>
            <a:r>
              <a:rPr lang="de-DE" sz="2100" dirty="0"/>
              <a:t> a: Kraftfahrzeuge mit einer </a:t>
            </a:r>
            <a:r>
              <a:rPr lang="de-DE" sz="2100" b="1" dirty="0"/>
              <a:t>Bauartgeschwindigkeit </a:t>
            </a:r>
            <a:r>
              <a:rPr lang="de-DE" sz="2100" dirty="0"/>
              <a:t>von</a:t>
            </a:r>
            <a:r>
              <a:rPr lang="de-DE" sz="2100" b="1" dirty="0"/>
              <a:t> nicht mehr als 			10 km/h </a:t>
            </a:r>
            <a:r>
              <a:rPr lang="de-DE" sz="2100" dirty="0"/>
              <a:t>[…]; diese Fahrzeuge unterliegen jedoch den §§ 27 Abs. 1, 58 und 96;</a:t>
            </a:r>
          </a:p>
          <a:p>
            <a:pPr algn="just"/>
            <a:endParaRPr lang="de-DE" sz="2100" dirty="0"/>
          </a:p>
          <a:p>
            <a:pPr marL="342900" indent="-342900" algn="just">
              <a:lnSpc>
                <a:spcPct val="120000"/>
              </a:lnSpc>
              <a:spcAft>
                <a:spcPts val="1200"/>
              </a:spcAft>
              <a:buClr>
                <a:schemeClr val="tx1"/>
              </a:buClr>
            </a:pPr>
            <a:r>
              <a:rPr lang="en-GB" sz="2100" dirty="0"/>
              <a:t>		[lit b – d: </a:t>
            </a:r>
            <a:r>
              <a:rPr lang="en-GB" sz="2100" dirty="0" err="1"/>
              <a:t>Transportkarren</a:t>
            </a:r>
            <a:r>
              <a:rPr lang="en-GB" sz="2100" dirty="0"/>
              <a:t>, </a:t>
            </a:r>
            <a:r>
              <a:rPr lang="en-GB" sz="2100" dirty="0" err="1"/>
              <a:t>uU</a:t>
            </a:r>
            <a:r>
              <a:rPr lang="en-GB" sz="2100" dirty="0"/>
              <a:t> </a:t>
            </a:r>
            <a:r>
              <a:rPr lang="en-GB" sz="2100" dirty="0" err="1"/>
              <a:t>Motorsportfahrzeuge</a:t>
            </a:r>
            <a:r>
              <a:rPr lang="en-GB" sz="2100" dirty="0"/>
              <a:t>, </a:t>
            </a:r>
            <a:r>
              <a:rPr lang="en-GB" sz="2100" dirty="0" err="1"/>
              <a:t>Heeresfahrzeuge</a:t>
            </a:r>
            <a:r>
              <a:rPr lang="en-GB" sz="2100" dirty="0"/>
              <a:t>]”</a:t>
            </a:r>
          </a:p>
        </p:txBody>
      </p:sp>
    </p:spTree>
    <p:extLst>
      <p:ext uri="{BB962C8B-B14F-4D97-AF65-F5344CB8AC3E}">
        <p14:creationId xmlns:p14="http://schemas.microsoft.com/office/powerpoint/2010/main" val="232888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E81579F-E4CF-1AF6-222F-0F4E9FB5A29F}"/>
              </a:ext>
            </a:extLst>
          </p:cNvPr>
          <p:cNvSpPr>
            <a:spLocks noGrp="1"/>
          </p:cNvSpPr>
          <p:nvPr>
            <p:ph type="sldNum" sz="quarter" idx="12"/>
          </p:nvPr>
        </p:nvSpPr>
        <p:spPr/>
        <p:txBody>
          <a:bodyPr/>
          <a:lstStyle/>
          <a:p>
            <a:fld id="{09708940-B4FB-4EFF-88B1-9BE032F0F091}" type="slidenum">
              <a:rPr lang="de-AT" smtClean="0"/>
              <a:pPr/>
              <a:t>11</a:t>
            </a:fld>
            <a:endParaRPr lang="de-AT"/>
          </a:p>
        </p:txBody>
      </p:sp>
      <p:sp>
        <p:nvSpPr>
          <p:cNvPr id="5" name="Titel 1">
            <a:extLst>
              <a:ext uri="{FF2B5EF4-FFF2-40B4-BE49-F238E27FC236}">
                <a16:creationId xmlns:a16="http://schemas.microsoft.com/office/drawing/2014/main" id="{F0FF2529-E13A-8118-B863-6CC5408F12B1}"/>
              </a:ext>
            </a:extLst>
          </p:cNvPr>
          <p:cNvSpPr txBox="1">
            <a:spLocks/>
          </p:cNvSpPr>
          <p:nvPr/>
        </p:nvSpPr>
        <p:spPr>
          <a:xfrm>
            <a:off x="838199" y="1671163"/>
            <a:ext cx="5828736" cy="591256"/>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r>
              <a:rPr lang="de-DE" dirty="0">
                <a:solidFill>
                  <a:srgbClr val="0063A6"/>
                </a:solidFill>
                <a:latin typeface="Calibri"/>
              </a:rPr>
              <a:t>Kraftfahrzeugbegriff des KFG</a:t>
            </a:r>
            <a:endParaRPr lang="de-DE" i="1" dirty="0">
              <a:solidFill>
                <a:srgbClr val="0063A6"/>
              </a:solidFill>
              <a:latin typeface="Calibri"/>
            </a:endParaRPr>
          </a:p>
        </p:txBody>
      </p:sp>
      <p:sp>
        <p:nvSpPr>
          <p:cNvPr id="2" name="Textfeld 1">
            <a:extLst>
              <a:ext uri="{FF2B5EF4-FFF2-40B4-BE49-F238E27FC236}">
                <a16:creationId xmlns:a16="http://schemas.microsoft.com/office/drawing/2014/main" id="{A834F3DA-4DFF-B9F9-417D-2C708D4075C5}"/>
              </a:ext>
            </a:extLst>
          </p:cNvPr>
          <p:cNvSpPr txBox="1"/>
          <p:nvPr/>
        </p:nvSpPr>
        <p:spPr>
          <a:xfrm>
            <a:off x="838199" y="2439700"/>
            <a:ext cx="9173548" cy="2329869"/>
          </a:xfrm>
          <a:prstGeom prst="rect">
            <a:avLst/>
          </a:prstGeom>
          <a:noFill/>
        </p:spPr>
        <p:txBody>
          <a:bodyPr wrap="square" rtlCol="0">
            <a:spAutoFit/>
          </a:bodyPr>
          <a:lstStyle/>
          <a:p>
            <a:pPr marL="342900" indent="-342900">
              <a:lnSpc>
                <a:spcPct val="120000"/>
              </a:lnSpc>
              <a:spcAft>
                <a:spcPts val="1200"/>
              </a:spcAft>
              <a:buClr>
                <a:schemeClr val="tx1"/>
              </a:buClr>
            </a:pPr>
            <a:r>
              <a:rPr lang="en-GB" sz="1900" b="1" dirty="0"/>
              <a:t>§ 1 KFG: </a:t>
            </a:r>
            <a:r>
              <a:rPr lang="en-GB" sz="1900" b="1" dirty="0" err="1"/>
              <a:t>Anwendungsbereich</a:t>
            </a:r>
            <a:endParaRPr lang="en-GB" sz="1900" b="1" dirty="0"/>
          </a:p>
          <a:p>
            <a:pPr marL="342900" indent="-342900">
              <a:lnSpc>
                <a:spcPct val="120000"/>
              </a:lnSpc>
              <a:spcAft>
                <a:spcPts val="1200"/>
              </a:spcAft>
              <a:buClr>
                <a:schemeClr val="tx1"/>
              </a:buClr>
            </a:pPr>
            <a:r>
              <a:rPr lang="en-GB" sz="1900" dirty="0"/>
              <a:t>	Abs 2a: “</a:t>
            </a:r>
            <a:r>
              <a:rPr lang="de-DE" sz="1900" b="1" dirty="0"/>
              <a:t>Nicht</a:t>
            </a:r>
            <a:r>
              <a:rPr lang="de-DE" sz="1900" dirty="0"/>
              <a:t> als </a:t>
            </a:r>
            <a:r>
              <a:rPr lang="de-DE" sz="1900" b="1" dirty="0"/>
              <a:t>Kraftfahrzeuge</a:t>
            </a:r>
            <a:r>
              <a:rPr lang="de-DE" sz="1900" dirty="0"/>
              <a:t>, sondern als </a:t>
            </a:r>
            <a:r>
              <a:rPr lang="de-DE" sz="1900" b="1" dirty="0"/>
              <a:t>Fahrräder</a:t>
            </a:r>
            <a:r>
              <a:rPr lang="de-DE" sz="1900" dirty="0"/>
              <a:t> im Sinne der StVO 1960 gelten auch </a:t>
            </a:r>
            <a:r>
              <a:rPr lang="de-DE" sz="1900" b="1" dirty="0"/>
              <a:t>elektrisch angetriebene Fahrräder </a:t>
            </a:r>
            <a:r>
              <a:rPr lang="de-DE" sz="1900" dirty="0"/>
              <a:t>mit</a:t>
            </a:r>
          </a:p>
          <a:p>
            <a:r>
              <a:rPr lang="de-DE" sz="1900" dirty="0"/>
              <a:t>		1. einer </a:t>
            </a:r>
            <a:r>
              <a:rPr lang="de-DE" sz="1900" b="1" dirty="0"/>
              <a:t>höchsten zulässigen Leistung </a:t>
            </a:r>
            <a:r>
              <a:rPr lang="de-DE" sz="1900" dirty="0"/>
              <a:t>von nicht mehr als </a:t>
            </a:r>
            <a:r>
              <a:rPr lang="de-DE" sz="1900" b="1" dirty="0"/>
              <a:t>600 Watt </a:t>
            </a:r>
            <a:r>
              <a:rPr lang="de-DE" sz="1900" dirty="0"/>
              <a:t>und</a:t>
            </a:r>
          </a:p>
          <a:p>
            <a:endParaRPr lang="de-DE" sz="1900" dirty="0"/>
          </a:p>
          <a:p>
            <a:r>
              <a:rPr lang="de-DE" sz="1900" dirty="0"/>
              <a:t>		2. einer </a:t>
            </a:r>
            <a:r>
              <a:rPr lang="de-DE" sz="1900" b="1" dirty="0"/>
              <a:t>Bauartgeschwindigkeit</a:t>
            </a:r>
            <a:r>
              <a:rPr lang="de-DE" sz="1900" dirty="0"/>
              <a:t> von nicht mehr als </a:t>
            </a:r>
            <a:r>
              <a:rPr lang="de-DE" sz="1900" b="1" dirty="0"/>
              <a:t>25 km/h</a:t>
            </a:r>
            <a:r>
              <a:rPr lang="de-DE" sz="1900" dirty="0"/>
              <a:t>.</a:t>
            </a:r>
            <a:r>
              <a:rPr lang="en-GB" sz="1900" dirty="0"/>
              <a:t>”</a:t>
            </a:r>
            <a:endParaRPr lang="de-DE" sz="1900" dirty="0"/>
          </a:p>
        </p:txBody>
      </p:sp>
      <p:sp>
        <p:nvSpPr>
          <p:cNvPr id="3" name="Ovale Legende 5">
            <a:extLst>
              <a:ext uri="{FF2B5EF4-FFF2-40B4-BE49-F238E27FC236}">
                <a16:creationId xmlns:a16="http://schemas.microsoft.com/office/drawing/2014/main" id="{7E7639A1-4214-B256-66DA-675916C9A3C0}"/>
              </a:ext>
            </a:extLst>
          </p:cNvPr>
          <p:cNvSpPr/>
          <p:nvPr/>
        </p:nvSpPr>
        <p:spPr>
          <a:xfrm>
            <a:off x="7168056" y="1476201"/>
            <a:ext cx="2814144" cy="1403131"/>
          </a:xfrm>
          <a:prstGeom prst="wedgeEllipseCallout">
            <a:avLst>
              <a:gd name="adj1" fmla="val -63150"/>
              <a:gd name="adj2" fmla="val 48646"/>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de-AT" dirty="0"/>
              <a:t>1. „Fahrrad“</a:t>
            </a:r>
            <a:endParaRPr lang="de-DE" dirty="0"/>
          </a:p>
        </p:txBody>
      </p:sp>
      <p:sp>
        <p:nvSpPr>
          <p:cNvPr id="7" name="Ovale Legende 6">
            <a:extLst>
              <a:ext uri="{FF2B5EF4-FFF2-40B4-BE49-F238E27FC236}">
                <a16:creationId xmlns:a16="http://schemas.microsoft.com/office/drawing/2014/main" id="{D1124CB1-3306-6557-2993-955DC4168E8E}"/>
              </a:ext>
            </a:extLst>
          </p:cNvPr>
          <p:cNvSpPr/>
          <p:nvPr/>
        </p:nvSpPr>
        <p:spPr>
          <a:xfrm>
            <a:off x="8018674" y="4677616"/>
            <a:ext cx="2918733" cy="1245476"/>
          </a:xfrm>
          <a:prstGeom prst="wedgeEllipseCallout">
            <a:avLst>
              <a:gd name="adj1" fmla="val -15810"/>
              <a:gd name="adj2" fmla="val -9405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de-AT" dirty="0"/>
              <a:t>2. Grenzen für „höchste zulässige Leistung“</a:t>
            </a:r>
            <a:endParaRPr lang="de-DE" dirty="0"/>
          </a:p>
        </p:txBody>
      </p:sp>
      <p:sp>
        <p:nvSpPr>
          <p:cNvPr id="8" name="Ovale Legende 8">
            <a:extLst>
              <a:ext uri="{FF2B5EF4-FFF2-40B4-BE49-F238E27FC236}">
                <a16:creationId xmlns:a16="http://schemas.microsoft.com/office/drawing/2014/main" id="{8B1FA6F4-DD55-E1C6-D38B-D638A22F07F9}"/>
              </a:ext>
            </a:extLst>
          </p:cNvPr>
          <p:cNvSpPr/>
          <p:nvPr/>
        </p:nvSpPr>
        <p:spPr>
          <a:xfrm>
            <a:off x="3273950" y="5016964"/>
            <a:ext cx="3603100" cy="1213946"/>
          </a:xfrm>
          <a:prstGeom prst="wedgeEllipseCallout">
            <a:avLst>
              <a:gd name="adj1" fmla="val -2947"/>
              <a:gd name="adj2" fmla="val -771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de-AT" dirty="0"/>
              <a:t>3.Grenzen für „Bauartgeschwindigkeit“</a:t>
            </a:r>
            <a:endParaRPr lang="de-DE" dirty="0"/>
          </a:p>
        </p:txBody>
      </p:sp>
    </p:spTree>
    <p:extLst>
      <p:ext uri="{BB962C8B-B14F-4D97-AF65-F5344CB8AC3E}">
        <p14:creationId xmlns:p14="http://schemas.microsoft.com/office/powerpoint/2010/main" val="108789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94A2111-DFE0-62F4-C1B2-734E0A8543FD}"/>
              </a:ext>
            </a:extLst>
          </p:cNvPr>
          <p:cNvSpPr>
            <a:spLocks noGrp="1"/>
          </p:cNvSpPr>
          <p:nvPr>
            <p:ph type="sldNum" sz="quarter" idx="12"/>
          </p:nvPr>
        </p:nvSpPr>
        <p:spPr/>
        <p:txBody>
          <a:bodyPr/>
          <a:lstStyle/>
          <a:p>
            <a:fld id="{09708940-B4FB-4EFF-88B1-9BE032F0F091}" type="slidenum">
              <a:rPr lang="de-AT" smtClean="0"/>
              <a:pPr/>
              <a:t>12</a:t>
            </a:fld>
            <a:endParaRPr lang="de-AT"/>
          </a:p>
        </p:txBody>
      </p:sp>
      <p:sp>
        <p:nvSpPr>
          <p:cNvPr id="6" name="Textfeld 5">
            <a:extLst>
              <a:ext uri="{FF2B5EF4-FFF2-40B4-BE49-F238E27FC236}">
                <a16:creationId xmlns:a16="http://schemas.microsoft.com/office/drawing/2014/main" id="{5B589DCB-64C1-6CA6-9C39-53C730EEB446}"/>
              </a:ext>
            </a:extLst>
          </p:cNvPr>
          <p:cNvSpPr txBox="1"/>
          <p:nvPr/>
        </p:nvSpPr>
        <p:spPr>
          <a:xfrm>
            <a:off x="838200" y="1553573"/>
            <a:ext cx="8371114" cy="5269135"/>
          </a:xfrm>
          <a:prstGeom prst="rect">
            <a:avLst/>
          </a:prstGeom>
          <a:noFill/>
        </p:spPr>
        <p:txBody>
          <a:bodyPr wrap="square" rtlCol="0">
            <a:spAutoFit/>
          </a:bodyPr>
          <a:lstStyle/>
          <a:p>
            <a:pPr marL="342900" marR="0" lvl="0" indent="-342900" algn="just" defTabSz="389626" eaLnBrk="1" fontAlgn="auto" latinLnBrk="0" hangingPunct="1">
              <a:lnSpc>
                <a:spcPct val="120000"/>
              </a:lnSpc>
              <a:spcBef>
                <a:spcPts val="0"/>
              </a:spcBef>
              <a:spcAft>
                <a:spcPts val="1200"/>
              </a:spcAft>
              <a:buClr>
                <a:srgbClr val="0063A6"/>
              </a:buClr>
              <a:buSzTx/>
              <a:buFontTx/>
              <a:buNone/>
              <a:tabLst/>
              <a:defRPr/>
            </a:pPr>
            <a:endParaRPr kumimoji="0" lang="en-GB" sz="2000" b="0" i="0" u="none" strike="noStrike" kern="0" cap="none" spc="0" normalizeH="0" baseline="0" noProof="0" dirty="0">
              <a:ln>
                <a:noFill/>
              </a:ln>
              <a:effectLst/>
              <a:uLnTx/>
              <a:uFillTx/>
            </a:endParaRPr>
          </a:p>
          <a:p>
            <a:pPr marL="0" marR="0" lvl="0" indent="0" algn="just" defTabSz="389626"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rPr>
              <a:t>§ 2 Abs 1 Z 22 </a:t>
            </a:r>
            <a:r>
              <a:rPr kumimoji="0" lang="en-GB" sz="2000" b="0" i="0" u="none" strike="noStrike" kern="0" cap="none" spc="0" normalizeH="0" baseline="0" noProof="0" dirty="0" err="1">
                <a:ln>
                  <a:noFill/>
                </a:ln>
                <a:effectLst/>
                <a:uLnTx/>
                <a:uFillTx/>
              </a:rPr>
              <a:t>StVO</a:t>
            </a:r>
            <a:r>
              <a:rPr kumimoji="0" lang="en-GB" sz="2000" b="0" i="0" u="none" strike="noStrike" kern="0" cap="none" spc="0" normalizeH="0" baseline="0" noProof="0" dirty="0">
                <a:ln>
                  <a:noFill/>
                </a:ln>
                <a:effectLst/>
                <a:uLnTx/>
                <a:uFillTx/>
              </a:rPr>
              <a:t>:</a:t>
            </a:r>
            <a:r>
              <a:rPr kumimoji="0" lang="de-DE" sz="2000" b="0" i="0" u="none" strike="noStrike" kern="0" cap="none" spc="0" normalizeH="0" baseline="0" noProof="0" dirty="0">
                <a:ln>
                  <a:noFill/>
                </a:ln>
                <a:effectLst/>
                <a:uLnTx/>
                <a:uFillTx/>
              </a:rPr>
              <a:t> „</a:t>
            </a:r>
            <a:r>
              <a:rPr kumimoji="0" lang="de-DE" sz="2000" b="1" i="0" u="none" strike="noStrike" kern="0" cap="none" spc="0" normalizeH="0" baseline="0" noProof="0" dirty="0">
                <a:ln>
                  <a:noFill/>
                </a:ln>
                <a:effectLst/>
                <a:uLnTx/>
                <a:uFillTx/>
              </a:rPr>
              <a:t>Fahrrad</a:t>
            </a:r>
            <a:r>
              <a:rPr kumimoji="0" lang="de-DE" sz="2000" b="0" i="0" u="none" strike="noStrike" kern="0" cap="none" spc="0" normalizeH="0" baseline="0" noProof="0" dirty="0">
                <a:ln>
                  <a:noFill/>
                </a:ln>
                <a:effectLst/>
                <a:uLnTx/>
                <a:uFillTx/>
              </a:rPr>
              <a:t>:</a:t>
            </a:r>
          </a:p>
          <a:p>
            <a:pPr marL="0" marR="0" lvl="0" indent="0" algn="just" defTabSz="389626"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effectLst/>
              <a:uLnTx/>
              <a:uFillTx/>
            </a:endParaRPr>
          </a:p>
          <a:p>
            <a:pPr marR="0" lvl="0" indent="361950" algn="just" defTabSz="389626" eaLnBrk="1" fontAlgn="auto" latinLnBrk="0" hangingPunct="1">
              <a:lnSpc>
                <a:spcPct val="100000"/>
              </a:lnSpc>
              <a:spcBef>
                <a:spcPts val="0"/>
              </a:spcBef>
              <a:spcAft>
                <a:spcPts val="0"/>
              </a:spcAft>
              <a:buClrTx/>
              <a:buSzTx/>
              <a:buFontTx/>
              <a:buAutoNum type="alphaLcParenR"/>
              <a:tabLst/>
              <a:defRPr/>
            </a:pPr>
            <a:r>
              <a:rPr kumimoji="0" lang="de-DE" sz="2000" b="0" i="0" u="none" strike="noStrike" kern="0" cap="none" spc="0" normalizeH="0" baseline="0" noProof="0" dirty="0">
                <a:ln>
                  <a:noFill/>
                </a:ln>
                <a:effectLst/>
                <a:uLnTx/>
                <a:uFillTx/>
              </a:rPr>
              <a:t>ein </a:t>
            </a:r>
            <a:r>
              <a:rPr kumimoji="0" lang="de-DE" sz="2000" b="1" i="0" u="none" strike="noStrike" kern="0" cap="none" spc="0" normalizeH="0" baseline="0" noProof="0" dirty="0">
                <a:ln>
                  <a:noFill/>
                </a:ln>
                <a:effectLst/>
                <a:uLnTx/>
                <a:uFillTx/>
              </a:rPr>
              <a:t>Fahrzeug</a:t>
            </a:r>
            <a:r>
              <a:rPr kumimoji="0" lang="de-DE" sz="2000" b="0" i="0" u="none" strike="noStrike" kern="0" cap="none" spc="0" normalizeH="0" baseline="0" noProof="0" dirty="0">
                <a:ln>
                  <a:noFill/>
                </a:ln>
                <a:effectLst/>
                <a:uLnTx/>
                <a:uFillTx/>
              </a:rPr>
              <a:t>, das mit einer </a:t>
            </a:r>
            <a:r>
              <a:rPr kumimoji="0" lang="de-DE" sz="2000" b="1" i="0" u="none" strike="noStrike" kern="0" cap="none" spc="0" normalizeH="0" baseline="0" noProof="0" dirty="0">
                <a:ln>
                  <a:noFill/>
                </a:ln>
                <a:effectLst/>
                <a:uLnTx/>
                <a:uFillTx/>
              </a:rPr>
              <a:t>Vorrichtung </a:t>
            </a:r>
            <a:r>
              <a:rPr kumimoji="0" lang="de-DE" sz="2000" b="0" i="0" u="none" strike="noStrike" kern="0" cap="none" spc="0" normalizeH="0" baseline="0" noProof="0" dirty="0">
                <a:ln>
                  <a:noFill/>
                </a:ln>
                <a:effectLst/>
                <a:uLnTx/>
                <a:uFillTx/>
              </a:rPr>
              <a:t>zur</a:t>
            </a:r>
            <a:r>
              <a:rPr kumimoji="0" lang="de-DE" sz="2000" b="1" i="0" u="none" strike="noStrike" kern="0" cap="none" spc="0" normalizeH="0" baseline="0" noProof="0" dirty="0">
                <a:ln>
                  <a:noFill/>
                </a:ln>
                <a:effectLst/>
                <a:uLnTx/>
                <a:uFillTx/>
              </a:rPr>
              <a:t> Übertragung </a:t>
            </a:r>
            <a:r>
              <a:rPr kumimoji="0" lang="de-DE" sz="2000" b="0" i="0" u="none" strike="noStrike" kern="0" cap="none" spc="0" normalizeH="0" baseline="0" noProof="0" dirty="0">
                <a:ln>
                  <a:noFill/>
                </a:ln>
                <a:effectLst/>
                <a:uLnTx/>
                <a:uFillTx/>
              </a:rPr>
              <a:t>der </a:t>
            </a:r>
            <a:r>
              <a:rPr kumimoji="0" lang="de-DE" sz="2000" b="1" i="0" u="none" strike="noStrike" kern="0" cap="none" spc="0" normalizeH="0" baseline="0" noProof="0" dirty="0">
                <a:ln>
                  <a:noFill/>
                </a:ln>
                <a:effectLst/>
                <a:uLnTx/>
                <a:uFillTx/>
              </a:rPr>
              <a:t>menschlichen Kraft </a:t>
            </a:r>
            <a:r>
              <a:rPr kumimoji="0" lang="de-DE" sz="2000" b="0" i="0" u="none" strike="noStrike" kern="0" cap="none" spc="0" normalizeH="0" baseline="0" noProof="0" dirty="0">
                <a:ln>
                  <a:noFill/>
                </a:ln>
                <a:effectLst/>
                <a:uLnTx/>
                <a:uFillTx/>
              </a:rPr>
              <a:t>auf die </a:t>
            </a:r>
            <a:r>
              <a:rPr kumimoji="0" lang="de-DE" sz="2000" b="1" i="0" u="none" strike="noStrike" kern="0" cap="none" spc="0" normalizeH="0" baseline="0" noProof="0" dirty="0">
                <a:ln>
                  <a:noFill/>
                </a:ln>
                <a:effectLst/>
                <a:uLnTx/>
                <a:uFillTx/>
              </a:rPr>
              <a:t>Antriebsräder</a:t>
            </a:r>
            <a:r>
              <a:rPr kumimoji="0" lang="de-DE" sz="2000" b="0" i="0" u="none" strike="noStrike" kern="0" cap="none" spc="0" normalizeH="0" baseline="0" noProof="0" dirty="0">
                <a:ln>
                  <a:noFill/>
                </a:ln>
                <a:effectLst/>
                <a:uLnTx/>
                <a:uFillTx/>
              </a:rPr>
              <a:t> ausgestattet ist,</a:t>
            </a:r>
          </a:p>
          <a:p>
            <a:pPr marL="342900" marR="0" lvl="0" indent="-342900" algn="just" defTabSz="389626"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effectLst/>
              <a:uLnTx/>
              <a:uFillTx/>
            </a:endParaRPr>
          </a:p>
          <a:p>
            <a:pPr marL="0" marR="0" lvl="0" indent="0" algn="just" defTabSz="389626"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effectLst/>
                <a:uLnTx/>
                <a:uFillTx/>
              </a:rPr>
              <a:t>b) ein Fahrzeug nach </a:t>
            </a:r>
            <a:r>
              <a:rPr kumimoji="0" lang="de-DE" sz="2000" b="0" i="0" u="none" strike="noStrike" kern="0" cap="none" spc="0" normalizeH="0" baseline="0" noProof="0" dirty="0" err="1">
                <a:ln>
                  <a:noFill/>
                </a:ln>
                <a:effectLst/>
                <a:uLnTx/>
                <a:uFillTx/>
              </a:rPr>
              <a:t>lit</a:t>
            </a:r>
            <a:r>
              <a:rPr kumimoji="0" lang="de-DE" sz="2000" b="0" i="0" u="none" strike="noStrike" kern="0" cap="none" spc="0" normalizeH="0" baseline="0" noProof="0" dirty="0">
                <a:ln>
                  <a:noFill/>
                </a:ln>
                <a:effectLst/>
                <a:uLnTx/>
                <a:uFillTx/>
              </a:rPr>
              <a:t>. a, das </a:t>
            </a:r>
            <a:r>
              <a:rPr kumimoji="0" lang="de-DE" sz="2000" b="1" i="0" u="none" strike="noStrike" kern="0" cap="none" spc="0" normalizeH="0" baseline="0" noProof="0" dirty="0">
                <a:ln>
                  <a:noFill/>
                </a:ln>
                <a:effectLst/>
                <a:uLnTx/>
                <a:uFillTx/>
              </a:rPr>
              <a:t>zusätzlich</a:t>
            </a:r>
            <a:r>
              <a:rPr kumimoji="0" lang="de-DE" sz="2000" b="0" i="0" u="none" strike="noStrike" kern="0" cap="none" spc="0" normalizeH="0" baseline="0" noProof="0" dirty="0">
                <a:ln>
                  <a:noFill/>
                </a:ln>
                <a:effectLst/>
                <a:uLnTx/>
                <a:uFillTx/>
              </a:rPr>
              <a:t> mit einem </a:t>
            </a:r>
            <a:r>
              <a:rPr kumimoji="0" lang="de-DE" sz="2000" b="1" i="0" u="none" strike="noStrike" kern="0" cap="none" spc="0" normalizeH="0" baseline="0" noProof="0" dirty="0">
                <a:ln>
                  <a:noFill/>
                </a:ln>
                <a:effectLst/>
                <a:uLnTx/>
                <a:uFillTx/>
              </a:rPr>
              <a:t>elektrischen Antrieb </a:t>
            </a:r>
            <a:r>
              <a:rPr kumimoji="0" lang="de-DE" sz="2000" b="0" i="0" u="none" strike="noStrike" kern="0" cap="none" spc="0" normalizeH="0" baseline="0" noProof="0" dirty="0">
                <a:ln>
                  <a:noFill/>
                </a:ln>
                <a:effectLst/>
                <a:uLnTx/>
                <a:uFillTx/>
              </a:rPr>
              <a:t>gemäß § 1 Abs. 2a KFG 1967 ausgestattet ist (Elektrofahrrad),</a:t>
            </a:r>
          </a:p>
          <a:p>
            <a:pPr marL="0" marR="0" lvl="0" indent="0" algn="just" defTabSz="389626"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effectLst/>
              <a:uLnTx/>
              <a:uFillTx/>
            </a:endParaRPr>
          </a:p>
          <a:p>
            <a:pPr marL="0" marR="0" lvl="0" indent="0" algn="just" defTabSz="389626"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effectLst/>
                <a:uLnTx/>
                <a:uFillTx/>
              </a:rPr>
              <a:t>c) ein </a:t>
            </a:r>
            <a:r>
              <a:rPr kumimoji="0" lang="de-DE" sz="2000" b="1" i="0" u="none" strike="noStrike" kern="0" cap="none" spc="0" normalizeH="0" baseline="0" noProof="0" dirty="0">
                <a:ln>
                  <a:noFill/>
                </a:ln>
                <a:effectLst/>
                <a:uLnTx/>
                <a:uFillTx/>
              </a:rPr>
              <a:t>zweirädriges Fahrzeug</a:t>
            </a:r>
            <a:r>
              <a:rPr kumimoji="0" lang="de-DE" sz="2000" b="0" i="0" u="none" strike="noStrike" kern="0" cap="none" spc="0" normalizeH="0" baseline="0" noProof="0" dirty="0">
                <a:ln>
                  <a:noFill/>
                </a:ln>
                <a:effectLst/>
                <a:uLnTx/>
                <a:uFillTx/>
              </a:rPr>
              <a:t>, das </a:t>
            </a:r>
            <a:r>
              <a:rPr kumimoji="0" lang="de-DE" sz="2000" b="1" i="0" u="none" strike="noStrike" kern="0" cap="none" spc="0" normalizeH="0" baseline="0" noProof="0" dirty="0">
                <a:ln>
                  <a:noFill/>
                </a:ln>
                <a:effectLst/>
                <a:uLnTx/>
                <a:uFillTx/>
              </a:rPr>
              <a:t>unmittelbar</a:t>
            </a:r>
            <a:r>
              <a:rPr kumimoji="0" lang="de-DE" sz="2000" b="0" i="0" u="none" strike="noStrike" kern="0" cap="none" spc="0" normalizeH="0" baseline="0" noProof="0" dirty="0">
                <a:ln>
                  <a:noFill/>
                </a:ln>
                <a:effectLst/>
                <a:uLnTx/>
                <a:uFillTx/>
              </a:rPr>
              <a:t> durch </a:t>
            </a:r>
            <a:r>
              <a:rPr kumimoji="0" lang="de-DE" sz="2000" b="1" i="0" u="none" strike="noStrike" kern="0" cap="none" spc="0" normalizeH="0" baseline="0" noProof="0" dirty="0">
                <a:ln>
                  <a:noFill/>
                </a:ln>
                <a:effectLst/>
                <a:uLnTx/>
                <a:uFillTx/>
              </a:rPr>
              <a:t>menschliche Kraft </a:t>
            </a:r>
            <a:r>
              <a:rPr kumimoji="0" lang="de-DE" sz="2000" b="0" i="0" u="none" strike="noStrike" kern="0" cap="none" spc="0" normalizeH="0" baseline="0" noProof="0" dirty="0">
                <a:ln>
                  <a:noFill/>
                </a:ln>
                <a:effectLst/>
                <a:uLnTx/>
                <a:uFillTx/>
              </a:rPr>
              <a:t>angetrieben wird (Roller), oder</a:t>
            </a:r>
          </a:p>
          <a:p>
            <a:pPr marL="0" marR="0" lvl="0" indent="0" algn="just" defTabSz="389626"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effectLst/>
              <a:uLnTx/>
              <a:uFillTx/>
            </a:endParaRPr>
          </a:p>
          <a:p>
            <a:pPr marL="0" marR="0" lvl="0" indent="0" algn="just" defTabSz="389626"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effectLst/>
                <a:uLnTx/>
                <a:uFillTx/>
              </a:rPr>
              <a:t>d) ein </a:t>
            </a:r>
            <a:r>
              <a:rPr kumimoji="0" lang="de-DE" sz="2000" b="1" i="0" u="none" strike="noStrike" kern="0" cap="none" spc="0" normalizeH="0" baseline="0" noProof="0" dirty="0">
                <a:ln>
                  <a:noFill/>
                </a:ln>
                <a:effectLst/>
                <a:uLnTx/>
                <a:uFillTx/>
              </a:rPr>
              <a:t>elektrisch angetriebenes Fahrzeug</a:t>
            </a:r>
            <a:r>
              <a:rPr kumimoji="0" lang="de-DE" sz="2000" b="0" i="0" u="none" strike="noStrike" kern="0" cap="none" spc="0" normalizeH="0" baseline="0" noProof="0" dirty="0">
                <a:ln>
                  <a:noFill/>
                </a:ln>
                <a:effectLst/>
                <a:uLnTx/>
                <a:uFillTx/>
              </a:rPr>
              <a:t>, dessen </a:t>
            </a:r>
            <a:r>
              <a:rPr kumimoji="0" lang="de-DE" sz="2000" b="1" i="0" u="none" strike="noStrike" kern="0" cap="none" spc="0" normalizeH="0" baseline="0" noProof="0" dirty="0">
                <a:ln>
                  <a:noFill/>
                </a:ln>
                <a:effectLst/>
                <a:uLnTx/>
                <a:uFillTx/>
              </a:rPr>
              <a:t>Antrieb</a:t>
            </a:r>
            <a:r>
              <a:rPr kumimoji="0" lang="de-DE" sz="2000" b="0" i="0" u="none" strike="noStrike" kern="0" cap="none" spc="0" normalizeH="0" baseline="0" noProof="0" dirty="0">
                <a:ln>
                  <a:noFill/>
                </a:ln>
                <a:effectLst/>
                <a:uLnTx/>
                <a:uFillTx/>
              </a:rPr>
              <a:t> dem eines </a:t>
            </a:r>
            <a:r>
              <a:rPr kumimoji="0" lang="de-DE" sz="2000" b="1" i="0" u="none" strike="noStrike" kern="0" cap="none" spc="0" normalizeH="0" baseline="0" noProof="0" dirty="0">
                <a:ln>
                  <a:noFill/>
                </a:ln>
                <a:effectLst/>
                <a:uLnTx/>
                <a:uFillTx/>
              </a:rPr>
              <a:t>Elektrofahrrads</a:t>
            </a:r>
            <a:r>
              <a:rPr kumimoji="0" lang="de-DE" sz="2000" b="0" i="0" u="none" strike="noStrike" kern="0" cap="none" spc="0" normalizeH="0" baseline="0" noProof="0" dirty="0">
                <a:ln>
                  <a:noFill/>
                </a:ln>
                <a:effectLst/>
                <a:uLnTx/>
                <a:uFillTx/>
              </a:rPr>
              <a:t> im Sinne des § 1 Abs. 2a KFG 1967 entspricht;</a:t>
            </a:r>
          </a:p>
          <a:p>
            <a:pPr marL="0" marR="0" lvl="0" indent="0" algn="just" defTabSz="389626"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63A6"/>
              </a:solidFill>
              <a:effectLst/>
              <a:uLnTx/>
              <a:uFillTx/>
            </a:endParaRPr>
          </a:p>
          <a:p>
            <a:pPr marL="342900" marR="0" lvl="0" indent="-342900" algn="just" defTabSz="389626" eaLnBrk="1" fontAlgn="auto" latinLnBrk="0" hangingPunct="1">
              <a:lnSpc>
                <a:spcPct val="120000"/>
              </a:lnSpc>
              <a:spcBef>
                <a:spcPts val="0"/>
              </a:spcBef>
              <a:spcAft>
                <a:spcPts val="1200"/>
              </a:spcAft>
              <a:buClr>
                <a:srgbClr val="0063A6"/>
              </a:buClr>
              <a:buSzTx/>
              <a:buFontTx/>
              <a:buNone/>
              <a:tabLst/>
              <a:defRPr/>
            </a:pPr>
            <a:endParaRPr kumimoji="0" lang="en-GB" sz="2000" b="0" i="0" u="none" strike="noStrike" kern="0" cap="none" spc="0" normalizeH="0" baseline="0" noProof="0" dirty="0">
              <a:ln>
                <a:noFill/>
              </a:ln>
              <a:solidFill>
                <a:srgbClr val="0063A6"/>
              </a:solidFill>
              <a:effectLst/>
              <a:uLnTx/>
              <a:uFillTx/>
            </a:endParaRPr>
          </a:p>
        </p:txBody>
      </p:sp>
      <p:sp>
        <p:nvSpPr>
          <p:cNvPr id="8" name="Titel 1">
            <a:extLst>
              <a:ext uri="{FF2B5EF4-FFF2-40B4-BE49-F238E27FC236}">
                <a16:creationId xmlns:a16="http://schemas.microsoft.com/office/drawing/2014/main" id="{B2E6BFC6-AF3D-6109-563B-F6B1BEF4FC84}"/>
              </a:ext>
            </a:extLst>
          </p:cNvPr>
          <p:cNvSpPr txBox="1">
            <a:spLocks/>
          </p:cNvSpPr>
          <p:nvPr/>
        </p:nvSpPr>
        <p:spPr>
          <a:xfrm>
            <a:off x="838200" y="1463587"/>
            <a:ext cx="6467238" cy="818148"/>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r>
              <a:rPr lang="de-DE">
                <a:solidFill>
                  <a:srgbClr val="0063A6"/>
                </a:solidFill>
                <a:latin typeface="Calibri"/>
              </a:rPr>
              <a:t>Fahrrad?</a:t>
            </a:r>
            <a:endParaRPr lang="de-DE" i="1" dirty="0">
              <a:solidFill>
                <a:srgbClr val="0063A6"/>
              </a:solidFill>
              <a:latin typeface="Calibri"/>
            </a:endParaRPr>
          </a:p>
        </p:txBody>
      </p:sp>
      <p:pic>
        <p:nvPicPr>
          <p:cNvPr id="9" name="Picture 14" descr="Fat Tire Electric Bike | 60 Miles Long Range | Up to 20 MPH">
            <a:extLst>
              <a:ext uri="{FF2B5EF4-FFF2-40B4-BE49-F238E27FC236}">
                <a16:creationId xmlns:a16="http://schemas.microsoft.com/office/drawing/2014/main" id="{011171AC-CE27-9A1E-3D0E-D52F55E88095}"/>
              </a:ext>
            </a:extLst>
          </p:cNvPr>
          <p:cNvPicPr>
            <a:picLocks noChangeAspect="1" noChangeArrowheads="1"/>
          </p:cNvPicPr>
          <p:nvPr/>
        </p:nvPicPr>
        <p:blipFill>
          <a:blip r:embed="rId3" cstate="print"/>
          <a:srcRect/>
          <a:stretch>
            <a:fillRect/>
          </a:stretch>
        </p:blipFill>
        <p:spPr bwMode="auto">
          <a:xfrm>
            <a:off x="9737794" y="2956208"/>
            <a:ext cx="1542727" cy="1155557"/>
          </a:xfrm>
          <a:prstGeom prst="rect">
            <a:avLst/>
          </a:prstGeom>
          <a:noFill/>
        </p:spPr>
      </p:pic>
      <p:pic>
        <p:nvPicPr>
          <p:cNvPr id="10" name="Picture 10" descr="Zweirad-Sport-Center Kaczmarek | Fahrrad Geschäft in München">
            <a:extLst>
              <a:ext uri="{FF2B5EF4-FFF2-40B4-BE49-F238E27FC236}">
                <a16:creationId xmlns:a16="http://schemas.microsoft.com/office/drawing/2014/main" id="{4F79B3BF-97EE-2E24-D5A2-2B635E50A417}"/>
              </a:ext>
            </a:extLst>
          </p:cNvPr>
          <p:cNvPicPr>
            <a:picLocks noChangeAspect="1" noChangeArrowheads="1"/>
          </p:cNvPicPr>
          <p:nvPr/>
        </p:nvPicPr>
        <p:blipFill>
          <a:blip r:embed="rId4" cstate="print"/>
          <a:srcRect/>
          <a:stretch>
            <a:fillRect/>
          </a:stretch>
        </p:blipFill>
        <p:spPr bwMode="auto">
          <a:xfrm>
            <a:off x="9737794" y="2281735"/>
            <a:ext cx="1271174" cy="782261"/>
          </a:xfrm>
          <a:prstGeom prst="rect">
            <a:avLst/>
          </a:prstGeom>
          <a:noFill/>
        </p:spPr>
      </p:pic>
      <p:pic>
        <p:nvPicPr>
          <p:cNvPr id="11" name="Picture 12" descr="Yedoo Roller &amp;quot;Mezeq&amp;quot; Schwarz">
            <a:extLst>
              <a:ext uri="{FF2B5EF4-FFF2-40B4-BE49-F238E27FC236}">
                <a16:creationId xmlns:a16="http://schemas.microsoft.com/office/drawing/2014/main" id="{C831B15B-687A-7B00-70FC-0E771DCBF9AE}"/>
              </a:ext>
            </a:extLst>
          </p:cNvPr>
          <p:cNvPicPr>
            <a:picLocks noChangeAspect="1" noChangeArrowheads="1"/>
          </p:cNvPicPr>
          <p:nvPr/>
        </p:nvPicPr>
        <p:blipFill>
          <a:blip r:embed="rId5" cstate="print"/>
          <a:srcRect/>
          <a:stretch>
            <a:fillRect/>
          </a:stretch>
        </p:blipFill>
        <p:spPr bwMode="auto">
          <a:xfrm>
            <a:off x="10238975" y="3938344"/>
            <a:ext cx="1267895" cy="1267895"/>
          </a:xfrm>
          <a:prstGeom prst="rect">
            <a:avLst/>
          </a:prstGeom>
          <a:noFill/>
        </p:spPr>
      </p:pic>
      <p:pic>
        <p:nvPicPr>
          <p:cNvPr id="12" name="Grafik 11" descr="Ein Bild, das Transport enthält.&#10;&#10;Automatisch generierte Beschreibung">
            <a:extLst>
              <a:ext uri="{FF2B5EF4-FFF2-40B4-BE49-F238E27FC236}">
                <a16:creationId xmlns:a16="http://schemas.microsoft.com/office/drawing/2014/main" id="{69368096-1880-E983-996D-036DC2A7B0B3}"/>
              </a:ext>
            </a:extLst>
          </p:cNvPr>
          <p:cNvPicPr>
            <a:picLocks noChangeAspect="1"/>
          </p:cNvPicPr>
          <p:nvPr/>
        </p:nvPicPr>
        <p:blipFill>
          <a:blip r:embed="rId6" cstate="print"/>
          <a:stretch>
            <a:fillRect/>
          </a:stretch>
        </p:blipFill>
        <p:spPr>
          <a:xfrm>
            <a:off x="9310085" y="4554681"/>
            <a:ext cx="1578151" cy="1578151"/>
          </a:xfrm>
          <a:prstGeom prst="rect">
            <a:avLst/>
          </a:prstGeom>
        </p:spPr>
      </p:pic>
    </p:spTree>
    <p:extLst>
      <p:ext uri="{BB962C8B-B14F-4D97-AF65-F5344CB8AC3E}">
        <p14:creationId xmlns:p14="http://schemas.microsoft.com/office/powerpoint/2010/main" val="187625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4B325A6-EE2C-B861-7B6C-6EAB22DA956B}"/>
              </a:ext>
            </a:extLst>
          </p:cNvPr>
          <p:cNvSpPr>
            <a:spLocks noGrp="1"/>
          </p:cNvSpPr>
          <p:nvPr>
            <p:ph type="sldNum" sz="quarter" idx="12"/>
          </p:nvPr>
        </p:nvSpPr>
        <p:spPr/>
        <p:txBody>
          <a:bodyPr/>
          <a:lstStyle/>
          <a:p>
            <a:fld id="{09708940-B4FB-4EFF-88B1-9BE032F0F091}" type="slidenum">
              <a:rPr lang="de-AT" smtClean="0"/>
              <a:pPr/>
              <a:t>13</a:t>
            </a:fld>
            <a:endParaRPr lang="de-AT"/>
          </a:p>
        </p:txBody>
      </p:sp>
      <p:sp>
        <p:nvSpPr>
          <p:cNvPr id="5" name="Titel 1">
            <a:extLst>
              <a:ext uri="{FF2B5EF4-FFF2-40B4-BE49-F238E27FC236}">
                <a16:creationId xmlns:a16="http://schemas.microsoft.com/office/drawing/2014/main" id="{66761346-7AB6-7934-36F2-F7FA0E45BED8}"/>
              </a:ext>
            </a:extLst>
          </p:cNvPr>
          <p:cNvSpPr txBox="1">
            <a:spLocks/>
          </p:cNvSpPr>
          <p:nvPr/>
        </p:nvSpPr>
        <p:spPr>
          <a:xfrm>
            <a:off x="838199" y="1572338"/>
            <a:ext cx="6467238" cy="818148"/>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r>
              <a:rPr lang="de-DE" dirty="0">
                <a:solidFill>
                  <a:srgbClr val="0063A6"/>
                </a:solidFill>
                <a:latin typeface="Calibri"/>
              </a:rPr>
              <a:t>Bauartgeschwindigkeit?</a:t>
            </a:r>
            <a:endParaRPr lang="de-DE" i="1" dirty="0">
              <a:solidFill>
                <a:srgbClr val="0063A6"/>
              </a:solidFill>
              <a:latin typeface="Calibri"/>
            </a:endParaRPr>
          </a:p>
        </p:txBody>
      </p:sp>
      <p:sp>
        <p:nvSpPr>
          <p:cNvPr id="6" name="Textfeld 5">
            <a:extLst>
              <a:ext uri="{FF2B5EF4-FFF2-40B4-BE49-F238E27FC236}">
                <a16:creationId xmlns:a16="http://schemas.microsoft.com/office/drawing/2014/main" id="{7C198376-CC12-F0C3-DE14-92FC795BDB36}"/>
              </a:ext>
            </a:extLst>
          </p:cNvPr>
          <p:cNvSpPr txBox="1"/>
          <p:nvPr/>
        </p:nvSpPr>
        <p:spPr>
          <a:xfrm>
            <a:off x="838198" y="2234427"/>
            <a:ext cx="8035213" cy="2385910"/>
          </a:xfrm>
          <a:prstGeom prst="rect">
            <a:avLst/>
          </a:prstGeom>
          <a:noFill/>
        </p:spPr>
        <p:txBody>
          <a:bodyPr wrap="square" rtlCol="0">
            <a:spAutoFit/>
          </a:bodyPr>
          <a:lstStyle/>
          <a:p>
            <a:pPr marL="342900" indent="-342900" algn="just">
              <a:lnSpc>
                <a:spcPct val="120000"/>
              </a:lnSpc>
              <a:spcAft>
                <a:spcPts val="1200"/>
              </a:spcAft>
              <a:buClr>
                <a:schemeClr val="tx1"/>
              </a:buClr>
            </a:pPr>
            <a:endParaRPr lang="en-GB" sz="2200" dirty="0"/>
          </a:p>
          <a:p>
            <a:pPr algn="just"/>
            <a:r>
              <a:rPr lang="en-GB" sz="2200" dirty="0"/>
              <a:t>§ 2 Z 37a KFG: “</a:t>
            </a:r>
            <a:r>
              <a:rPr lang="de-DE" sz="2200" b="1" dirty="0"/>
              <a:t>Bauartgeschwindigkeit </a:t>
            </a:r>
            <a:r>
              <a:rPr lang="de-DE" sz="2200" dirty="0"/>
              <a:t>[ist] die </a:t>
            </a:r>
            <a:r>
              <a:rPr lang="de-DE" sz="2200" b="1" dirty="0"/>
              <a:t>Geschwindigkeit</a:t>
            </a:r>
            <a:r>
              <a:rPr lang="de-DE" sz="2200" dirty="0"/>
              <a:t>, hinsichtlich der auf Grund der </a:t>
            </a:r>
            <a:r>
              <a:rPr lang="de-DE" sz="2200" b="1" dirty="0"/>
              <a:t>Bauart</a:t>
            </a:r>
            <a:r>
              <a:rPr lang="de-DE" sz="2200" dirty="0"/>
              <a:t> des </a:t>
            </a:r>
            <a:r>
              <a:rPr lang="de-DE" sz="2200" b="1" dirty="0"/>
              <a:t>Fahrzeuges</a:t>
            </a:r>
            <a:r>
              <a:rPr lang="de-DE" sz="2200" dirty="0"/>
              <a:t> dauernd </a:t>
            </a:r>
            <a:r>
              <a:rPr lang="de-DE" sz="2200" b="1" dirty="0"/>
              <a:t>gewährleistet</a:t>
            </a:r>
            <a:r>
              <a:rPr lang="de-DE" sz="2200" dirty="0"/>
              <a:t> ist, </a:t>
            </a:r>
            <a:r>
              <a:rPr lang="de-DE" sz="2200" dirty="0" err="1"/>
              <a:t>daß</a:t>
            </a:r>
            <a:r>
              <a:rPr lang="de-DE" sz="2200" dirty="0"/>
              <a:t> sie auf </a:t>
            </a:r>
            <a:r>
              <a:rPr lang="de-DE" sz="2200" b="1" dirty="0"/>
              <a:t>gerader, waagrechter Fahrbahn </a:t>
            </a:r>
            <a:r>
              <a:rPr lang="de-DE" sz="2200" dirty="0"/>
              <a:t>bei </a:t>
            </a:r>
            <a:r>
              <a:rPr lang="de-DE" sz="2200" b="1" dirty="0"/>
              <a:t>Windstille</a:t>
            </a:r>
            <a:r>
              <a:rPr lang="de-DE" sz="2200" dirty="0"/>
              <a:t> </a:t>
            </a:r>
            <a:r>
              <a:rPr lang="de-DE" sz="2200" b="1" dirty="0"/>
              <a:t>nicht überschritten </a:t>
            </a:r>
            <a:r>
              <a:rPr lang="de-DE" sz="2200" dirty="0"/>
              <a:t>werden kann“ </a:t>
            </a:r>
            <a:r>
              <a:rPr lang="en-GB" sz="2200" dirty="0"/>
              <a:t> </a:t>
            </a:r>
          </a:p>
          <a:p>
            <a:pPr marL="342900" indent="-342900" algn="just">
              <a:lnSpc>
                <a:spcPct val="120000"/>
              </a:lnSpc>
              <a:spcAft>
                <a:spcPts val="1200"/>
              </a:spcAft>
              <a:buClr>
                <a:schemeClr val="tx1"/>
              </a:buClr>
            </a:pPr>
            <a:endParaRPr lang="en-GB" sz="2200" dirty="0"/>
          </a:p>
        </p:txBody>
      </p:sp>
      <p:pic>
        <p:nvPicPr>
          <p:cNvPr id="10" name="Picture 4" descr="Premium Vector | Flexed biceps icon hand gesture emoji vector illustration">
            <a:extLst>
              <a:ext uri="{FF2B5EF4-FFF2-40B4-BE49-F238E27FC236}">
                <a16:creationId xmlns:a16="http://schemas.microsoft.com/office/drawing/2014/main" id="{B4461BC8-6587-0114-F028-F11584F0FE08}"/>
              </a:ext>
            </a:extLst>
          </p:cNvPr>
          <p:cNvPicPr>
            <a:picLocks noChangeAspect="1" noChangeArrowheads="1"/>
          </p:cNvPicPr>
          <p:nvPr/>
        </p:nvPicPr>
        <p:blipFill>
          <a:blip r:embed="rId3" cstate="print"/>
          <a:srcRect/>
          <a:stretch>
            <a:fillRect/>
          </a:stretch>
        </p:blipFill>
        <p:spPr bwMode="auto">
          <a:xfrm>
            <a:off x="2315600" y="4596128"/>
            <a:ext cx="1871722" cy="1372596"/>
          </a:xfrm>
          <a:prstGeom prst="rect">
            <a:avLst/>
          </a:prstGeom>
          <a:noFill/>
        </p:spPr>
      </p:pic>
      <p:sp>
        <p:nvSpPr>
          <p:cNvPr id="11" name="Rechteck 10">
            <a:extLst>
              <a:ext uri="{FF2B5EF4-FFF2-40B4-BE49-F238E27FC236}">
                <a16:creationId xmlns:a16="http://schemas.microsoft.com/office/drawing/2014/main" id="{1B642B4B-E14C-F11F-219C-51C37A0D8152}"/>
              </a:ext>
            </a:extLst>
          </p:cNvPr>
          <p:cNvSpPr/>
          <p:nvPr/>
        </p:nvSpPr>
        <p:spPr>
          <a:xfrm>
            <a:off x="4070969" y="4741813"/>
            <a:ext cx="2644857" cy="923330"/>
          </a:xfrm>
          <a:prstGeom prst="rect">
            <a:avLst/>
          </a:prstGeom>
        </p:spPr>
        <p:txBody>
          <a:bodyPr wrap="square">
            <a:spAutoFit/>
          </a:bodyPr>
          <a:lstStyle/>
          <a:p>
            <a:r>
              <a:rPr lang="de-AT" sz="5400" dirty="0"/>
              <a:t>+		=</a:t>
            </a:r>
            <a:endParaRPr lang="de-DE" sz="5400" dirty="0"/>
          </a:p>
        </p:txBody>
      </p:sp>
      <p:sp>
        <p:nvSpPr>
          <p:cNvPr id="12" name="Rechteck 11">
            <a:extLst>
              <a:ext uri="{FF2B5EF4-FFF2-40B4-BE49-F238E27FC236}">
                <a16:creationId xmlns:a16="http://schemas.microsoft.com/office/drawing/2014/main" id="{62EC57CF-15BF-D3AF-4B56-2423A6887E88}"/>
              </a:ext>
            </a:extLst>
          </p:cNvPr>
          <p:cNvSpPr/>
          <p:nvPr/>
        </p:nvSpPr>
        <p:spPr>
          <a:xfrm>
            <a:off x="6798603" y="4329225"/>
            <a:ext cx="755335" cy="1569660"/>
          </a:xfrm>
          <a:prstGeom prst="rect">
            <a:avLst/>
          </a:prstGeom>
        </p:spPr>
        <p:txBody>
          <a:bodyPr wrap="none">
            <a:spAutoFit/>
          </a:bodyPr>
          <a:lstStyle/>
          <a:p>
            <a:r>
              <a:rPr lang="de-AT" sz="9600" dirty="0"/>
              <a:t>?</a:t>
            </a:r>
            <a:endParaRPr lang="de-DE" sz="9600" dirty="0"/>
          </a:p>
        </p:txBody>
      </p:sp>
      <p:pic>
        <p:nvPicPr>
          <p:cNvPr id="13" name="Picture 6" descr="Duracell 9V Block Batterie US Type Taylor Guitars | MUSIC STORE professional">
            <a:extLst>
              <a:ext uri="{FF2B5EF4-FFF2-40B4-BE49-F238E27FC236}">
                <a16:creationId xmlns:a16="http://schemas.microsoft.com/office/drawing/2014/main" id="{97B88FAF-E8A4-21AE-75A3-BD1AEEB81F16}"/>
              </a:ext>
            </a:extLst>
          </p:cNvPr>
          <p:cNvPicPr>
            <a:picLocks noChangeAspect="1" noChangeArrowheads="1"/>
          </p:cNvPicPr>
          <p:nvPr/>
        </p:nvPicPr>
        <p:blipFill>
          <a:blip r:embed="rId4" cstate="print"/>
          <a:srcRect/>
          <a:stretch>
            <a:fillRect/>
          </a:stretch>
        </p:blipFill>
        <p:spPr bwMode="auto">
          <a:xfrm>
            <a:off x="4580224" y="4596128"/>
            <a:ext cx="1214701" cy="1214701"/>
          </a:xfrm>
          <a:prstGeom prst="rect">
            <a:avLst/>
          </a:prstGeom>
          <a:noFill/>
        </p:spPr>
      </p:pic>
    </p:spTree>
    <p:extLst>
      <p:ext uri="{BB962C8B-B14F-4D97-AF65-F5344CB8AC3E}">
        <p14:creationId xmlns:p14="http://schemas.microsoft.com/office/powerpoint/2010/main" val="415530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fld id="{7A9DC924-4261-42C4-9EB0-B0692D181A75}" type="slidenum">
              <a:rPr lang="de-AT" altLang="en-US" smtClean="0"/>
              <a:pPr>
                <a:defRPr/>
              </a:pPr>
              <a:t>14</a:t>
            </a:fld>
            <a:endParaRPr lang="de-AT" altLang="en-US"/>
          </a:p>
        </p:txBody>
      </p:sp>
      <p:sp>
        <p:nvSpPr>
          <p:cNvPr id="8" name="Textfeld 7"/>
          <p:cNvSpPr txBox="1"/>
          <p:nvPr/>
        </p:nvSpPr>
        <p:spPr>
          <a:xfrm>
            <a:off x="818416" y="1795434"/>
            <a:ext cx="9566556" cy="4743478"/>
          </a:xfrm>
          <a:prstGeom prst="rect">
            <a:avLst/>
          </a:prstGeom>
          <a:noFill/>
        </p:spPr>
        <p:txBody>
          <a:bodyPr wrap="square" rtlCol="0">
            <a:spAutoFit/>
          </a:bodyPr>
          <a:lstStyle/>
          <a:p>
            <a:pPr marL="457189" indent="-457189" algn="just">
              <a:lnSpc>
                <a:spcPct val="120000"/>
              </a:lnSpc>
              <a:spcAft>
                <a:spcPts val="1600"/>
              </a:spcAft>
              <a:buClr>
                <a:schemeClr val="tx1"/>
              </a:buClr>
            </a:pPr>
            <a:endParaRPr lang="en-GB" sz="2200" dirty="0"/>
          </a:p>
          <a:p>
            <a:pPr algn="just"/>
            <a:r>
              <a:rPr lang="en-GB" sz="2200" dirty="0"/>
              <a:t>§</a:t>
            </a:r>
            <a:r>
              <a:rPr lang="de-DE" sz="2200" dirty="0"/>
              <a:t> 1 </a:t>
            </a:r>
            <a:r>
              <a:rPr lang="de-DE" sz="2200" dirty="0" err="1"/>
              <a:t>Abs</a:t>
            </a:r>
            <a:r>
              <a:rPr lang="de-DE" sz="2200" dirty="0"/>
              <a:t> 2a KFG, § 88b </a:t>
            </a:r>
            <a:r>
              <a:rPr lang="de-DE" sz="2200" dirty="0" err="1"/>
              <a:t>Abs</a:t>
            </a:r>
            <a:r>
              <a:rPr lang="de-DE" sz="2200" dirty="0"/>
              <a:t> 1 StVO: </a:t>
            </a:r>
            <a:r>
              <a:rPr lang="de-DE" sz="2200" b="1" dirty="0"/>
              <a:t>„höchste zulässige Leistung“ </a:t>
            </a:r>
            <a:r>
              <a:rPr lang="de-DE" sz="2200" dirty="0"/>
              <a:t>maßgeblich</a:t>
            </a:r>
          </a:p>
          <a:p>
            <a:pPr algn="just"/>
            <a:endParaRPr lang="de-AT" sz="2200" dirty="0"/>
          </a:p>
          <a:p>
            <a:pPr marL="457189" indent="-457189" algn="just">
              <a:lnSpc>
                <a:spcPct val="120000"/>
              </a:lnSpc>
              <a:spcAft>
                <a:spcPts val="1600"/>
              </a:spcAft>
              <a:buClr>
                <a:schemeClr val="tx1"/>
              </a:buClr>
              <a:buFont typeface="Arial" pitchFamily="34" charset="0"/>
              <a:buChar char="•"/>
            </a:pPr>
            <a:r>
              <a:rPr lang="de-AT" sz="2200" dirty="0"/>
              <a:t>Dauerleistung (</a:t>
            </a:r>
            <a:r>
              <a:rPr lang="de-AT" sz="2200" dirty="0" err="1"/>
              <a:t>vgl</a:t>
            </a:r>
            <a:r>
              <a:rPr lang="de-AT" sz="2200" dirty="0"/>
              <a:t> § 2 ZZ 4a, 4b, 14, 15 KFG </a:t>
            </a:r>
            <a:r>
              <a:rPr lang="de-AT" sz="2200" dirty="0" err="1"/>
              <a:t>iVm</a:t>
            </a:r>
            <a:r>
              <a:rPr lang="de-AT" sz="2200" dirty="0"/>
              <a:t> Art 4 </a:t>
            </a:r>
            <a:r>
              <a:rPr lang="de-AT" sz="2200" dirty="0" err="1"/>
              <a:t>Abs</a:t>
            </a:r>
            <a:r>
              <a:rPr lang="de-AT" sz="2200" dirty="0"/>
              <a:t> 2 und </a:t>
            </a:r>
            <a:r>
              <a:rPr lang="de-AT" sz="2200" dirty="0" err="1"/>
              <a:t>Anh</a:t>
            </a:r>
            <a:r>
              <a:rPr lang="de-AT" sz="2200" dirty="0"/>
              <a:t> I VO 2013/168) </a:t>
            </a:r>
            <a:endParaRPr lang="en-GB" sz="2200" dirty="0"/>
          </a:p>
          <a:p>
            <a:pPr marL="457189" indent="-457189" algn="just">
              <a:lnSpc>
                <a:spcPct val="120000"/>
              </a:lnSpc>
              <a:spcAft>
                <a:spcPts val="1600"/>
              </a:spcAft>
              <a:buClr>
                <a:schemeClr val="tx1"/>
              </a:buClr>
              <a:buFont typeface="Arial" pitchFamily="34" charset="0"/>
              <a:buChar char="•"/>
            </a:pPr>
            <a:r>
              <a:rPr lang="de-DE" sz="2200" dirty="0"/>
              <a:t>Maximalleistung (Spitzenabgabe)</a:t>
            </a:r>
            <a:endParaRPr lang="de-AT" sz="2200" dirty="0"/>
          </a:p>
          <a:p>
            <a:pPr algn="just"/>
            <a:endParaRPr lang="de-DE" sz="2200" dirty="0"/>
          </a:p>
          <a:p>
            <a:pPr lvl="1" algn="just"/>
            <a:r>
              <a:rPr lang="de-DE" sz="2200" dirty="0">
                <a:sym typeface="Wingdings" pitchFamily="2" charset="2"/>
              </a:rPr>
              <a:t> eher gemeint: maximale </a:t>
            </a:r>
            <a:r>
              <a:rPr lang="de-DE" sz="2200" b="1" dirty="0">
                <a:sym typeface="Wingdings" pitchFamily="2" charset="2"/>
              </a:rPr>
              <a:t>Nenndauerleistung</a:t>
            </a:r>
            <a:r>
              <a:rPr lang="en-GB" sz="2200" b="1" dirty="0"/>
              <a:t> ! </a:t>
            </a:r>
            <a:r>
              <a:rPr lang="en-GB" sz="2200" dirty="0"/>
              <a:t>(= </a:t>
            </a:r>
            <a:r>
              <a:rPr lang="de-DE" sz="2200" dirty="0"/>
              <a:t>die maximale Leistung über 30 Minuten an der </a:t>
            </a:r>
            <a:r>
              <a:rPr lang="de-DE" sz="2200" dirty="0" err="1"/>
              <a:t>Abtriebswelle</a:t>
            </a:r>
            <a:r>
              <a:rPr lang="de-DE" sz="2200" dirty="0"/>
              <a:t> eines Elektromotors gemäß der UN-ECE-Regelung Nr. 85, Art 3 Z 35 VO 2013/168)</a:t>
            </a:r>
            <a:endParaRPr lang="en-GB" sz="2200" b="1" dirty="0"/>
          </a:p>
          <a:p>
            <a:pPr marL="457189" indent="-457189" algn="just">
              <a:lnSpc>
                <a:spcPct val="120000"/>
              </a:lnSpc>
              <a:spcAft>
                <a:spcPts val="1600"/>
              </a:spcAft>
              <a:buClr>
                <a:schemeClr val="tx1"/>
              </a:buClr>
            </a:pPr>
            <a:endParaRPr lang="en-GB" sz="2200" dirty="0"/>
          </a:p>
        </p:txBody>
      </p:sp>
      <p:sp>
        <p:nvSpPr>
          <p:cNvPr id="2" name="Titel 1">
            <a:extLst>
              <a:ext uri="{FF2B5EF4-FFF2-40B4-BE49-F238E27FC236}">
                <a16:creationId xmlns:a16="http://schemas.microsoft.com/office/drawing/2014/main" id="{27476B25-5072-9E66-8EE0-21170AD11088}"/>
              </a:ext>
            </a:extLst>
          </p:cNvPr>
          <p:cNvSpPr txBox="1">
            <a:spLocks/>
          </p:cNvSpPr>
          <p:nvPr/>
        </p:nvSpPr>
        <p:spPr>
          <a:xfrm>
            <a:off x="818416" y="1689332"/>
            <a:ext cx="6467238" cy="818148"/>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r>
              <a:rPr lang="de-DE" dirty="0">
                <a:solidFill>
                  <a:srgbClr val="0063A6"/>
                </a:solidFill>
                <a:latin typeface="Calibri"/>
              </a:rPr>
              <a:t>Höchste „zulässige Leistung“?</a:t>
            </a:r>
            <a:endParaRPr lang="de-DE" i="1" dirty="0">
              <a:solidFill>
                <a:srgbClr val="0063A6"/>
              </a:solidFill>
              <a:latin typeface="Calibri"/>
            </a:endParaRPr>
          </a:p>
        </p:txBody>
      </p:sp>
    </p:spTree>
    <p:extLst>
      <p:ext uri="{BB962C8B-B14F-4D97-AF65-F5344CB8AC3E}">
        <p14:creationId xmlns:p14="http://schemas.microsoft.com/office/powerpoint/2010/main" val="178364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519488">
              <a:defRPr/>
            </a:pPr>
            <a:fld id="{7A9DC924-4261-42C4-9EB0-B0692D181A75}" type="slidenum">
              <a:rPr lang="de-AT" altLang="en-US">
                <a:latin typeface="Calibri"/>
              </a:rPr>
              <a:pPr defTabSz="519488">
                <a:defRPr/>
              </a:pPr>
              <a:t>15</a:t>
            </a:fld>
            <a:endParaRPr lang="de-AT" altLang="en-US">
              <a:latin typeface="Calibri"/>
            </a:endParaRPr>
          </a:p>
        </p:txBody>
      </p:sp>
      <p:sp>
        <p:nvSpPr>
          <p:cNvPr id="4" name="Titel 1"/>
          <p:cNvSpPr txBox="1">
            <a:spLocks/>
          </p:cNvSpPr>
          <p:nvPr/>
        </p:nvSpPr>
        <p:spPr>
          <a:xfrm>
            <a:off x="510506" y="449180"/>
            <a:ext cx="8328561" cy="1090864"/>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pPr defTabSz="519488"/>
            <a:r>
              <a:rPr lang="de-DE" sz="4267" dirty="0">
                <a:solidFill>
                  <a:srgbClr val="0063A6"/>
                </a:solidFill>
                <a:latin typeface="Calibri"/>
              </a:rPr>
              <a:t>Ergebnisse #1</a:t>
            </a:r>
            <a:endParaRPr lang="de-DE" sz="4267" i="1" dirty="0">
              <a:solidFill>
                <a:srgbClr val="0063A6"/>
              </a:solidFill>
              <a:latin typeface="Calibri"/>
            </a:endParaRPr>
          </a:p>
        </p:txBody>
      </p:sp>
      <p:sp>
        <p:nvSpPr>
          <p:cNvPr id="5" name="Rectangle 5"/>
          <p:cNvSpPr>
            <a:spLocks noChangeArrowheads="1"/>
          </p:cNvSpPr>
          <p:nvPr/>
        </p:nvSpPr>
        <p:spPr bwMode="auto">
          <a:xfrm>
            <a:off x="0" y="1473393"/>
            <a:ext cx="12192000" cy="4805387"/>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b="1">
                <a:solidFill>
                  <a:schemeClr val="tx1"/>
                </a:solidFill>
                <a:latin typeface="Arial" charset="0"/>
              </a:defRPr>
            </a:lvl1pPr>
            <a:lvl2pPr marL="742950" indent="-285750" eaLnBrk="0" hangingPunct="0">
              <a:lnSpc>
                <a:spcPct val="120000"/>
              </a:lnSpc>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519488" eaLnBrk="1" hangingPunct="1">
              <a:spcBef>
                <a:spcPct val="0"/>
              </a:spcBef>
              <a:buNone/>
            </a:pPr>
            <a:endParaRPr lang="de-DE" altLang="en-US" sz="2400" b="0">
              <a:solidFill>
                <a:srgbClr val="0063A6"/>
              </a:solidFill>
            </a:endParaRPr>
          </a:p>
        </p:txBody>
      </p:sp>
      <p:sp>
        <p:nvSpPr>
          <p:cNvPr id="7" name="Textfeld 6"/>
          <p:cNvSpPr txBox="1"/>
          <p:nvPr/>
        </p:nvSpPr>
        <p:spPr>
          <a:xfrm>
            <a:off x="510066" y="1710139"/>
            <a:ext cx="11354012" cy="5796459"/>
          </a:xfrm>
          <a:prstGeom prst="rect">
            <a:avLst/>
          </a:prstGeom>
          <a:noFill/>
        </p:spPr>
        <p:txBody>
          <a:bodyPr wrap="square" rtlCol="0">
            <a:spAutoFit/>
          </a:bodyPr>
          <a:lstStyle/>
          <a:p>
            <a:pPr marL="457189" indent="-457189" defTabSz="519488">
              <a:spcAft>
                <a:spcPts val="1600"/>
              </a:spcAft>
              <a:buClr>
                <a:prstClr val="white"/>
              </a:buClr>
              <a:buFont typeface="Wingdings" panose="05000000000000000000" pitchFamily="2" charset="2"/>
              <a:buChar char="§"/>
            </a:pPr>
            <a:r>
              <a:rPr lang="de-DE" sz="2400" b="1" dirty="0">
                <a:solidFill>
                  <a:prstClr val="white"/>
                </a:solidFill>
                <a:latin typeface="Calibri"/>
              </a:rPr>
              <a:t>E-Bikes</a:t>
            </a:r>
            <a:r>
              <a:rPr lang="de-DE" sz="2400" dirty="0">
                <a:solidFill>
                  <a:prstClr val="white"/>
                </a:solidFill>
                <a:latin typeface="Calibri"/>
              </a:rPr>
              <a:t> erfüllen </a:t>
            </a:r>
            <a:r>
              <a:rPr lang="de-DE" sz="2400" dirty="0" err="1">
                <a:solidFill>
                  <a:prstClr val="white"/>
                </a:solidFill>
                <a:latin typeface="Calibri"/>
              </a:rPr>
              <a:t>grds</a:t>
            </a:r>
            <a:r>
              <a:rPr lang="de-DE" sz="2400" dirty="0">
                <a:solidFill>
                  <a:prstClr val="white"/>
                </a:solidFill>
                <a:latin typeface="Calibri"/>
              </a:rPr>
              <a:t> </a:t>
            </a:r>
            <a:r>
              <a:rPr lang="de-DE" sz="2400" b="1" dirty="0">
                <a:solidFill>
                  <a:prstClr val="white"/>
                </a:solidFill>
                <a:latin typeface="Calibri"/>
              </a:rPr>
              <a:t>Kraftfahrzeugbegriff</a:t>
            </a:r>
            <a:r>
              <a:rPr lang="de-DE" sz="2400" dirty="0">
                <a:solidFill>
                  <a:prstClr val="white"/>
                </a:solidFill>
                <a:latin typeface="Calibri"/>
              </a:rPr>
              <a:t> des KFG</a:t>
            </a:r>
          </a:p>
          <a:p>
            <a:pPr marL="457189" indent="-457189" defTabSz="519488">
              <a:spcAft>
                <a:spcPts val="1600"/>
              </a:spcAft>
              <a:buClr>
                <a:prstClr val="white"/>
              </a:buClr>
              <a:buFont typeface="Wingdings" panose="05000000000000000000" pitchFamily="2" charset="2"/>
              <a:buChar char="§"/>
            </a:pPr>
            <a:r>
              <a:rPr lang="de-DE" sz="2400" dirty="0">
                <a:solidFill>
                  <a:prstClr val="white"/>
                </a:solidFill>
                <a:latin typeface="Calibri"/>
              </a:rPr>
              <a:t>Bei </a:t>
            </a:r>
            <a:r>
              <a:rPr lang="de-DE" sz="2400" b="1" dirty="0">
                <a:solidFill>
                  <a:prstClr val="white"/>
                </a:solidFill>
                <a:latin typeface="Calibri"/>
              </a:rPr>
              <a:t>E-</a:t>
            </a:r>
            <a:r>
              <a:rPr lang="de-DE" sz="2400" b="1" dirty="0" err="1">
                <a:solidFill>
                  <a:prstClr val="white"/>
                </a:solidFill>
                <a:latin typeface="Calibri"/>
              </a:rPr>
              <a:t>Scootern</a:t>
            </a:r>
            <a:r>
              <a:rPr lang="de-DE" sz="2400" b="1" dirty="0">
                <a:solidFill>
                  <a:prstClr val="white"/>
                </a:solidFill>
                <a:latin typeface="Calibri"/>
              </a:rPr>
              <a:t> </a:t>
            </a:r>
            <a:r>
              <a:rPr lang="de-DE" sz="2400" dirty="0">
                <a:solidFill>
                  <a:prstClr val="white"/>
                </a:solidFill>
                <a:latin typeface="Calibri"/>
              </a:rPr>
              <a:t>ist </a:t>
            </a:r>
            <a:r>
              <a:rPr lang="de-DE" sz="2400" dirty="0" err="1">
                <a:solidFill>
                  <a:prstClr val="white"/>
                </a:solidFill>
                <a:latin typeface="Calibri"/>
              </a:rPr>
              <a:t>mE</a:t>
            </a:r>
            <a:r>
              <a:rPr lang="de-DE" sz="2400" dirty="0">
                <a:solidFill>
                  <a:prstClr val="white"/>
                </a:solidFill>
                <a:latin typeface="Calibri"/>
              </a:rPr>
              <a:t> nach </a:t>
            </a:r>
            <a:r>
              <a:rPr lang="de-DE" sz="2400" b="1" dirty="0">
                <a:solidFill>
                  <a:prstClr val="white"/>
                </a:solidFill>
                <a:latin typeface="Calibri"/>
              </a:rPr>
              <a:t>Verwendung</a:t>
            </a:r>
            <a:r>
              <a:rPr lang="de-DE" sz="2400" dirty="0">
                <a:solidFill>
                  <a:prstClr val="white"/>
                </a:solidFill>
                <a:latin typeface="Calibri"/>
              </a:rPr>
              <a:t> zu differenzieren</a:t>
            </a:r>
          </a:p>
          <a:p>
            <a:pPr marL="976677" lvl="1" indent="-457189" defTabSz="519488">
              <a:spcAft>
                <a:spcPts val="1600"/>
              </a:spcAft>
              <a:buClr>
                <a:prstClr val="white"/>
              </a:buClr>
              <a:buFont typeface="Symbol" pitchFamily="18" charset="2"/>
              <a:buChar char="-"/>
            </a:pPr>
            <a:r>
              <a:rPr lang="de-AT" sz="2400" dirty="0">
                <a:solidFill>
                  <a:prstClr val="white"/>
                </a:solidFill>
                <a:latin typeface="Calibri"/>
              </a:rPr>
              <a:t>Zur Verwendung (auch) auf der Fahrbahn bestimmte E-</a:t>
            </a:r>
            <a:r>
              <a:rPr lang="de-AT" sz="2400" dirty="0" err="1">
                <a:solidFill>
                  <a:prstClr val="white"/>
                </a:solidFill>
                <a:latin typeface="Calibri"/>
              </a:rPr>
              <a:t>Scooter</a:t>
            </a:r>
            <a:r>
              <a:rPr lang="de-AT" sz="2400" dirty="0">
                <a:solidFill>
                  <a:prstClr val="white"/>
                </a:solidFill>
                <a:latin typeface="Calibri"/>
              </a:rPr>
              <a:t> sind KFZ</a:t>
            </a:r>
          </a:p>
          <a:p>
            <a:pPr marL="976677" lvl="1" indent="-457189" defTabSz="519488">
              <a:spcAft>
                <a:spcPts val="1600"/>
              </a:spcAft>
              <a:buClr>
                <a:prstClr val="white"/>
              </a:buClr>
              <a:buFont typeface="Symbol" pitchFamily="18" charset="2"/>
              <a:buChar char="-"/>
            </a:pPr>
            <a:r>
              <a:rPr lang="de-AT" sz="2400" dirty="0">
                <a:solidFill>
                  <a:prstClr val="white"/>
                </a:solidFill>
                <a:latin typeface="Calibri"/>
              </a:rPr>
              <a:t>Zur Freizeitbetätigung bestimmte E-</a:t>
            </a:r>
            <a:r>
              <a:rPr lang="de-AT" sz="2400" dirty="0" err="1">
                <a:solidFill>
                  <a:prstClr val="white"/>
                </a:solidFill>
                <a:latin typeface="Calibri"/>
              </a:rPr>
              <a:t>Scooter</a:t>
            </a:r>
            <a:r>
              <a:rPr lang="de-AT" sz="2400" dirty="0">
                <a:solidFill>
                  <a:prstClr val="white"/>
                </a:solidFill>
                <a:latin typeface="Calibri"/>
              </a:rPr>
              <a:t> sind keine KFZ</a:t>
            </a:r>
          </a:p>
          <a:p>
            <a:pPr marL="457189" indent="-457189" defTabSz="519488">
              <a:spcAft>
                <a:spcPts val="1600"/>
              </a:spcAft>
              <a:buClr>
                <a:prstClr val="white"/>
              </a:buClr>
              <a:buFont typeface="Wingdings" panose="05000000000000000000" pitchFamily="2" charset="2"/>
              <a:buChar char="§"/>
            </a:pPr>
            <a:r>
              <a:rPr lang="de-AT" sz="2400" dirty="0">
                <a:solidFill>
                  <a:prstClr val="white"/>
                </a:solidFill>
                <a:latin typeface="Calibri"/>
              </a:rPr>
              <a:t>E-Bikes und E-</a:t>
            </a:r>
            <a:r>
              <a:rPr lang="de-AT" sz="2400" dirty="0" err="1">
                <a:solidFill>
                  <a:prstClr val="white"/>
                </a:solidFill>
                <a:latin typeface="Calibri"/>
              </a:rPr>
              <a:t>Scooter</a:t>
            </a:r>
            <a:r>
              <a:rPr lang="de-AT" sz="2400" dirty="0">
                <a:solidFill>
                  <a:prstClr val="white"/>
                </a:solidFill>
                <a:latin typeface="Calibri"/>
              </a:rPr>
              <a:t> innerhalb bestimmter </a:t>
            </a:r>
            <a:r>
              <a:rPr lang="de-AT" sz="2400" b="1" dirty="0">
                <a:solidFill>
                  <a:prstClr val="white"/>
                </a:solidFill>
                <a:latin typeface="Calibri"/>
              </a:rPr>
              <a:t>Geschwindigkeits-</a:t>
            </a:r>
            <a:r>
              <a:rPr lang="de-AT" sz="2400" dirty="0">
                <a:solidFill>
                  <a:prstClr val="white"/>
                </a:solidFill>
                <a:latin typeface="Calibri"/>
              </a:rPr>
              <a:t> und </a:t>
            </a:r>
            <a:r>
              <a:rPr lang="de-AT" sz="2400" b="1" dirty="0">
                <a:solidFill>
                  <a:prstClr val="white"/>
                </a:solidFill>
                <a:latin typeface="Calibri"/>
              </a:rPr>
              <a:t>Leistungsgrenzen</a:t>
            </a:r>
            <a:r>
              <a:rPr lang="de-AT" sz="2400" dirty="0">
                <a:solidFill>
                  <a:prstClr val="white"/>
                </a:solidFill>
                <a:latin typeface="Calibri"/>
              </a:rPr>
              <a:t> von </a:t>
            </a:r>
            <a:r>
              <a:rPr lang="de-AT" sz="2400" b="1" dirty="0">
                <a:solidFill>
                  <a:prstClr val="white"/>
                </a:solidFill>
                <a:latin typeface="Calibri"/>
              </a:rPr>
              <a:t>Anwendung kraftfahrrechtlicher Regeln ausgenommen</a:t>
            </a:r>
          </a:p>
          <a:p>
            <a:pPr marL="914389" lvl="1" indent="-457189" defTabSz="519488">
              <a:spcAft>
                <a:spcPts val="1600"/>
              </a:spcAft>
              <a:buClr>
                <a:prstClr val="white"/>
              </a:buClr>
              <a:buFont typeface="Symbol" pitchFamily="18" charset="2"/>
              <a:buChar char="-"/>
            </a:pPr>
            <a:r>
              <a:rPr lang="de-AT" sz="2400" dirty="0">
                <a:solidFill>
                  <a:prstClr val="white"/>
                </a:solidFill>
                <a:latin typeface="Calibri"/>
              </a:rPr>
              <a:t>„Bauartgeschwindigkeit“ maximal 25 km/h: bei E-Bikes wohl im </a:t>
            </a:r>
            <a:r>
              <a:rPr lang="de-AT" sz="2400" b="1" dirty="0">
                <a:solidFill>
                  <a:prstClr val="white"/>
                </a:solidFill>
                <a:latin typeface="Calibri"/>
              </a:rPr>
              <a:t>rein elektrischen Betrieb erzielbare Geschwindigkeit</a:t>
            </a:r>
          </a:p>
          <a:p>
            <a:pPr marL="914389" lvl="1" indent="-457189" defTabSz="519488">
              <a:spcAft>
                <a:spcPts val="1600"/>
              </a:spcAft>
              <a:buClr>
                <a:prstClr val="white"/>
              </a:buClr>
              <a:buFont typeface="Symbol" pitchFamily="18" charset="2"/>
              <a:buChar char="-"/>
            </a:pPr>
            <a:r>
              <a:rPr lang="de-AT" sz="2400" dirty="0">
                <a:solidFill>
                  <a:prstClr val="white"/>
                </a:solidFill>
                <a:latin typeface="Calibri"/>
              </a:rPr>
              <a:t>„höchste zulässige Leistung“ maximal 600 Watt wohl </a:t>
            </a:r>
            <a:r>
              <a:rPr lang="de-AT" sz="2400" b="1" dirty="0">
                <a:solidFill>
                  <a:prstClr val="white"/>
                </a:solidFill>
                <a:latin typeface="Calibri"/>
              </a:rPr>
              <a:t>Nenndauerleistung</a:t>
            </a:r>
            <a:endParaRPr lang="de-DE" sz="2400" b="1" dirty="0">
              <a:solidFill>
                <a:prstClr val="white"/>
              </a:solidFill>
              <a:latin typeface="Calibri"/>
            </a:endParaRPr>
          </a:p>
          <a:p>
            <a:pPr marL="976677" lvl="1" indent="-457189" defTabSz="519488">
              <a:spcAft>
                <a:spcPts val="1600"/>
              </a:spcAft>
              <a:buClr>
                <a:prstClr val="white"/>
              </a:buClr>
              <a:buFont typeface="Wingdings" panose="05000000000000000000" pitchFamily="2" charset="2"/>
              <a:buChar char="§"/>
            </a:pPr>
            <a:endParaRPr lang="de-AT" sz="2400" dirty="0">
              <a:solidFill>
                <a:prstClr val="white"/>
              </a:solidFill>
              <a:latin typeface="Calibri"/>
            </a:endParaRPr>
          </a:p>
          <a:p>
            <a:pPr marL="457189" indent="-457189" defTabSz="519488">
              <a:spcAft>
                <a:spcPts val="1600"/>
              </a:spcAft>
              <a:buClr>
                <a:prstClr val="white"/>
              </a:buClr>
            </a:pPr>
            <a:r>
              <a:rPr lang="de-AT" sz="2400" dirty="0">
                <a:solidFill>
                  <a:prstClr val="white"/>
                </a:solidFill>
                <a:latin typeface="Calibri"/>
                <a:sym typeface="Wingdings" pitchFamily="2" charset="2"/>
              </a:rPr>
              <a:t>		</a:t>
            </a:r>
            <a:endParaRPr lang="de-DE" sz="2400" dirty="0">
              <a:solidFill>
                <a:prstClr val="white"/>
              </a:solidFill>
              <a:latin typeface="Calibri"/>
            </a:endParaRPr>
          </a:p>
        </p:txBody>
      </p:sp>
    </p:spTree>
    <p:extLst>
      <p:ext uri="{BB962C8B-B14F-4D97-AF65-F5344CB8AC3E}">
        <p14:creationId xmlns:p14="http://schemas.microsoft.com/office/powerpoint/2010/main" val="34773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70599E0-46CE-B04A-DF74-A60079C50A2E}"/>
              </a:ext>
            </a:extLst>
          </p:cNvPr>
          <p:cNvSpPr>
            <a:spLocks noGrp="1"/>
          </p:cNvSpPr>
          <p:nvPr>
            <p:ph type="sldNum" sz="quarter" idx="12"/>
          </p:nvPr>
        </p:nvSpPr>
        <p:spPr/>
        <p:txBody>
          <a:bodyPr/>
          <a:lstStyle/>
          <a:p>
            <a:fld id="{09708940-B4FB-4EFF-88B1-9BE032F0F091}" type="slidenum">
              <a:rPr lang="de-AT" smtClean="0"/>
              <a:pPr/>
              <a:t>16</a:t>
            </a:fld>
            <a:endParaRPr lang="de-AT"/>
          </a:p>
        </p:txBody>
      </p:sp>
      <p:sp>
        <p:nvSpPr>
          <p:cNvPr id="5" name="Inhaltsplatzhalter 2">
            <a:extLst>
              <a:ext uri="{FF2B5EF4-FFF2-40B4-BE49-F238E27FC236}">
                <a16:creationId xmlns:a16="http://schemas.microsoft.com/office/drawing/2014/main" id="{DB801C8B-6A68-0ED0-29E9-BF871E61AB57}"/>
              </a:ext>
            </a:extLst>
          </p:cNvPr>
          <p:cNvSpPr txBox="1">
            <a:spLocks/>
          </p:cNvSpPr>
          <p:nvPr/>
        </p:nvSpPr>
        <p:spPr>
          <a:xfrm>
            <a:off x="769668" y="2033441"/>
            <a:ext cx="10459163" cy="24324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None/>
            </a:pPr>
            <a:r>
              <a:rPr lang="en-US" sz="2100" b="1" dirty="0"/>
              <a:t>§ 2. </a:t>
            </a:r>
            <a:r>
              <a:rPr lang="en-US" sz="2100" b="1" dirty="0" err="1"/>
              <a:t>Begriffsbestimmungen</a:t>
            </a:r>
            <a:r>
              <a:rPr lang="en-US" sz="2100" b="1" dirty="0"/>
              <a:t>.</a:t>
            </a:r>
          </a:p>
          <a:p>
            <a:pPr algn="just">
              <a:buNone/>
            </a:pPr>
            <a:r>
              <a:rPr lang="de-AT" sz="2100" dirty="0"/>
              <a:t>(1) Im Sinne dieses Bundesgesetzes gilt als […]</a:t>
            </a:r>
          </a:p>
          <a:p>
            <a:pPr algn="just">
              <a:buNone/>
            </a:pPr>
            <a:r>
              <a:rPr lang="de-AT" sz="2100" dirty="0"/>
              <a:t>22. Fahrrad:</a:t>
            </a:r>
          </a:p>
          <a:p>
            <a:pPr algn="just">
              <a:buNone/>
            </a:pPr>
            <a:r>
              <a:rPr lang="de-AT" sz="2100" dirty="0"/>
              <a:t>    a) ein Fahrzeug, das mit einer Vorrichtung zur Übertragung der menschlichen Kraft auf die Antriebsräder ausgestattet ist,</a:t>
            </a:r>
          </a:p>
          <a:p>
            <a:pPr algn="just">
              <a:buNone/>
            </a:pPr>
            <a:r>
              <a:rPr lang="de-AT" sz="2100" dirty="0"/>
              <a:t>	 b) ein Fahrzeug nach </a:t>
            </a:r>
            <a:r>
              <a:rPr lang="de-AT" sz="2100" dirty="0" err="1"/>
              <a:t>lit</a:t>
            </a:r>
            <a:r>
              <a:rPr lang="de-AT" sz="2100" dirty="0"/>
              <a:t>. a, das zusätzlich mit einem elektrischen Antrieb gemäß § 1 Abs. 2a KFG 1967 ausgestattet ist (Elektrofahrrad),</a:t>
            </a:r>
          </a:p>
          <a:p>
            <a:pPr algn="just">
              <a:buNone/>
            </a:pPr>
            <a:r>
              <a:rPr lang="de-AT" sz="2100" dirty="0"/>
              <a:t>	 c) ein zweirädriges Fahrzeug, das unmittelbar durch menschliche Kraft angetrieben wird (Roller), oder</a:t>
            </a:r>
          </a:p>
          <a:p>
            <a:pPr algn="just">
              <a:buNone/>
            </a:pPr>
            <a:r>
              <a:rPr lang="de-AT" sz="2100" dirty="0"/>
              <a:t>	d) ein elektrisch angetriebenes Fahrzeug, dessen Antrieb dem eines Elektrofahrrads im Sinne des § 1 Abs. 2a KFG 1967 entspricht;</a:t>
            </a:r>
          </a:p>
          <a:p>
            <a:pPr algn="just"/>
            <a:endParaRPr lang="en-US" sz="2100" dirty="0"/>
          </a:p>
        </p:txBody>
      </p:sp>
      <p:sp>
        <p:nvSpPr>
          <p:cNvPr id="6" name="Titel 1">
            <a:extLst>
              <a:ext uri="{FF2B5EF4-FFF2-40B4-BE49-F238E27FC236}">
                <a16:creationId xmlns:a16="http://schemas.microsoft.com/office/drawing/2014/main" id="{5CDF7961-8DEC-ABCE-12C8-1D775CFF8182}"/>
              </a:ext>
            </a:extLst>
          </p:cNvPr>
          <p:cNvSpPr txBox="1">
            <a:spLocks/>
          </p:cNvSpPr>
          <p:nvPr/>
        </p:nvSpPr>
        <p:spPr>
          <a:xfrm>
            <a:off x="769669" y="1478610"/>
            <a:ext cx="7886700" cy="554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89626">
              <a:lnSpc>
                <a:spcPct val="80000"/>
              </a:lnSpc>
              <a:spcBef>
                <a:spcPts val="0"/>
              </a:spcBef>
            </a:pPr>
            <a:r>
              <a:rPr lang="de-AT" sz="3200" dirty="0">
                <a:solidFill>
                  <a:srgbClr val="0063A6"/>
                </a:solidFill>
                <a:latin typeface="Calibri"/>
              </a:rPr>
              <a:t>I. E-Bikes und E-</a:t>
            </a:r>
            <a:r>
              <a:rPr lang="de-AT" sz="3200" dirty="0" err="1">
                <a:solidFill>
                  <a:srgbClr val="0063A6"/>
                </a:solidFill>
                <a:latin typeface="Calibri"/>
              </a:rPr>
              <a:t>Scooter</a:t>
            </a:r>
            <a:r>
              <a:rPr lang="de-AT" sz="3200" dirty="0">
                <a:solidFill>
                  <a:srgbClr val="0063A6"/>
                </a:solidFill>
                <a:latin typeface="Calibri"/>
              </a:rPr>
              <a:t> als Fahrrad </a:t>
            </a:r>
            <a:r>
              <a:rPr lang="de-AT" sz="3200" dirty="0" err="1">
                <a:solidFill>
                  <a:srgbClr val="0063A6"/>
                </a:solidFill>
                <a:latin typeface="Calibri"/>
              </a:rPr>
              <a:t>iSd</a:t>
            </a:r>
            <a:r>
              <a:rPr lang="de-AT" sz="3200" dirty="0">
                <a:solidFill>
                  <a:srgbClr val="0063A6"/>
                </a:solidFill>
                <a:latin typeface="Calibri"/>
              </a:rPr>
              <a:t> StVO?</a:t>
            </a:r>
            <a:endParaRPr lang="en-US" sz="3200" dirty="0">
              <a:solidFill>
                <a:srgbClr val="0063A6"/>
              </a:solidFill>
              <a:latin typeface="Calibri"/>
            </a:endParaRPr>
          </a:p>
        </p:txBody>
      </p:sp>
    </p:spTree>
    <p:extLst>
      <p:ext uri="{BB962C8B-B14F-4D97-AF65-F5344CB8AC3E}">
        <p14:creationId xmlns:p14="http://schemas.microsoft.com/office/powerpoint/2010/main" val="256176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642FD-4B31-E671-AA59-821234437B5D}"/>
              </a:ext>
            </a:extLst>
          </p:cNvPr>
          <p:cNvSpPr>
            <a:spLocks noGrp="1"/>
          </p:cNvSpPr>
          <p:nvPr>
            <p:ph type="title"/>
          </p:nvPr>
        </p:nvSpPr>
        <p:spPr/>
        <p:txBody>
          <a:bodyPr/>
          <a:lstStyle/>
          <a:p>
            <a:r>
              <a:rPr lang="de-AT" sz="3200" dirty="0">
                <a:solidFill>
                  <a:srgbClr val="0063A6"/>
                </a:solidFill>
                <a:latin typeface="Calibri"/>
              </a:rPr>
              <a:t>II. § 88b StVO als </a:t>
            </a:r>
            <a:r>
              <a:rPr lang="de-AT" sz="3200" dirty="0" err="1">
                <a:solidFill>
                  <a:srgbClr val="0063A6"/>
                </a:solidFill>
                <a:latin typeface="Calibri"/>
              </a:rPr>
              <a:t>lex</a:t>
            </a:r>
            <a:r>
              <a:rPr lang="de-AT" sz="3200" dirty="0">
                <a:solidFill>
                  <a:srgbClr val="0063A6"/>
                </a:solidFill>
                <a:latin typeface="Calibri"/>
              </a:rPr>
              <a:t> specialis für E-Scooter?</a:t>
            </a:r>
            <a:endParaRPr lang="en-US" sz="3200" dirty="0">
              <a:solidFill>
                <a:srgbClr val="0063A6"/>
              </a:solidFill>
              <a:latin typeface="Calibri"/>
            </a:endParaRPr>
          </a:p>
        </p:txBody>
      </p:sp>
      <p:sp>
        <p:nvSpPr>
          <p:cNvPr id="3" name="Inhaltsplatzhalter 2">
            <a:extLst>
              <a:ext uri="{FF2B5EF4-FFF2-40B4-BE49-F238E27FC236}">
                <a16:creationId xmlns:a16="http://schemas.microsoft.com/office/drawing/2014/main" id="{387B59FB-5376-56FD-83D1-DA5EE2CA7FA0}"/>
              </a:ext>
            </a:extLst>
          </p:cNvPr>
          <p:cNvSpPr>
            <a:spLocks noGrp="1"/>
          </p:cNvSpPr>
          <p:nvPr>
            <p:ph idx="1"/>
          </p:nvPr>
        </p:nvSpPr>
        <p:spPr>
          <a:xfrm>
            <a:off x="838199" y="2604749"/>
            <a:ext cx="10515599" cy="3556000"/>
          </a:xfrm>
        </p:spPr>
        <p:txBody>
          <a:bodyPr>
            <a:normAutofit/>
          </a:bodyPr>
          <a:lstStyle/>
          <a:p>
            <a:pPr marL="0" indent="0" algn="just">
              <a:buNone/>
            </a:pPr>
            <a:r>
              <a:rPr lang="de-AT" sz="2200" b="1" dirty="0"/>
              <a:t>Übersicht über § 88b StVO</a:t>
            </a:r>
          </a:p>
          <a:p>
            <a:pPr marL="285744" indent="-285744" algn="just"/>
            <a:r>
              <a:rPr lang="de-AT" sz="2200" dirty="0"/>
              <a:t>Absatz 1: Generelles Fahrverbot auf Gehsteigen, Gehwegen und Schutzwegen, außer wenn von Behörde mit VO erlaubt. Außerdem Erlaubnis auf „Fahrrad-Fahrbahnen“ wenn &lt;25 km/h und &lt;600 Watt</a:t>
            </a:r>
          </a:p>
          <a:p>
            <a:pPr marL="285744" indent="-285744" algn="just"/>
            <a:r>
              <a:rPr lang="de-AT" sz="2200" dirty="0"/>
              <a:t>Absatz 2: Verpflichtung zur Einhaltung der Verhaltensvorschriften für Fahrräder</a:t>
            </a:r>
          </a:p>
          <a:p>
            <a:pPr marL="285744" indent="-285744" algn="just"/>
            <a:r>
              <a:rPr lang="de-AT" sz="2200" dirty="0"/>
              <a:t>Absatz 3: keine Gefährdung bzw Behinderung anderer Verkehrsteilnehmer</a:t>
            </a:r>
          </a:p>
          <a:p>
            <a:pPr marL="285744" indent="-285744" algn="just"/>
            <a:r>
              <a:rPr lang="de-AT" sz="2200" dirty="0"/>
              <a:t>Absatz 4: Regelung für Kinder unter 12 Jahren</a:t>
            </a:r>
          </a:p>
          <a:p>
            <a:pPr marL="285744" indent="-285744" algn="just"/>
            <a:r>
              <a:rPr lang="de-AT" sz="2200" dirty="0"/>
              <a:t>Absatz 5: Ausrüstungsvorschriften für E-Roller </a:t>
            </a:r>
            <a:endParaRPr lang="en-US" sz="2200" dirty="0"/>
          </a:p>
        </p:txBody>
      </p:sp>
      <p:sp>
        <p:nvSpPr>
          <p:cNvPr id="6" name="Foliennummernplatzhalter 5">
            <a:extLst>
              <a:ext uri="{FF2B5EF4-FFF2-40B4-BE49-F238E27FC236}">
                <a16:creationId xmlns:a16="http://schemas.microsoft.com/office/drawing/2014/main" id="{D173F4B8-A8F0-C067-A73F-A10C53A2DD05}"/>
              </a:ext>
            </a:extLst>
          </p:cNvPr>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17</a:t>
            </a:fld>
            <a:endParaRPr lang="de-DE">
              <a:solidFill>
                <a:prstClr val="black">
                  <a:tint val="75000"/>
                </a:prstClr>
              </a:solidFill>
              <a:latin typeface="Calibri" panose="020F0502020204030204"/>
            </a:endParaRPr>
          </a:p>
        </p:txBody>
      </p:sp>
    </p:spTree>
    <p:extLst>
      <p:ext uri="{BB962C8B-B14F-4D97-AF65-F5344CB8AC3E}">
        <p14:creationId xmlns:p14="http://schemas.microsoft.com/office/powerpoint/2010/main" val="410820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0" dirty="0">
                <a:solidFill>
                  <a:srgbClr val="0063A6"/>
                </a:solidFill>
                <a:latin typeface="Calibri"/>
              </a:rPr>
              <a:t>II. § 88b StVO als </a:t>
            </a:r>
            <a:r>
              <a:rPr lang="de-AT" sz="3200" dirty="0" err="1">
                <a:solidFill>
                  <a:srgbClr val="0063A6"/>
                </a:solidFill>
                <a:latin typeface="Calibri"/>
              </a:rPr>
              <a:t>lex</a:t>
            </a:r>
            <a:r>
              <a:rPr lang="de-AT" sz="3200" dirty="0">
                <a:solidFill>
                  <a:srgbClr val="0063A6"/>
                </a:solidFill>
                <a:latin typeface="Calibri"/>
              </a:rPr>
              <a:t> specialis für E-Scooter?</a:t>
            </a:r>
            <a:endParaRPr lang="de-DE" sz="3200" dirty="0">
              <a:solidFill>
                <a:srgbClr val="0063A6"/>
              </a:solidFill>
              <a:latin typeface="Calibri"/>
            </a:endParaRPr>
          </a:p>
        </p:txBody>
      </p:sp>
      <p:sp>
        <p:nvSpPr>
          <p:cNvPr id="3" name="Inhaltsplatzhalter 2"/>
          <p:cNvSpPr>
            <a:spLocks noGrp="1"/>
          </p:cNvSpPr>
          <p:nvPr>
            <p:ph idx="1"/>
          </p:nvPr>
        </p:nvSpPr>
        <p:spPr>
          <a:xfrm>
            <a:off x="838199" y="2411371"/>
            <a:ext cx="10515600" cy="1985169"/>
          </a:xfrm>
        </p:spPr>
        <p:txBody>
          <a:bodyPr>
            <a:noAutofit/>
          </a:bodyPr>
          <a:lstStyle/>
          <a:p>
            <a:pPr marL="285744" indent="-285744" algn="just"/>
            <a:r>
              <a:rPr lang="de-AT" sz="2200" dirty="0"/>
              <a:t>Grundsätzliches: Seltsame Verortung im X. Abschnitt (Benützung von Straßen zu verkehrsfremden Zwecken)</a:t>
            </a:r>
          </a:p>
          <a:p>
            <a:pPr marL="285744" indent="-285744" algn="just"/>
            <a:r>
              <a:rPr lang="de-DE" sz="2200" dirty="0"/>
              <a:t>§ 88b (insbesondere Abs 2) StVO würde eigener Regelungsgehalt genommen, wenn E-Scooter bereits (schlechthin) „Fahrräder“ sind</a:t>
            </a:r>
          </a:p>
          <a:p>
            <a:pPr marL="285744" indent="-285744" algn="just"/>
            <a:r>
              <a:rPr lang="de-DE" sz="2200" b="1" u="sng" dirty="0"/>
              <a:t>Ergebnis: </a:t>
            </a:r>
            <a:r>
              <a:rPr lang="de-AT" sz="2200" b="1" u="sng" dirty="0"/>
              <a:t>§ 88b StVO stellt eigene Anforderungen für E-Scooter auf</a:t>
            </a:r>
            <a:endParaRPr lang="de-DE" sz="2200" b="1" u="sng" dirty="0"/>
          </a:p>
          <a:p>
            <a:pPr algn="just"/>
            <a:r>
              <a:rPr lang="de-DE" sz="2200" dirty="0"/>
              <a:t> </a:t>
            </a:r>
          </a:p>
          <a:p>
            <a:pPr marL="285744" indent="-285744" algn="just"/>
            <a:endParaRPr lang="de-DE" sz="2200" dirty="0"/>
          </a:p>
          <a:p>
            <a:pPr marL="285744" indent="-285744" algn="just"/>
            <a:endParaRPr lang="de-DE" sz="2200" dirty="0"/>
          </a:p>
        </p:txBody>
      </p:sp>
      <p:sp>
        <p:nvSpPr>
          <p:cNvPr id="6" name="Foliennummernplatzhalter 5"/>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18</a:t>
            </a:fld>
            <a:endParaRPr lang="de-DE">
              <a:solidFill>
                <a:prstClr val="black">
                  <a:tint val="75000"/>
                </a:prstClr>
              </a:solidFill>
              <a:latin typeface="Calibri" panose="020F0502020204030204"/>
            </a:endParaRPr>
          </a:p>
        </p:txBody>
      </p:sp>
      <p:sp>
        <p:nvSpPr>
          <p:cNvPr id="7" name="Textfeld 6">
            <a:extLst>
              <a:ext uri="{FF2B5EF4-FFF2-40B4-BE49-F238E27FC236}">
                <a16:creationId xmlns:a16="http://schemas.microsoft.com/office/drawing/2014/main" id="{0E797453-D926-BD9D-E7F9-40C09A89FE4B}"/>
              </a:ext>
            </a:extLst>
          </p:cNvPr>
          <p:cNvSpPr txBox="1"/>
          <p:nvPr/>
        </p:nvSpPr>
        <p:spPr>
          <a:xfrm>
            <a:off x="852056" y="4446629"/>
            <a:ext cx="10515600" cy="1754326"/>
          </a:xfrm>
          <a:prstGeom prst="rect">
            <a:avLst/>
          </a:prstGeom>
          <a:solidFill>
            <a:schemeClr val="accent1">
              <a:lumMod val="20000"/>
              <a:lumOff val="80000"/>
            </a:schemeClr>
          </a:solidFill>
        </p:spPr>
        <p:txBody>
          <a:bodyPr wrap="square" rtlCol="0">
            <a:spAutoFit/>
          </a:bodyPr>
          <a:lstStyle/>
          <a:p>
            <a:pPr algn="ctr" defTabSz="457189"/>
            <a:r>
              <a:rPr lang="de-AT" b="1" dirty="0">
                <a:solidFill>
                  <a:prstClr val="black"/>
                </a:solidFill>
                <a:latin typeface="Calibri" panose="020F0502020204030204"/>
              </a:rPr>
              <a:t>§ 88b. Rollerfahren</a:t>
            </a:r>
          </a:p>
          <a:p>
            <a:pPr algn="ctr" defTabSz="457189"/>
            <a:endParaRPr lang="de-AT" b="1" dirty="0">
              <a:solidFill>
                <a:prstClr val="black"/>
              </a:solidFill>
              <a:latin typeface="Calibri" panose="020F0502020204030204"/>
            </a:endParaRPr>
          </a:p>
          <a:p>
            <a:pPr defTabSz="457189"/>
            <a:r>
              <a:rPr lang="de-AT" b="1" dirty="0">
                <a:solidFill>
                  <a:prstClr val="black"/>
                </a:solidFill>
                <a:latin typeface="Calibri" panose="020F0502020204030204"/>
              </a:rPr>
              <a:t>(2) Bei der Benutzung von elektrisch betriebenen Klein- und Minirollern sind alle für Radfahrer geltenden Verhaltensvorschriften zu beachten; </a:t>
            </a:r>
            <a:r>
              <a:rPr lang="de-AT" dirty="0">
                <a:solidFill>
                  <a:prstClr val="black"/>
                </a:solidFill>
                <a:latin typeface="Calibri" panose="020F0502020204030204"/>
              </a:rPr>
              <a:t>insbesondere gilt die Benützungspflicht für Radfahranlagen (§ 68 Abs. 1) sinngemäß. Bei der Benützung von Radfahranlagen haben Rollerfahrer die gemäß § 8a vorgeschriebene Fahrtrichtung einzuhalten.</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85770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0" dirty="0">
                <a:solidFill>
                  <a:srgbClr val="0063A6"/>
                </a:solidFill>
                <a:latin typeface="Calibri"/>
              </a:rPr>
              <a:t>III. Umfang des Verweises in § 88b Abs 2 StVO</a:t>
            </a:r>
            <a:endParaRPr lang="de-DE" sz="3200" dirty="0">
              <a:solidFill>
                <a:srgbClr val="0063A6"/>
              </a:solidFill>
              <a:latin typeface="Calibri"/>
            </a:endParaRPr>
          </a:p>
        </p:txBody>
      </p:sp>
      <p:sp>
        <p:nvSpPr>
          <p:cNvPr id="3" name="Inhaltsplatzhalter 2"/>
          <p:cNvSpPr>
            <a:spLocks noGrp="1"/>
          </p:cNvSpPr>
          <p:nvPr>
            <p:ph idx="1"/>
          </p:nvPr>
        </p:nvSpPr>
        <p:spPr>
          <a:xfrm>
            <a:off x="838199" y="2527842"/>
            <a:ext cx="10515600" cy="1985169"/>
          </a:xfrm>
        </p:spPr>
        <p:txBody>
          <a:bodyPr>
            <a:normAutofit/>
          </a:bodyPr>
          <a:lstStyle/>
          <a:p>
            <a:pPr marL="0" indent="0">
              <a:buNone/>
            </a:pPr>
            <a:r>
              <a:rPr lang="de-DE" sz="2200" b="1" dirty="0"/>
              <a:t>Zwei mögliche Auslegungsvarianten</a:t>
            </a:r>
          </a:p>
          <a:p>
            <a:pPr marL="342891" indent="-342891">
              <a:buFont typeface="+mj-lt"/>
              <a:buAutoNum type="arabicPeriod"/>
            </a:pPr>
            <a:r>
              <a:rPr lang="de-DE" sz="2200" dirty="0"/>
              <a:t>Sämtliche für Radfahrer geltende Vorschriften erfasst</a:t>
            </a:r>
          </a:p>
          <a:p>
            <a:pPr marL="342891" indent="-342891">
              <a:buFont typeface="+mj-lt"/>
              <a:buAutoNum type="arabicPeriod"/>
            </a:pPr>
            <a:r>
              <a:rPr lang="de-DE" sz="2200" dirty="0"/>
              <a:t>Nur bestimmte „Verhaltensvorschriften“ erfasst </a:t>
            </a:r>
          </a:p>
          <a:p>
            <a:pPr marL="285744" indent="-285744"/>
            <a:endParaRPr lang="de-DE" sz="1900" dirty="0"/>
          </a:p>
          <a:p>
            <a:pPr marL="285744" indent="-285744"/>
            <a:endParaRPr lang="de-DE" sz="1900" dirty="0"/>
          </a:p>
        </p:txBody>
      </p:sp>
      <p:sp>
        <p:nvSpPr>
          <p:cNvPr id="6" name="Foliennummernplatzhalter 5"/>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19</a:t>
            </a:fld>
            <a:endParaRPr lang="de-DE">
              <a:solidFill>
                <a:prstClr val="black">
                  <a:tint val="75000"/>
                </a:prstClr>
              </a:solidFill>
              <a:latin typeface="Calibri" panose="020F0502020204030204"/>
            </a:endParaRPr>
          </a:p>
        </p:txBody>
      </p:sp>
      <p:sp>
        <p:nvSpPr>
          <p:cNvPr id="4" name="Textfeld 3">
            <a:extLst>
              <a:ext uri="{FF2B5EF4-FFF2-40B4-BE49-F238E27FC236}">
                <a16:creationId xmlns:a16="http://schemas.microsoft.com/office/drawing/2014/main" id="{828917DF-4837-5F79-CA8C-71FC66D107C8}"/>
              </a:ext>
            </a:extLst>
          </p:cNvPr>
          <p:cNvSpPr txBox="1"/>
          <p:nvPr/>
        </p:nvSpPr>
        <p:spPr>
          <a:xfrm>
            <a:off x="852056" y="4411526"/>
            <a:ext cx="10515600" cy="1754326"/>
          </a:xfrm>
          <a:prstGeom prst="rect">
            <a:avLst/>
          </a:prstGeom>
          <a:solidFill>
            <a:schemeClr val="accent1">
              <a:lumMod val="20000"/>
              <a:lumOff val="80000"/>
            </a:schemeClr>
          </a:solidFill>
        </p:spPr>
        <p:txBody>
          <a:bodyPr wrap="square" rtlCol="0">
            <a:spAutoFit/>
          </a:bodyPr>
          <a:lstStyle/>
          <a:p>
            <a:pPr algn="ctr" defTabSz="457189"/>
            <a:r>
              <a:rPr lang="de-AT" b="1" dirty="0">
                <a:solidFill>
                  <a:prstClr val="black"/>
                </a:solidFill>
                <a:latin typeface="Calibri" panose="020F0502020204030204"/>
              </a:rPr>
              <a:t>§ 88b. Rollerfahren</a:t>
            </a:r>
          </a:p>
          <a:p>
            <a:pPr algn="ctr" defTabSz="457189"/>
            <a:endParaRPr lang="de-AT" b="1" dirty="0">
              <a:solidFill>
                <a:prstClr val="black"/>
              </a:solidFill>
              <a:latin typeface="Calibri" panose="020F0502020204030204"/>
            </a:endParaRPr>
          </a:p>
          <a:p>
            <a:pPr defTabSz="457189"/>
            <a:r>
              <a:rPr lang="de-AT" b="1" dirty="0">
                <a:solidFill>
                  <a:prstClr val="black"/>
                </a:solidFill>
                <a:latin typeface="Calibri" panose="020F0502020204030204"/>
              </a:rPr>
              <a:t>(2) Bei der Benutzung von elektrisch betriebenen Klein- und Minirollern sind alle für Radfahrer geltenden Verhaltensvorschriften zu beachten; </a:t>
            </a:r>
            <a:r>
              <a:rPr lang="de-AT" dirty="0">
                <a:solidFill>
                  <a:prstClr val="black"/>
                </a:solidFill>
                <a:latin typeface="Calibri" panose="020F0502020204030204"/>
              </a:rPr>
              <a:t>insbesondere gilt die Benützungspflicht für Radfahranlagen (§ 68 Abs. 1) sinngemäß. Bei der Benützung von Radfahranlagen haben Rollerfahrer die gemäß § 8a vorgeschriebene Fahrtrichtung einzuhalten.</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66423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519488">
              <a:defRPr/>
            </a:pPr>
            <a:fld id="{7A9DC924-4261-42C4-9EB0-B0692D181A75}" type="slidenum">
              <a:rPr lang="de-AT" altLang="en-US">
                <a:latin typeface="Calibri"/>
              </a:rPr>
              <a:pPr defTabSz="519488">
                <a:defRPr/>
              </a:pPr>
              <a:t>2</a:t>
            </a:fld>
            <a:endParaRPr lang="de-AT" altLang="en-US">
              <a:latin typeface="Calibri"/>
            </a:endParaRPr>
          </a:p>
        </p:txBody>
      </p:sp>
      <p:sp>
        <p:nvSpPr>
          <p:cNvPr id="4" name="Titel 1"/>
          <p:cNvSpPr txBox="1">
            <a:spLocks/>
          </p:cNvSpPr>
          <p:nvPr/>
        </p:nvSpPr>
        <p:spPr>
          <a:xfrm>
            <a:off x="338328" y="1272140"/>
            <a:ext cx="8391011" cy="721252"/>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pPr defTabSz="519488"/>
            <a:r>
              <a:rPr lang="en-GB" sz="4267" dirty="0" err="1">
                <a:solidFill>
                  <a:srgbClr val="0063A6"/>
                </a:solidFill>
                <a:latin typeface="Calibri"/>
              </a:rPr>
              <a:t>Übersicht</a:t>
            </a:r>
            <a:endParaRPr lang="en-GB" sz="4267" i="1" dirty="0">
              <a:solidFill>
                <a:srgbClr val="0063A6"/>
              </a:solidFill>
              <a:latin typeface="Calibri"/>
            </a:endParaRPr>
          </a:p>
        </p:txBody>
      </p:sp>
      <p:sp>
        <p:nvSpPr>
          <p:cNvPr id="5" name="Rectangle 5"/>
          <p:cNvSpPr>
            <a:spLocks noChangeArrowheads="1"/>
          </p:cNvSpPr>
          <p:nvPr/>
        </p:nvSpPr>
        <p:spPr bwMode="auto">
          <a:xfrm>
            <a:off x="0" y="2048255"/>
            <a:ext cx="12192000" cy="4501737"/>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b="1">
                <a:solidFill>
                  <a:schemeClr val="tx1"/>
                </a:solidFill>
                <a:latin typeface="Arial" charset="0"/>
              </a:defRPr>
            </a:lvl1pPr>
            <a:lvl2pPr marL="742950" indent="-285750" eaLnBrk="0" hangingPunct="0">
              <a:lnSpc>
                <a:spcPct val="120000"/>
              </a:lnSpc>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519488" eaLnBrk="1" hangingPunct="1">
              <a:spcBef>
                <a:spcPct val="0"/>
              </a:spcBef>
              <a:buNone/>
            </a:pPr>
            <a:endParaRPr lang="de-DE" altLang="en-US" sz="2400" b="0">
              <a:solidFill>
                <a:srgbClr val="0063A6"/>
              </a:solidFill>
            </a:endParaRPr>
          </a:p>
        </p:txBody>
      </p:sp>
      <p:sp>
        <p:nvSpPr>
          <p:cNvPr id="8" name="Textfeld 7"/>
          <p:cNvSpPr txBox="1"/>
          <p:nvPr/>
        </p:nvSpPr>
        <p:spPr>
          <a:xfrm>
            <a:off x="171400" y="2583707"/>
            <a:ext cx="12020600" cy="4093941"/>
          </a:xfrm>
          <a:prstGeom prst="rect">
            <a:avLst/>
          </a:prstGeom>
          <a:noFill/>
        </p:spPr>
        <p:txBody>
          <a:bodyPr wrap="square" rtlCol="0">
            <a:spAutoFit/>
          </a:bodyPr>
          <a:lstStyle/>
          <a:p>
            <a:pPr marL="457189" indent="-457189" defTabSz="519488">
              <a:spcAft>
                <a:spcPts val="800"/>
              </a:spcAft>
              <a:buClr>
                <a:prstClr val="white"/>
              </a:buClr>
              <a:buFont typeface="Wingdings" panose="05000000000000000000" pitchFamily="2" charset="2"/>
              <a:buChar char="§"/>
            </a:pPr>
            <a:r>
              <a:rPr lang="en-GB" sz="2667" b="1" dirty="0" err="1">
                <a:solidFill>
                  <a:prstClr val="white"/>
                </a:solidFill>
                <a:latin typeface="Calibri"/>
              </a:rPr>
              <a:t>Verwendung</a:t>
            </a:r>
            <a:r>
              <a:rPr lang="en-GB" sz="2667" dirty="0">
                <a:solidFill>
                  <a:prstClr val="white"/>
                </a:solidFill>
                <a:latin typeface="Calibri"/>
              </a:rPr>
              <a:t> </a:t>
            </a:r>
            <a:r>
              <a:rPr lang="en-GB" sz="2667" dirty="0" err="1">
                <a:solidFill>
                  <a:prstClr val="white"/>
                </a:solidFill>
                <a:latin typeface="Calibri"/>
              </a:rPr>
              <a:t>im</a:t>
            </a:r>
            <a:r>
              <a:rPr lang="en-GB" sz="2667" dirty="0">
                <a:solidFill>
                  <a:prstClr val="white"/>
                </a:solidFill>
                <a:latin typeface="Calibri"/>
              </a:rPr>
              <a:t> </a:t>
            </a:r>
            <a:r>
              <a:rPr lang="en-GB" sz="2667" b="1" dirty="0" err="1">
                <a:solidFill>
                  <a:prstClr val="white"/>
                </a:solidFill>
                <a:latin typeface="Calibri"/>
              </a:rPr>
              <a:t>Straßenverkehr</a:t>
            </a:r>
            <a:endParaRPr lang="en-GB" sz="2667" b="1" dirty="0">
              <a:solidFill>
                <a:prstClr val="white"/>
              </a:solidFill>
              <a:latin typeface="Calibri"/>
            </a:endParaRPr>
          </a:p>
          <a:p>
            <a:pPr marL="976677" lvl="1" indent="-457189" defTabSz="519488">
              <a:spcAft>
                <a:spcPts val="800"/>
              </a:spcAft>
              <a:buClr>
                <a:prstClr val="white"/>
              </a:buClr>
              <a:buFont typeface="Symbol" pitchFamily="18" charset="2"/>
              <a:buChar char="-"/>
            </a:pPr>
            <a:r>
              <a:rPr lang="en-GB" sz="2667" dirty="0">
                <a:solidFill>
                  <a:prstClr val="white"/>
                </a:solidFill>
                <a:latin typeface="Calibri"/>
              </a:rPr>
              <a:t>von </a:t>
            </a:r>
            <a:r>
              <a:rPr lang="en-GB" sz="2667" dirty="0" err="1">
                <a:solidFill>
                  <a:prstClr val="white"/>
                </a:solidFill>
                <a:latin typeface="Calibri"/>
              </a:rPr>
              <a:t>Kraftfahrzeugen</a:t>
            </a:r>
            <a:endParaRPr lang="en-GB" sz="2667" dirty="0">
              <a:solidFill>
                <a:prstClr val="white"/>
              </a:solidFill>
              <a:latin typeface="Calibri"/>
            </a:endParaRPr>
          </a:p>
          <a:p>
            <a:pPr marL="976677" lvl="1" indent="-457189" defTabSz="519488">
              <a:spcAft>
                <a:spcPts val="800"/>
              </a:spcAft>
              <a:buClr>
                <a:prstClr val="white"/>
              </a:buClr>
              <a:buFont typeface="Symbol" pitchFamily="18" charset="2"/>
              <a:buChar char="-"/>
            </a:pPr>
            <a:r>
              <a:rPr lang="en-GB" sz="2667" dirty="0">
                <a:solidFill>
                  <a:prstClr val="white"/>
                </a:solidFill>
                <a:latin typeface="Calibri"/>
              </a:rPr>
              <a:t>von “</a:t>
            </a:r>
            <a:r>
              <a:rPr lang="en-GB" sz="2667" dirty="0" err="1">
                <a:solidFill>
                  <a:prstClr val="white"/>
                </a:solidFill>
                <a:latin typeface="Calibri"/>
              </a:rPr>
              <a:t>Nicht-Kraftfahrzeugen</a:t>
            </a:r>
            <a:r>
              <a:rPr lang="en-GB" sz="2667" dirty="0">
                <a:solidFill>
                  <a:prstClr val="white"/>
                </a:solidFill>
                <a:latin typeface="Calibri"/>
              </a:rPr>
              <a:t>”</a:t>
            </a:r>
          </a:p>
          <a:p>
            <a:pPr marL="976677" lvl="1" indent="-457189" defTabSz="519488">
              <a:spcAft>
                <a:spcPts val="800"/>
              </a:spcAft>
              <a:buClr>
                <a:prstClr val="white"/>
              </a:buClr>
            </a:pPr>
            <a:endParaRPr lang="en-GB" sz="2667" dirty="0">
              <a:solidFill>
                <a:prstClr val="white"/>
              </a:solidFill>
              <a:latin typeface="Calibri"/>
            </a:endParaRPr>
          </a:p>
          <a:p>
            <a:pPr marL="457189" indent="-457189" defTabSz="519488">
              <a:spcAft>
                <a:spcPts val="800"/>
              </a:spcAft>
              <a:buClr>
                <a:prstClr val="white"/>
              </a:buClr>
              <a:buFont typeface="Wingdings" panose="05000000000000000000" pitchFamily="2" charset="2"/>
              <a:buChar char="§"/>
            </a:pPr>
            <a:r>
              <a:rPr lang="en-GB" sz="2667" b="1" dirty="0" err="1">
                <a:solidFill>
                  <a:prstClr val="white"/>
                </a:solidFill>
                <a:latin typeface="Calibri"/>
              </a:rPr>
              <a:t>Haftung</a:t>
            </a:r>
            <a:endParaRPr lang="en-GB" sz="2667" b="1" dirty="0">
              <a:solidFill>
                <a:prstClr val="white"/>
              </a:solidFill>
              <a:latin typeface="Calibri"/>
            </a:endParaRPr>
          </a:p>
          <a:p>
            <a:pPr marL="976677" lvl="1" indent="-457189" defTabSz="519488">
              <a:spcAft>
                <a:spcPts val="800"/>
              </a:spcAft>
              <a:buClr>
                <a:prstClr val="white"/>
              </a:buClr>
              <a:buFont typeface="Symbol" panose="05050102010706020507" pitchFamily="18" charset="2"/>
              <a:buChar char="-"/>
            </a:pPr>
            <a:r>
              <a:rPr lang="en-GB" sz="2667" dirty="0" err="1">
                <a:solidFill>
                  <a:prstClr val="white"/>
                </a:solidFill>
                <a:latin typeface="Calibri"/>
              </a:rPr>
              <a:t>Gefährdungshaftung</a:t>
            </a:r>
            <a:r>
              <a:rPr lang="en-GB" sz="2667" dirty="0">
                <a:solidFill>
                  <a:prstClr val="white"/>
                </a:solidFill>
                <a:latin typeface="Calibri"/>
              </a:rPr>
              <a:t>, §§ 1, 5 EKHG</a:t>
            </a:r>
          </a:p>
          <a:p>
            <a:pPr marL="976677" lvl="1" indent="-457189" defTabSz="519488">
              <a:spcAft>
                <a:spcPts val="800"/>
              </a:spcAft>
              <a:buClr>
                <a:prstClr val="white"/>
              </a:buClr>
              <a:buFont typeface="Symbol" panose="05050102010706020507" pitchFamily="18" charset="2"/>
              <a:buChar char="-"/>
            </a:pPr>
            <a:r>
              <a:rPr lang="en-GB" sz="2667" dirty="0" err="1">
                <a:solidFill>
                  <a:prstClr val="white"/>
                </a:solidFill>
                <a:latin typeface="Calibri"/>
              </a:rPr>
              <a:t>Verschuldenshaftung</a:t>
            </a:r>
            <a:r>
              <a:rPr lang="en-GB" sz="2667" dirty="0">
                <a:solidFill>
                  <a:prstClr val="white"/>
                </a:solidFill>
                <a:latin typeface="Calibri"/>
              </a:rPr>
              <a:t>, §§ 1293 ff ABGB</a:t>
            </a:r>
          </a:p>
          <a:p>
            <a:pPr marL="976677" lvl="1" indent="-457189" defTabSz="519488">
              <a:spcAft>
                <a:spcPts val="800"/>
              </a:spcAft>
              <a:buClr>
                <a:prstClr val="white"/>
              </a:buClr>
            </a:pPr>
            <a:endParaRPr lang="en-GB" sz="2667" dirty="0">
              <a:solidFill>
                <a:prstClr val="white"/>
              </a:solidFill>
              <a:latin typeface="Calibri"/>
            </a:endParaRPr>
          </a:p>
        </p:txBody>
      </p:sp>
      <p:sp>
        <p:nvSpPr>
          <p:cNvPr id="7" name="Geschweifte Klammer rechts 6"/>
          <p:cNvSpPr/>
          <p:nvPr/>
        </p:nvSpPr>
        <p:spPr>
          <a:xfrm>
            <a:off x="7055175" y="2464834"/>
            <a:ext cx="809296" cy="2919511"/>
          </a:xfrm>
          <a:prstGeom prst="rightBrace">
            <a:avLst/>
          </a:prstGeom>
          <a:noFill/>
          <a:ln w="381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519488"/>
            <a:endParaRPr lang="de-DE" sz="2000">
              <a:solidFill>
                <a:srgbClr val="0063A6"/>
              </a:solidFill>
              <a:latin typeface="Calibri"/>
            </a:endParaRPr>
          </a:p>
        </p:txBody>
      </p:sp>
      <p:sp>
        <p:nvSpPr>
          <p:cNvPr id="9" name="Ellipse 8"/>
          <p:cNvSpPr/>
          <p:nvPr/>
        </p:nvSpPr>
        <p:spPr>
          <a:xfrm>
            <a:off x="8043147" y="2903903"/>
            <a:ext cx="3815255" cy="211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519488"/>
            <a:r>
              <a:rPr lang="en-GB" sz="2133" b="1" dirty="0" err="1">
                <a:solidFill>
                  <a:prstClr val="white"/>
                </a:solidFill>
                <a:latin typeface="Calibri"/>
              </a:rPr>
              <a:t>Einordnung</a:t>
            </a:r>
            <a:r>
              <a:rPr lang="en-GB" sz="2133" b="1" dirty="0">
                <a:solidFill>
                  <a:prstClr val="white"/>
                </a:solidFill>
                <a:latin typeface="Calibri"/>
              </a:rPr>
              <a:t> </a:t>
            </a:r>
            <a:r>
              <a:rPr lang="en-GB" sz="2133" b="1" dirty="0" err="1">
                <a:solidFill>
                  <a:prstClr val="white"/>
                </a:solidFill>
                <a:latin typeface="Calibri"/>
              </a:rPr>
              <a:t>als</a:t>
            </a:r>
            <a:r>
              <a:rPr lang="en-GB" sz="2133" b="1" dirty="0">
                <a:solidFill>
                  <a:prstClr val="white"/>
                </a:solidFill>
                <a:latin typeface="Calibri"/>
              </a:rPr>
              <a:t> “KFZ” </a:t>
            </a:r>
            <a:r>
              <a:rPr lang="en-GB" sz="2133" b="1" dirty="0" err="1">
                <a:solidFill>
                  <a:prstClr val="white"/>
                </a:solidFill>
                <a:latin typeface="Calibri"/>
              </a:rPr>
              <a:t>iSd</a:t>
            </a:r>
            <a:r>
              <a:rPr lang="en-GB" sz="2133" b="1" dirty="0">
                <a:solidFill>
                  <a:prstClr val="white"/>
                </a:solidFill>
                <a:latin typeface="Calibri"/>
              </a:rPr>
              <a:t> KFG?</a:t>
            </a:r>
            <a:endParaRPr lang="de-DE" sz="2000" dirty="0">
              <a:solidFill>
                <a:prstClr val="white"/>
              </a:solidFill>
              <a:latin typeface="Calibri"/>
            </a:endParaRPr>
          </a:p>
        </p:txBody>
      </p:sp>
    </p:spTree>
    <p:extLst>
      <p:ext uri="{BB962C8B-B14F-4D97-AF65-F5344CB8AC3E}">
        <p14:creationId xmlns:p14="http://schemas.microsoft.com/office/powerpoint/2010/main" val="356920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D450E-C500-C22B-AE1F-C002EBD6F0E8}"/>
              </a:ext>
            </a:extLst>
          </p:cNvPr>
          <p:cNvSpPr>
            <a:spLocks noGrp="1"/>
          </p:cNvSpPr>
          <p:nvPr>
            <p:ph type="title"/>
          </p:nvPr>
        </p:nvSpPr>
        <p:spPr/>
        <p:txBody>
          <a:bodyPr/>
          <a:lstStyle/>
          <a:p>
            <a:r>
              <a:rPr lang="de-AT" sz="3200" dirty="0">
                <a:solidFill>
                  <a:srgbClr val="0063A6"/>
                </a:solidFill>
                <a:latin typeface="Calibri"/>
              </a:rPr>
              <a:t>III. Umfang des Verweises in § 88b Abs 2 StVO</a:t>
            </a:r>
            <a:endParaRPr lang="en-US" sz="3200" dirty="0">
              <a:solidFill>
                <a:srgbClr val="0063A6"/>
              </a:solidFill>
              <a:latin typeface="Calibri"/>
            </a:endParaRPr>
          </a:p>
        </p:txBody>
      </p:sp>
      <p:sp>
        <p:nvSpPr>
          <p:cNvPr id="3" name="Inhaltsplatzhalter 2">
            <a:extLst>
              <a:ext uri="{FF2B5EF4-FFF2-40B4-BE49-F238E27FC236}">
                <a16:creationId xmlns:a16="http://schemas.microsoft.com/office/drawing/2014/main" id="{B2C7E1DB-26E0-3AA1-2418-CC98A4367035}"/>
              </a:ext>
            </a:extLst>
          </p:cNvPr>
          <p:cNvSpPr>
            <a:spLocks noGrp="1"/>
          </p:cNvSpPr>
          <p:nvPr>
            <p:ph idx="1"/>
          </p:nvPr>
        </p:nvSpPr>
        <p:spPr>
          <a:xfrm>
            <a:off x="824345" y="2255974"/>
            <a:ext cx="10515599" cy="3556000"/>
          </a:xfrm>
        </p:spPr>
        <p:txBody>
          <a:bodyPr>
            <a:normAutofit/>
          </a:bodyPr>
          <a:lstStyle/>
          <a:p>
            <a:pPr marL="0" indent="0" algn="just">
              <a:buNone/>
            </a:pPr>
            <a:r>
              <a:rPr lang="de-AT" sz="2200" dirty="0"/>
              <a:t>Übersicht über die für Radfahrer geltenden Regelungen</a:t>
            </a:r>
          </a:p>
          <a:p>
            <a:pPr marL="285744" indent="-285744" algn="just"/>
            <a:r>
              <a:rPr lang="de-AT" sz="2200" dirty="0"/>
              <a:t>§ 65 StVO: Benützung von Fahrrädern</a:t>
            </a:r>
          </a:p>
          <a:p>
            <a:pPr marL="285744" indent="-285744" algn="just"/>
            <a:r>
              <a:rPr lang="de-AT" sz="2200" dirty="0"/>
              <a:t>§ 66 StVO: Beschaffenheit von Fahrrädern, Fahrradanhängern und Kindersitzen</a:t>
            </a:r>
          </a:p>
          <a:p>
            <a:pPr marL="285744" indent="-285744" algn="just"/>
            <a:r>
              <a:rPr lang="de-AT" sz="2200" dirty="0"/>
              <a:t>§ 67 StVO: Fahrradstraße</a:t>
            </a:r>
          </a:p>
          <a:p>
            <a:pPr marL="285744" indent="-285744" algn="just"/>
            <a:r>
              <a:rPr lang="de-AT" sz="2200" dirty="0"/>
              <a:t>§ 68 StVO: Fahrradverkehr</a:t>
            </a:r>
          </a:p>
          <a:p>
            <a:pPr marL="285744" indent="-285744" algn="just"/>
            <a:endParaRPr lang="en-US" sz="2200" dirty="0"/>
          </a:p>
        </p:txBody>
      </p:sp>
      <p:sp>
        <p:nvSpPr>
          <p:cNvPr id="6" name="Foliennummernplatzhalter 5">
            <a:extLst>
              <a:ext uri="{FF2B5EF4-FFF2-40B4-BE49-F238E27FC236}">
                <a16:creationId xmlns:a16="http://schemas.microsoft.com/office/drawing/2014/main" id="{3A1D0630-8298-E508-4870-29D929FB3E12}"/>
              </a:ext>
            </a:extLst>
          </p:cNvPr>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20</a:t>
            </a:fld>
            <a:endParaRPr lang="de-DE">
              <a:solidFill>
                <a:prstClr val="black">
                  <a:tint val="75000"/>
                </a:prstClr>
              </a:solidFill>
              <a:latin typeface="Calibri" panose="020F0502020204030204"/>
            </a:endParaRPr>
          </a:p>
        </p:txBody>
      </p:sp>
      <p:sp>
        <p:nvSpPr>
          <p:cNvPr id="7" name="Textfeld 6">
            <a:extLst>
              <a:ext uri="{FF2B5EF4-FFF2-40B4-BE49-F238E27FC236}">
                <a16:creationId xmlns:a16="http://schemas.microsoft.com/office/drawing/2014/main" id="{98866A47-6F80-9318-05F5-0287B34AD41A}"/>
              </a:ext>
            </a:extLst>
          </p:cNvPr>
          <p:cNvSpPr txBox="1"/>
          <p:nvPr/>
        </p:nvSpPr>
        <p:spPr>
          <a:xfrm>
            <a:off x="852056" y="4411526"/>
            <a:ext cx="10515600" cy="1754326"/>
          </a:xfrm>
          <a:prstGeom prst="rect">
            <a:avLst/>
          </a:prstGeom>
          <a:solidFill>
            <a:schemeClr val="accent1">
              <a:lumMod val="20000"/>
              <a:lumOff val="80000"/>
            </a:schemeClr>
          </a:solidFill>
        </p:spPr>
        <p:txBody>
          <a:bodyPr wrap="square" rtlCol="0">
            <a:spAutoFit/>
          </a:bodyPr>
          <a:lstStyle/>
          <a:p>
            <a:pPr algn="ctr" defTabSz="457189"/>
            <a:r>
              <a:rPr lang="de-AT" b="1" dirty="0">
                <a:solidFill>
                  <a:prstClr val="black"/>
                </a:solidFill>
                <a:latin typeface="Calibri" panose="020F0502020204030204"/>
              </a:rPr>
              <a:t>§ 88b. Rollerfahren</a:t>
            </a:r>
          </a:p>
          <a:p>
            <a:pPr algn="ctr" defTabSz="457189"/>
            <a:endParaRPr lang="de-AT" b="1" dirty="0">
              <a:solidFill>
                <a:prstClr val="black"/>
              </a:solidFill>
              <a:latin typeface="Calibri" panose="020F0502020204030204"/>
            </a:endParaRPr>
          </a:p>
          <a:p>
            <a:pPr defTabSz="457189"/>
            <a:r>
              <a:rPr lang="de-AT" b="1" dirty="0">
                <a:solidFill>
                  <a:prstClr val="black"/>
                </a:solidFill>
                <a:latin typeface="Calibri" panose="020F0502020204030204"/>
              </a:rPr>
              <a:t>(2) Bei der Benutzung von elektrisch betriebenen Klein- und Minirollern sind alle für Radfahrer geltenden Verhaltensvorschriften zu beachten; </a:t>
            </a:r>
            <a:r>
              <a:rPr lang="de-AT" dirty="0">
                <a:solidFill>
                  <a:prstClr val="black"/>
                </a:solidFill>
                <a:latin typeface="Calibri" panose="020F0502020204030204"/>
              </a:rPr>
              <a:t>insbesondere gilt die Benützungspflicht für Radfahranlagen (§ 68 Abs. 1) sinngemäß. Bei der Benützung von Radfahranlagen haben Rollerfahrer die gemäß § 8a vorgeschriebene Fahrtrichtung einzuhalten.</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641267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D450E-C500-C22B-AE1F-C002EBD6F0E8}"/>
              </a:ext>
            </a:extLst>
          </p:cNvPr>
          <p:cNvSpPr>
            <a:spLocks noGrp="1"/>
          </p:cNvSpPr>
          <p:nvPr>
            <p:ph type="title"/>
          </p:nvPr>
        </p:nvSpPr>
        <p:spPr/>
        <p:txBody>
          <a:bodyPr/>
          <a:lstStyle/>
          <a:p>
            <a:r>
              <a:rPr lang="de-AT" sz="3200" dirty="0">
                <a:solidFill>
                  <a:srgbClr val="0063A6"/>
                </a:solidFill>
                <a:latin typeface="Calibri"/>
              </a:rPr>
              <a:t>III. Umfang des Verweises in § 88b Abs 2 StVO</a:t>
            </a:r>
            <a:endParaRPr lang="en-US" sz="3200" dirty="0">
              <a:solidFill>
                <a:srgbClr val="0063A6"/>
              </a:solidFill>
              <a:latin typeface="Calibri"/>
            </a:endParaRPr>
          </a:p>
        </p:txBody>
      </p:sp>
      <p:sp>
        <p:nvSpPr>
          <p:cNvPr id="3" name="Inhaltsplatzhalter 2">
            <a:extLst>
              <a:ext uri="{FF2B5EF4-FFF2-40B4-BE49-F238E27FC236}">
                <a16:creationId xmlns:a16="http://schemas.microsoft.com/office/drawing/2014/main" id="{B2C7E1DB-26E0-3AA1-2418-CC98A4367035}"/>
              </a:ext>
            </a:extLst>
          </p:cNvPr>
          <p:cNvSpPr>
            <a:spLocks noGrp="1"/>
          </p:cNvSpPr>
          <p:nvPr>
            <p:ph idx="1"/>
          </p:nvPr>
        </p:nvSpPr>
        <p:spPr>
          <a:xfrm>
            <a:off x="824345" y="2304594"/>
            <a:ext cx="10294759" cy="3556000"/>
          </a:xfrm>
        </p:spPr>
        <p:txBody>
          <a:bodyPr>
            <a:normAutofit/>
          </a:bodyPr>
          <a:lstStyle/>
          <a:p>
            <a:pPr algn="just">
              <a:buNone/>
            </a:pPr>
            <a:r>
              <a:rPr lang="de-AT" sz="2200" dirty="0"/>
              <a:t>Hier vertretene Ansicht:</a:t>
            </a:r>
          </a:p>
          <a:p>
            <a:pPr marL="285744" indent="-285744" algn="just"/>
            <a:r>
              <a:rPr lang="de-AT" sz="2200" dirty="0"/>
              <a:t>Der Verweis in § 88b Abs 2 StVO ist nicht als Verweis auf sämtliche für Radfahrer geltende Vorschriften, sondern lediglich als Verweis auf die Verhaltensvorschriften iSd § 68 StVO zu verstehen. </a:t>
            </a:r>
          </a:p>
          <a:p>
            <a:pPr marL="285744" indent="-285744" algn="just"/>
            <a:r>
              <a:rPr lang="de-AT" sz="2200" dirty="0"/>
              <a:t>Ansonsten wären weite Teile des § 88b StVO (</a:t>
            </a:r>
            <a:r>
              <a:rPr lang="de-AT" sz="2200" dirty="0" err="1"/>
              <a:t>bspw</a:t>
            </a:r>
            <a:r>
              <a:rPr lang="de-AT" sz="2200" dirty="0"/>
              <a:t> Abs 4) ohne Anwendungsbereich </a:t>
            </a:r>
          </a:p>
          <a:p>
            <a:pPr algn="just"/>
            <a:endParaRPr lang="de-AT" sz="2200" dirty="0"/>
          </a:p>
          <a:p>
            <a:pPr marL="285744" indent="-285744" algn="just"/>
            <a:endParaRPr lang="en-US" sz="2200" dirty="0"/>
          </a:p>
        </p:txBody>
      </p:sp>
      <p:sp>
        <p:nvSpPr>
          <p:cNvPr id="6" name="Foliennummernplatzhalter 5">
            <a:extLst>
              <a:ext uri="{FF2B5EF4-FFF2-40B4-BE49-F238E27FC236}">
                <a16:creationId xmlns:a16="http://schemas.microsoft.com/office/drawing/2014/main" id="{3A1D0630-8298-E508-4870-29D929FB3E12}"/>
              </a:ext>
            </a:extLst>
          </p:cNvPr>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21</a:t>
            </a:fld>
            <a:endParaRPr lang="de-DE">
              <a:solidFill>
                <a:prstClr val="black">
                  <a:tint val="75000"/>
                </a:prstClr>
              </a:solidFill>
              <a:latin typeface="Calibri" panose="020F0502020204030204"/>
            </a:endParaRPr>
          </a:p>
        </p:txBody>
      </p:sp>
      <p:sp>
        <p:nvSpPr>
          <p:cNvPr id="7" name="Textfeld 6">
            <a:extLst>
              <a:ext uri="{FF2B5EF4-FFF2-40B4-BE49-F238E27FC236}">
                <a16:creationId xmlns:a16="http://schemas.microsoft.com/office/drawing/2014/main" id="{98866A47-6F80-9318-05F5-0287B34AD41A}"/>
              </a:ext>
            </a:extLst>
          </p:cNvPr>
          <p:cNvSpPr txBox="1"/>
          <p:nvPr/>
        </p:nvSpPr>
        <p:spPr>
          <a:xfrm>
            <a:off x="824344" y="4398963"/>
            <a:ext cx="10515600" cy="1477328"/>
          </a:xfrm>
          <a:prstGeom prst="rect">
            <a:avLst/>
          </a:prstGeom>
          <a:solidFill>
            <a:schemeClr val="accent1">
              <a:lumMod val="20000"/>
              <a:lumOff val="80000"/>
            </a:schemeClr>
          </a:solidFill>
        </p:spPr>
        <p:txBody>
          <a:bodyPr wrap="square" rtlCol="0">
            <a:spAutoFit/>
          </a:bodyPr>
          <a:lstStyle/>
          <a:p>
            <a:pPr algn="ctr" defTabSz="457189"/>
            <a:r>
              <a:rPr lang="de-AT" b="1" dirty="0">
                <a:solidFill>
                  <a:prstClr val="black"/>
                </a:solidFill>
                <a:latin typeface="Calibri" panose="020F0502020204030204"/>
              </a:rPr>
              <a:t>§ 88b. Rollerfahren</a:t>
            </a:r>
          </a:p>
          <a:p>
            <a:pPr algn="ctr" defTabSz="457189"/>
            <a:endParaRPr lang="de-AT" b="1" dirty="0">
              <a:solidFill>
                <a:prstClr val="black"/>
              </a:solidFill>
              <a:latin typeface="Calibri" panose="020F0502020204030204"/>
            </a:endParaRPr>
          </a:p>
          <a:p>
            <a:pPr defTabSz="457189"/>
            <a:r>
              <a:rPr lang="de-AT" dirty="0">
                <a:solidFill>
                  <a:prstClr val="black"/>
                </a:solidFill>
                <a:latin typeface="Calibri" panose="020F0502020204030204"/>
              </a:rPr>
              <a:t>(4) </a:t>
            </a:r>
            <a:r>
              <a:rPr lang="de-DE" dirty="0">
                <a:solidFill>
                  <a:prstClr val="black"/>
                </a:solidFill>
                <a:latin typeface="Calibri" panose="020F0502020204030204"/>
              </a:rPr>
              <a:t>Kinder unter 12 Jahren dürfen auf Straßen mit öffentlichem Verkehr, außer in Wohnstraßen, nur unter Aufsicht einer Person, die das 16. Lebensjahr vollendet hat, mit elektrisch betriebenen Klein- und Minirollern fahren, wenn sie nicht Inhaber eines Radfahrausweises gemäß § 65 sind.</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168343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solidFill>
                  <a:srgbClr val="0063A6"/>
                </a:solidFill>
                <a:latin typeface="Calibri"/>
              </a:rPr>
              <a:t>Welche Anforderungen müssen E-Bikes / E-Scooter erfüllen?</a:t>
            </a:r>
          </a:p>
        </p:txBody>
      </p:sp>
      <p:sp>
        <p:nvSpPr>
          <p:cNvPr id="3" name="Inhaltsplatzhalter 2"/>
          <p:cNvSpPr>
            <a:spLocks noGrp="1"/>
          </p:cNvSpPr>
          <p:nvPr>
            <p:ph idx="1"/>
          </p:nvPr>
        </p:nvSpPr>
        <p:spPr>
          <a:xfrm>
            <a:off x="852056" y="2146854"/>
            <a:ext cx="10515600" cy="3653315"/>
          </a:xfrm>
        </p:spPr>
        <p:txBody>
          <a:bodyPr>
            <a:normAutofit/>
          </a:bodyPr>
          <a:lstStyle/>
          <a:p>
            <a:pPr marL="285744" indent="-285744" algn="just"/>
            <a:r>
              <a:rPr lang="de-DE" sz="2100" dirty="0"/>
              <a:t>E-Bikes: Anwendbarkeit der Fahrradverordnung (VO BGBl II Nr 146/2001 idF BGBl II Nr 297/2013)</a:t>
            </a:r>
          </a:p>
          <a:p>
            <a:pPr marL="971526" lvl="1" indent="-285744" algn="just">
              <a:buFont typeface="Symbol" pitchFamily="18" charset="2"/>
              <a:buChar char="-"/>
            </a:pPr>
            <a:r>
              <a:rPr lang="de-DE" sz="2100" dirty="0" err="1"/>
              <a:t>bspw</a:t>
            </a:r>
            <a:r>
              <a:rPr lang="de-DE" sz="2100" dirty="0"/>
              <a:t> Vorgaben für die Bremsvorrichtung (</a:t>
            </a:r>
            <a:r>
              <a:rPr lang="de-AT" sz="2100" dirty="0"/>
              <a:t>mittlere Bremsverzögerung von 4 m/s</a:t>
            </a:r>
            <a:r>
              <a:rPr lang="de-AT" sz="2100" baseline="30000" dirty="0"/>
              <a:t>2</a:t>
            </a:r>
            <a:r>
              <a:rPr lang="de-AT" sz="2100" dirty="0"/>
              <a:t> bei einer Ausgangsgeschwindigkeit von 20 km/h nach § 1 Abs 1 Z 1 Fahrradverordnung)</a:t>
            </a:r>
          </a:p>
          <a:p>
            <a:pPr marL="971526" lvl="1" indent="-285744" algn="just">
              <a:buFont typeface="Symbol" pitchFamily="18" charset="2"/>
              <a:buChar char="-"/>
            </a:pPr>
            <a:r>
              <a:rPr lang="de-DE" sz="2100" dirty="0"/>
              <a:t>sowie Vorgaben für die „Vorrichtung zur Abgabe von akustischen Warnzeichen (§ 1 Abs 1 Z 1 und 2 Fahrradverordnung)</a:t>
            </a:r>
          </a:p>
          <a:p>
            <a:pPr marL="285744" indent="-285744" algn="just"/>
            <a:r>
              <a:rPr lang="de-DE" sz="2100" dirty="0"/>
              <a:t>E-Scooter: Vorgaben des § 88b Abs 5 StVO</a:t>
            </a:r>
          </a:p>
          <a:p>
            <a:pPr marL="285744" indent="-285744" algn="just"/>
            <a:endParaRPr lang="de-DE" sz="2100" dirty="0"/>
          </a:p>
        </p:txBody>
      </p:sp>
      <p:sp>
        <p:nvSpPr>
          <p:cNvPr id="6" name="Foliennummernplatzhalter 5"/>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22</a:t>
            </a:fld>
            <a:endParaRPr lang="de-DE">
              <a:solidFill>
                <a:prstClr val="black">
                  <a:tint val="75000"/>
                </a:prstClr>
              </a:solidFill>
              <a:latin typeface="Calibri" panose="020F0502020204030204"/>
            </a:endParaRPr>
          </a:p>
        </p:txBody>
      </p:sp>
      <p:sp>
        <p:nvSpPr>
          <p:cNvPr id="7" name="Textfeld 6">
            <a:extLst>
              <a:ext uri="{FF2B5EF4-FFF2-40B4-BE49-F238E27FC236}">
                <a16:creationId xmlns:a16="http://schemas.microsoft.com/office/drawing/2014/main" id="{1EBFE85C-B5F1-EF83-8505-B15AFBFB2A64}"/>
              </a:ext>
            </a:extLst>
          </p:cNvPr>
          <p:cNvSpPr txBox="1"/>
          <p:nvPr/>
        </p:nvSpPr>
        <p:spPr>
          <a:xfrm>
            <a:off x="852056" y="4711146"/>
            <a:ext cx="10515600" cy="1477328"/>
          </a:xfrm>
          <a:prstGeom prst="rect">
            <a:avLst/>
          </a:prstGeom>
          <a:solidFill>
            <a:schemeClr val="accent1">
              <a:lumMod val="20000"/>
              <a:lumOff val="80000"/>
            </a:schemeClr>
          </a:solidFill>
        </p:spPr>
        <p:txBody>
          <a:bodyPr wrap="square" rtlCol="0">
            <a:spAutoFit/>
          </a:bodyPr>
          <a:lstStyle/>
          <a:p>
            <a:pPr algn="ctr" defTabSz="457189"/>
            <a:r>
              <a:rPr lang="de-AT" b="1" dirty="0">
                <a:solidFill>
                  <a:prstClr val="black"/>
                </a:solidFill>
                <a:latin typeface="Calibri" panose="020F0502020204030204"/>
              </a:rPr>
              <a:t>§ 88b. Rollerfahren</a:t>
            </a:r>
          </a:p>
          <a:p>
            <a:pPr algn="ctr" defTabSz="457189"/>
            <a:endParaRPr lang="de-AT" b="1" dirty="0">
              <a:solidFill>
                <a:prstClr val="black"/>
              </a:solidFill>
              <a:latin typeface="Calibri" panose="020F0502020204030204"/>
            </a:endParaRPr>
          </a:p>
          <a:p>
            <a:pPr algn="just" defTabSz="457189"/>
            <a:r>
              <a:rPr lang="de-AT" dirty="0">
                <a:solidFill>
                  <a:prstClr val="black"/>
                </a:solidFill>
                <a:latin typeface="Calibri" panose="020F0502020204030204"/>
              </a:rPr>
              <a:t>(5) Elektrisch betriebene Klein- und Miniroller sind mit einer wirksamen Bremsvorrichtung, mit Rückstrahlern oder Rückstrahlfolien, die nach vorne in weiß, nach hinten in rot und zur Seite in gelb wirken sowie bei Dunkelheit und schlechter Sicht mit weißem Licht nach vorne und rotem Rücklicht auszurüsten.</a:t>
            </a:r>
          </a:p>
        </p:txBody>
      </p:sp>
    </p:spTree>
    <p:extLst>
      <p:ext uri="{BB962C8B-B14F-4D97-AF65-F5344CB8AC3E}">
        <p14:creationId xmlns:p14="http://schemas.microsoft.com/office/powerpoint/2010/main" val="3338314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solidFill>
                  <a:srgbClr val="0063A6"/>
                </a:solidFill>
                <a:latin typeface="Calibri"/>
              </a:rPr>
              <a:t>Wer darf ein E-Bike / einen E-Scooter fahren?</a:t>
            </a:r>
          </a:p>
        </p:txBody>
      </p:sp>
      <p:sp>
        <p:nvSpPr>
          <p:cNvPr id="3" name="Inhaltsplatzhalter 2"/>
          <p:cNvSpPr>
            <a:spLocks noGrp="1"/>
          </p:cNvSpPr>
          <p:nvPr>
            <p:ph idx="1"/>
          </p:nvPr>
        </p:nvSpPr>
        <p:spPr>
          <a:xfrm>
            <a:off x="838199" y="2800350"/>
            <a:ext cx="10515599" cy="3556000"/>
          </a:xfrm>
        </p:spPr>
        <p:txBody>
          <a:bodyPr>
            <a:normAutofit/>
          </a:bodyPr>
          <a:lstStyle/>
          <a:p>
            <a:pPr marL="285744" indent="-285744"/>
            <a:r>
              <a:rPr lang="de-DE" sz="2200" dirty="0"/>
              <a:t>E-Bikes: Vorgabe des § 66 Abs 1 StVO (</a:t>
            </a:r>
            <a:r>
              <a:rPr lang="de-AT" sz="2200" dirty="0"/>
              <a:t>Der Lenker eines Fahrrades (Radfahrer) </a:t>
            </a:r>
            <a:r>
              <a:rPr lang="de-AT" sz="2200" dirty="0" err="1"/>
              <a:t>muß</a:t>
            </a:r>
            <a:r>
              <a:rPr lang="de-AT" sz="2200" dirty="0"/>
              <a:t> mindestens zwölf Jahre alt sein; […] Kinder unter zwölf […])</a:t>
            </a:r>
            <a:endParaRPr lang="de-DE" sz="2200" dirty="0"/>
          </a:p>
          <a:p>
            <a:pPr marL="285744" indent="-285744"/>
            <a:r>
              <a:rPr lang="de-DE" sz="2200" dirty="0"/>
              <a:t>E-Scooter: Vorgabe des § 88b Abs 3 StVO</a:t>
            </a:r>
          </a:p>
          <a:p>
            <a:pPr marL="285744" indent="-285744"/>
            <a:endParaRPr lang="de-DE" sz="2200" dirty="0"/>
          </a:p>
        </p:txBody>
      </p:sp>
      <p:sp>
        <p:nvSpPr>
          <p:cNvPr id="6" name="Foliennummernplatzhalter 5"/>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23</a:t>
            </a:fld>
            <a:endParaRPr lang="de-DE">
              <a:solidFill>
                <a:prstClr val="black">
                  <a:tint val="75000"/>
                </a:prstClr>
              </a:solidFill>
              <a:latin typeface="Calibri" panose="020F0502020204030204"/>
            </a:endParaRPr>
          </a:p>
        </p:txBody>
      </p:sp>
      <p:sp>
        <p:nvSpPr>
          <p:cNvPr id="7" name="Textfeld 6">
            <a:extLst>
              <a:ext uri="{FF2B5EF4-FFF2-40B4-BE49-F238E27FC236}">
                <a16:creationId xmlns:a16="http://schemas.microsoft.com/office/drawing/2014/main" id="{1EBFE85C-B5F1-EF83-8505-B15AFBFB2A64}"/>
              </a:ext>
            </a:extLst>
          </p:cNvPr>
          <p:cNvSpPr txBox="1"/>
          <p:nvPr/>
        </p:nvSpPr>
        <p:spPr>
          <a:xfrm>
            <a:off x="852056" y="4446628"/>
            <a:ext cx="10515600" cy="1477328"/>
          </a:xfrm>
          <a:prstGeom prst="rect">
            <a:avLst/>
          </a:prstGeom>
          <a:solidFill>
            <a:schemeClr val="accent1">
              <a:lumMod val="20000"/>
              <a:lumOff val="80000"/>
            </a:schemeClr>
          </a:solidFill>
        </p:spPr>
        <p:txBody>
          <a:bodyPr wrap="square" rtlCol="0">
            <a:spAutoFit/>
          </a:bodyPr>
          <a:lstStyle/>
          <a:p>
            <a:pPr algn="ctr" defTabSz="457189"/>
            <a:r>
              <a:rPr lang="de-AT" b="1" dirty="0">
                <a:solidFill>
                  <a:prstClr val="black"/>
                </a:solidFill>
                <a:latin typeface="Calibri" panose="020F0502020204030204"/>
              </a:rPr>
              <a:t>§ 88b. Rollerfahren</a:t>
            </a:r>
          </a:p>
          <a:p>
            <a:pPr algn="ctr" defTabSz="457189"/>
            <a:endParaRPr lang="de-AT" b="1" dirty="0">
              <a:solidFill>
                <a:prstClr val="black"/>
              </a:solidFill>
              <a:latin typeface="Calibri" panose="020F0502020204030204"/>
            </a:endParaRPr>
          </a:p>
          <a:p>
            <a:pPr algn="just" defTabSz="457189"/>
            <a:r>
              <a:rPr lang="de-AT" dirty="0">
                <a:solidFill>
                  <a:prstClr val="black"/>
                </a:solidFill>
                <a:latin typeface="Calibri" panose="020F0502020204030204"/>
              </a:rPr>
              <a:t>(3) Kinder unter 12 Jahren dürfen auf Straßen mit öffentlichem Verkehr, außer in Wohnstraßen, nur unter Aufsicht einer Person, die das 16. Lebensjahr vollendet hat, mit elektrisch betriebenen Klein- und Minirollern fahren, wenn sie nicht Inhaber eines Radfahrausweises gemäß § 65 sind. </a:t>
            </a:r>
          </a:p>
        </p:txBody>
      </p:sp>
    </p:spTree>
    <p:extLst>
      <p:ext uri="{BB962C8B-B14F-4D97-AF65-F5344CB8AC3E}">
        <p14:creationId xmlns:p14="http://schemas.microsoft.com/office/powerpoint/2010/main" val="765719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solidFill>
                  <a:srgbClr val="0063A6"/>
                </a:solidFill>
                <a:latin typeface="Calibri"/>
              </a:rPr>
              <a:t>Personenbeförderung</a:t>
            </a:r>
          </a:p>
        </p:txBody>
      </p:sp>
      <p:sp>
        <p:nvSpPr>
          <p:cNvPr id="3" name="Inhaltsplatzhalter 2"/>
          <p:cNvSpPr>
            <a:spLocks noGrp="1"/>
          </p:cNvSpPr>
          <p:nvPr>
            <p:ph idx="1"/>
          </p:nvPr>
        </p:nvSpPr>
        <p:spPr/>
        <p:txBody>
          <a:bodyPr>
            <a:normAutofit/>
          </a:bodyPr>
          <a:lstStyle/>
          <a:p>
            <a:pPr marL="285744" indent="-285744" algn="just"/>
            <a:r>
              <a:rPr lang="de-AT" sz="2200" dirty="0"/>
              <a:t>E-Bikes: Verbot des § 65 Abs 3 StVO</a:t>
            </a:r>
          </a:p>
          <a:p>
            <a:pPr marL="285744" indent="-285744" algn="just"/>
            <a:r>
              <a:rPr lang="de-AT" sz="2200" dirty="0"/>
              <a:t>E-Scooter: Keine Anwendbarkeit des § 65 Abs 3 StVO mangels Qualifikation als Verhaltensvorschrift</a:t>
            </a:r>
          </a:p>
          <a:p>
            <a:pPr marL="971526" lvl="1" indent="-285744" algn="just"/>
            <a:endParaRPr lang="de-DE" sz="2200" dirty="0"/>
          </a:p>
          <a:p>
            <a:pPr marL="971526" lvl="1" indent="-285744" algn="just"/>
            <a:endParaRPr lang="de-DE" sz="2200" dirty="0"/>
          </a:p>
          <a:p>
            <a:pPr marL="285744" indent="-285744" algn="just"/>
            <a:endParaRPr lang="de-DE" sz="2200" dirty="0"/>
          </a:p>
          <a:p>
            <a:pPr marL="285744" indent="-285744" algn="just"/>
            <a:endParaRPr lang="de-DE" sz="2200" dirty="0"/>
          </a:p>
        </p:txBody>
      </p:sp>
      <p:sp>
        <p:nvSpPr>
          <p:cNvPr id="6" name="Foliennummernplatzhalter 5"/>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24</a:t>
            </a:fld>
            <a:endParaRPr lang="de-DE">
              <a:solidFill>
                <a:prstClr val="black">
                  <a:tint val="75000"/>
                </a:prstClr>
              </a:solidFill>
              <a:latin typeface="Calibri" panose="020F0502020204030204"/>
            </a:endParaRPr>
          </a:p>
        </p:txBody>
      </p:sp>
      <p:sp>
        <p:nvSpPr>
          <p:cNvPr id="12" name="Textfeld 11">
            <a:extLst>
              <a:ext uri="{FF2B5EF4-FFF2-40B4-BE49-F238E27FC236}">
                <a16:creationId xmlns:a16="http://schemas.microsoft.com/office/drawing/2014/main" id="{DDA82207-9DCD-77BB-D6BA-6D021A741298}"/>
              </a:ext>
            </a:extLst>
          </p:cNvPr>
          <p:cNvSpPr txBox="1"/>
          <p:nvPr/>
        </p:nvSpPr>
        <p:spPr>
          <a:xfrm>
            <a:off x="852056" y="3978619"/>
            <a:ext cx="10515600" cy="1754326"/>
          </a:xfrm>
          <a:prstGeom prst="rect">
            <a:avLst/>
          </a:prstGeom>
          <a:solidFill>
            <a:schemeClr val="accent1">
              <a:lumMod val="20000"/>
              <a:lumOff val="80000"/>
            </a:schemeClr>
          </a:solidFill>
        </p:spPr>
        <p:txBody>
          <a:bodyPr wrap="square" rtlCol="0">
            <a:spAutoFit/>
          </a:bodyPr>
          <a:lstStyle/>
          <a:p>
            <a:pPr algn="ctr" defTabSz="457189"/>
            <a:r>
              <a:rPr lang="de-AT" b="1" dirty="0">
                <a:solidFill>
                  <a:prstClr val="black"/>
                </a:solidFill>
                <a:latin typeface="Calibri" panose="020F0502020204030204"/>
              </a:rPr>
              <a:t>§ 65. Benützung von Fahrrädern.</a:t>
            </a:r>
          </a:p>
          <a:p>
            <a:pPr defTabSz="457189"/>
            <a:r>
              <a:rPr lang="de-AT" dirty="0">
                <a:solidFill>
                  <a:prstClr val="black"/>
                </a:solidFill>
                <a:latin typeface="Calibri" panose="020F0502020204030204"/>
              </a:rPr>
              <a:t>(3) Radfahrer, die auf dem Fahrrad Personen mitführen, müssen das 16. Lebensjahr vollendet haben. Ist die mitgeführte Person noch nicht acht Jahre alt, so </a:t>
            </a:r>
            <a:r>
              <a:rPr lang="de-AT" dirty="0" err="1">
                <a:solidFill>
                  <a:prstClr val="black"/>
                </a:solidFill>
                <a:latin typeface="Calibri" panose="020F0502020204030204"/>
              </a:rPr>
              <a:t>muß</a:t>
            </a:r>
            <a:r>
              <a:rPr lang="de-AT" dirty="0">
                <a:solidFill>
                  <a:prstClr val="black"/>
                </a:solidFill>
                <a:latin typeface="Calibri" panose="020F0502020204030204"/>
              </a:rPr>
              <a:t> für sie ein eigener, der Größe des Kindes entsprechender Sitz vorhanden sein. </a:t>
            </a:r>
            <a:r>
              <a:rPr lang="de-AT" b="1" dirty="0">
                <a:solidFill>
                  <a:prstClr val="black"/>
                </a:solidFill>
                <a:latin typeface="Calibri" panose="020F0502020204030204"/>
              </a:rPr>
              <a:t>Ist die mitgeführte Person mehr als acht Jahre alt, so darf nur ein Fahrrad verwendet werden, das hinsichtlich seiner Bauart den Anforderungen der Produktsicherheitsbestimmungen für Fahrräder zum Transport mehrerer Personen (§ 104 Abs. 8) entspricht.</a:t>
            </a:r>
          </a:p>
        </p:txBody>
      </p:sp>
    </p:spTree>
    <p:extLst>
      <p:ext uri="{BB962C8B-B14F-4D97-AF65-F5344CB8AC3E}">
        <p14:creationId xmlns:p14="http://schemas.microsoft.com/office/powerpoint/2010/main" val="581965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solidFill>
                  <a:srgbClr val="0063A6"/>
                </a:solidFill>
                <a:latin typeface="Calibri"/>
              </a:rPr>
              <a:t>Telefonieren am „Steuer“?</a:t>
            </a:r>
          </a:p>
        </p:txBody>
      </p:sp>
      <p:sp>
        <p:nvSpPr>
          <p:cNvPr id="3" name="Inhaltsplatzhalter 2"/>
          <p:cNvSpPr>
            <a:spLocks noGrp="1"/>
          </p:cNvSpPr>
          <p:nvPr>
            <p:ph idx="1"/>
          </p:nvPr>
        </p:nvSpPr>
        <p:spPr/>
        <p:txBody>
          <a:bodyPr>
            <a:normAutofit/>
          </a:bodyPr>
          <a:lstStyle/>
          <a:p>
            <a:pPr marL="285744" indent="-285744" algn="just"/>
            <a:r>
              <a:rPr lang="de-AT" sz="2200" dirty="0"/>
              <a:t>E-Bikes: Verbot des § 68 Abs 3 </a:t>
            </a:r>
            <a:r>
              <a:rPr lang="de-AT" sz="2200" dirty="0" err="1"/>
              <a:t>lit</a:t>
            </a:r>
            <a:r>
              <a:rPr lang="de-AT" sz="2200" dirty="0"/>
              <a:t> e StVO</a:t>
            </a:r>
          </a:p>
          <a:p>
            <a:pPr marL="285744" indent="-285744" algn="just"/>
            <a:r>
              <a:rPr lang="de-AT" sz="2200" dirty="0"/>
              <a:t>E-Scooter: Anwendbarkeit des § 68 Abs 3 </a:t>
            </a:r>
            <a:r>
              <a:rPr lang="de-AT" sz="2200" dirty="0" err="1"/>
              <a:t>lit</a:t>
            </a:r>
            <a:r>
              <a:rPr lang="de-AT" sz="2200" dirty="0"/>
              <a:t> e StVO über den Verweis in § 88b Abs 2 StVO aufgrund der Qualifikation als Verhaltensvorschrift</a:t>
            </a:r>
          </a:p>
          <a:p>
            <a:pPr marL="971526" lvl="1" indent="-285744" algn="just"/>
            <a:endParaRPr lang="de-DE" sz="2200" dirty="0"/>
          </a:p>
          <a:p>
            <a:pPr marL="971526" lvl="1" indent="-285744" algn="just"/>
            <a:endParaRPr lang="de-DE" sz="2200" dirty="0"/>
          </a:p>
          <a:p>
            <a:pPr marL="285744" indent="-285744" algn="just"/>
            <a:endParaRPr lang="de-DE" sz="2200" dirty="0"/>
          </a:p>
          <a:p>
            <a:pPr marL="285744" indent="-285744" algn="just"/>
            <a:endParaRPr lang="de-DE" sz="2200" dirty="0"/>
          </a:p>
        </p:txBody>
      </p:sp>
      <p:sp>
        <p:nvSpPr>
          <p:cNvPr id="6" name="Foliennummernplatzhalter 5"/>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25</a:t>
            </a:fld>
            <a:endParaRPr lang="de-DE">
              <a:solidFill>
                <a:prstClr val="black">
                  <a:tint val="75000"/>
                </a:prstClr>
              </a:solidFill>
              <a:latin typeface="Calibri" panose="020F0502020204030204"/>
            </a:endParaRPr>
          </a:p>
        </p:txBody>
      </p:sp>
      <p:sp>
        <p:nvSpPr>
          <p:cNvPr id="12" name="Textfeld 11">
            <a:extLst>
              <a:ext uri="{FF2B5EF4-FFF2-40B4-BE49-F238E27FC236}">
                <a16:creationId xmlns:a16="http://schemas.microsoft.com/office/drawing/2014/main" id="{DDA82207-9DCD-77BB-D6BA-6D021A741298}"/>
              </a:ext>
            </a:extLst>
          </p:cNvPr>
          <p:cNvSpPr txBox="1"/>
          <p:nvPr/>
        </p:nvSpPr>
        <p:spPr>
          <a:xfrm>
            <a:off x="852056" y="3951515"/>
            <a:ext cx="10515600" cy="1200329"/>
          </a:xfrm>
          <a:prstGeom prst="rect">
            <a:avLst/>
          </a:prstGeom>
          <a:solidFill>
            <a:schemeClr val="accent1">
              <a:lumMod val="20000"/>
              <a:lumOff val="80000"/>
            </a:schemeClr>
          </a:solidFill>
        </p:spPr>
        <p:txBody>
          <a:bodyPr wrap="square" rtlCol="0">
            <a:spAutoFit/>
          </a:bodyPr>
          <a:lstStyle/>
          <a:p>
            <a:pPr algn="ctr" defTabSz="457189"/>
            <a:r>
              <a:rPr lang="de-AT" b="1" dirty="0">
                <a:solidFill>
                  <a:prstClr val="black"/>
                </a:solidFill>
                <a:latin typeface="Calibri" panose="020F0502020204030204"/>
              </a:rPr>
              <a:t>§ 68. Fahrradverkehr</a:t>
            </a:r>
          </a:p>
          <a:p>
            <a:pPr defTabSz="457189"/>
            <a:r>
              <a:rPr lang="de-AT" dirty="0">
                <a:solidFill>
                  <a:prstClr val="black"/>
                </a:solidFill>
                <a:latin typeface="Calibri" panose="020F0502020204030204"/>
              </a:rPr>
              <a:t>(3) Es ist verboten</a:t>
            </a:r>
          </a:p>
          <a:p>
            <a:pPr defTabSz="457189"/>
            <a:r>
              <a:rPr lang="de-AT" dirty="0">
                <a:solidFill>
                  <a:prstClr val="black"/>
                </a:solidFill>
                <a:latin typeface="Calibri" panose="020F0502020204030204"/>
              </a:rPr>
              <a:t>	e) während des Radfahrens ohne Benützung einer Freisprecheinrichtung zu telefonieren; hinsichtlich der 	Anforderungen für Freisprecheinrichtungen gilt § 102 Abs. 3 KFG 1967</a:t>
            </a:r>
          </a:p>
        </p:txBody>
      </p:sp>
    </p:spTree>
    <p:extLst>
      <p:ext uri="{BB962C8B-B14F-4D97-AF65-F5344CB8AC3E}">
        <p14:creationId xmlns:p14="http://schemas.microsoft.com/office/powerpoint/2010/main" val="2302126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8415" y="1187377"/>
            <a:ext cx="10495383" cy="1185070"/>
          </a:xfrm>
        </p:spPr>
        <p:txBody>
          <a:bodyPr>
            <a:normAutofit/>
          </a:bodyPr>
          <a:lstStyle/>
          <a:p>
            <a:r>
              <a:rPr lang="de-DE" sz="3200" dirty="0">
                <a:solidFill>
                  <a:srgbClr val="0063A6"/>
                </a:solidFill>
                <a:latin typeface="Calibri"/>
              </a:rPr>
              <a:t>Abstellen von E-Bikes und E-Scootern</a:t>
            </a:r>
          </a:p>
        </p:txBody>
      </p:sp>
      <p:sp>
        <p:nvSpPr>
          <p:cNvPr id="3" name="Inhaltsplatzhalter 2"/>
          <p:cNvSpPr>
            <a:spLocks noGrp="1"/>
          </p:cNvSpPr>
          <p:nvPr>
            <p:ph idx="1"/>
          </p:nvPr>
        </p:nvSpPr>
        <p:spPr/>
        <p:txBody>
          <a:bodyPr>
            <a:normAutofit/>
          </a:bodyPr>
          <a:lstStyle/>
          <a:p>
            <a:pPr marL="285744" indent="-285744" algn="just"/>
            <a:r>
              <a:rPr lang="de-AT" sz="2200" dirty="0"/>
              <a:t>E-Bikes: Vorgaben des § 68 Abs. 4 StVO</a:t>
            </a:r>
          </a:p>
          <a:p>
            <a:pPr marL="285744" indent="-285744" algn="just"/>
            <a:r>
              <a:rPr lang="de-AT" sz="2200" dirty="0"/>
              <a:t>E-Scooter: Anwendbarkeit des § 68 Abs 4 StVO über den Verweis in § 88b Abs 2 StVO aufgrund der Qualifikation als Verhaltensvorschrift</a:t>
            </a:r>
          </a:p>
          <a:p>
            <a:pPr marL="971526" lvl="1" indent="-285744" algn="just"/>
            <a:endParaRPr lang="de-DE" sz="2200" dirty="0"/>
          </a:p>
          <a:p>
            <a:pPr marL="971526" lvl="1" indent="-285744" algn="just"/>
            <a:endParaRPr lang="de-DE" sz="2200" dirty="0"/>
          </a:p>
          <a:p>
            <a:pPr marL="285744" indent="-285744" algn="just"/>
            <a:endParaRPr lang="de-DE" sz="2200" dirty="0"/>
          </a:p>
          <a:p>
            <a:pPr marL="285744" indent="-285744" algn="just"/>
            <a:endParaRPr lang="de-DE" sz="2200" dirty="0"/>
          </a:p>
        </p:txBody>
      </p:sp>
      <p:sp>
        <p:nvSpPr>
          <p:cNvPr id="6" name="Foliennummernplatzhalter 5"/>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26</a:t>
            </a:fld>
            <a:endParaRPr lang="de-DE">
              <a:solidFill>
                <a:prstClr val="black">
                  <a:tint val="75000"/>
                </a:prstClr>
              </a:solidFill>
              <a:latin typeface="Calibri" panose="020F0502020204030204"/>
            </a:endParaRPr>
          </a:p>
        </p:txBody>
      </p:sp>
      <p:sp>
        <p:nvSpPr>
          <p:cNvPr id="12" name="Textfeld 11">
            <a:extLst>
              <a:ext uri="{FF2B5EF4-FFF2-40B4-BE49-F238E27FC236}">
                <a16:creationId xmlns:a16="http://schemas.microsoft.com/office/drawing/2014/main" id="{DDA82207-9DCD-77BB-D6BA-6D021A741298}"/>
              </a:ext>
            </a:extLst>
          </p:cNvPr>
          <p:cNvSpPr txBox="1"/>
          <p:nvPr/>
        </p:nvSpPr>
        <p:spPr>
          <a:xfrm>
            <a:off x="939143" y="4213720"/>
            <a:ext cx="10515600" cy="1754326"/>
          </a:xfrm>
          <a:prstGeom prst="rect">
            <a:avLst/>
          </a:prstGeom>
          <a:solidFill>
            <a:schemeClr val="accent1">
              <a:lumMod val="20000"/>
              <a:lumOff val="80000"/>
            </a:schemeClr>
          </a:solidFill>
        </p:spPr>
        <p:txBody>
          <a:bodyPr wrap="square" rtlCol="0">
            <a:spAutoFit/>
          </a:bodyPr>
          <a:lstStyle/>
          <a:p>
            <a:pPr algn="ctr" defTabSz="457189"/>
            <a:r>
              <a:rPr lang="de-AT" b="1" dirty="0">
                <a:solidFill>
                  <a:prstClr val="black"/>
                </a:solidFill>
                <a:latin typeface="Calibri" panose="020F0502020204030204"/>
              </a:rPr>
              <a:t>§ 68. Fahrradverkehr</a:t>
            </a:r>
          </a:p>
          <a:p>
            <a:pPr defTabSz="457189"/>
            <a:r>
              <a:rPr lang="de-AT" dirty="0">
                <a:solidFill>
                  <a:prstClr val="black"/>
                </a:solidFill>
                <a:latin typeface="Calibri" panose="020F0502020204030204"/>
              </a:rPr>
              <a:t>(4) Fahrräder sind so aufzustellen, </a:t>
            </a:r>
            <a:r>
              <a:rPr lang="de-AT" dirty="0" err="1">
                <a:solidFill>
                  <a:prstClr val="black"/>
                </a:solidFill>
                <a:latin typeface="Calibri" panose="020F0502020204030204"/>
              </a:rPr>
              <a:t>daß</a:t>
            </a:r>
            <a:r>
              <a:rPr lang="de-AT" dirty="0">
                <a:solidFill>
                  <a:prstClr val="black"/>
                </a:solidFill>
                <a:latin typeface="Calibri" panose="020F0502020204030204"/>
              </a:rPr>
              <a:t> sie nicht umfallen oder den Verkehr behindern können. Ist ein Gehsteig mehr als 2,5 m breit, so dürfen Fahrräder auch auf dem Gehsteig abgestellt werden; dies gilt nicht im Haltestellenbereich öffentlicher Verkehrsmittel, außer wenn dort Fahrradständer aufgestellt sind. Auf einem Gehsteig sind Fahrräder platzsparend so aufzustellen, </a:t>
            </a:r>
            <a:r>
              <a:rPr lang="de-AT" dirty="0" err="1">
                <a:solidFill>
                  <a:prstClr val="black"/>
                </a:solidFill>
                <a:latin typeface="Calibri" panose="020F0502020204030204"/>
              </a:rPr>
              <a:t>daß</a:t>
            </a:r>
            <a:r>
              <a:rPr lang="de-AT" dirty="0">
                <a:solidFill>
                  <a:prstClr val="black"/>
                </a:solidFill>
                <a:latin typeface="Calibri" panose="020F0502020204030204"/>
              </a:rPr>
              <a:t> Fußgänger nicht behindert und Sachen nicht beschädigt werden.</a:t>
            </a:r>
          </a:p>
        </p:txBody>
      </p:sp>
    </p:spTree>
    <p:extLst>
      <p:ext uri="{BB962C8B-B14F-4D97-AF65-F5344CB8AC3E}">
        <p14:creationId xmlns:p14="http://schemas.microsoft.com/office/powerpoint/2010/main" val="1268512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325E3-5209-4E85-A6AB-1BA9A506ECD0}"/>
              </a:ext>
            </a:extLst>
          </p:cNvPr>
          <p:cNvSpPr>
            <a:spLocks noGrp="1"/>
          </p:cNvSpPr>
          <p:nvPr>
            <p:ph type="title"/>
          </p:nvPr>
        </p:nvSpPr>
        <p:spPr/>
        <p:txBody>
          <a:bodyPr>
            <a:normAutofit/>
          </a:bodyPr>
          <a:lstStyle/>
          <a:p>
            <a:r>
              <a:rPr lang="de-DE" sz="4800" dirty="0">
                <a:solidFill>
                  <a:srgbClr val="0063A6"/>
                </a:solidFill>
                <a:latin typeface="Calibri"/>
              </a:rPr>
              <a:t>Übersicht</a:t>
            </a:r>
          </a:p>
        </p:txBody>
      </p:sp>
      <p:graphicFrame>
        <p:nvGraphicFramePr>
          <p:cNvPr id="7" name="Inhaltsplatzhalter 6">
            <a:extLst>
              <a:ext uri="{FF2B5EF4-FFF2-40B4-BE49-F238E27FC236}">
                <a16:creationId xmlns:a16="http://schemas.microsoft.com/office/drawing/2014/main" id="{A14FD820-44F1-41A5-98C1-D9BE2A41581E}"/>
              </a:ext>
            </a:extLst>
          </p:cNvPr>
          <p:cNvGraphicFramePr>
            <a:graphicFrameLocks noGrp="1"/>
          </p:cNvGraphicFramePr>
          <p:nvPr>
            <p:ph idx="1"/>
          </p:nvPr>
        </p:nvGraphicFramePr>
        <p:xfrm>
          <a:off x="852488" y="2776539"/>
          <a:ext cx="10515600" cy="2824480"/>
        </p:xfrm>
        <a:graphic>
          <a:graphicData uri="http://schemas.openxmlformats.org/drawingml/2006/table">
            <a:tbl>
              <a:tblPr firstRow="1" bandRow="1">
                <a:tableStyleId>{073A0DAA-6AF3-43AB-8588-CEC1D06C72B9}</a:tableStyleId>
              </a:tblPr>
              <a:tblGrid>
                <a:gridCol w="3505200">
                  <a:extLst>
                    <a:ext uri="{9D8B030D-6E8A-4147-A177-3AD203B41FA5}">
                      <a16:colId xmlns:a16="http://schemas.microsoft.com/office/drawing/2014/main" val="3078218274"/>
                    </a:ext>
                  </a:extLst>
                </a:gridCol>
                <a:gridCol w="3505200">
                  <a:extLst>
                    <a:ext uri="{9D8B030D-6E8A-4147-A177-3AD203B41FA5}">
                      <a16:colId xmlns:a16="http://schemas.microsoft.com/office/drawing/2014/main" val="1869088270"/>
                    </a:ext>
                  </a:extLst>
                </a:gridCol>
                <a:gridCol w="3505200">
                  <a:extLst>
                    <a:ext uri="{9D8B030D-6E8A-4147-A177-3AD203B41FA5}">
                      <a16:colId xmlns:a16="http://schemas.microsoft.com/office/drawing/2014/main" val="3860827593"/>
                    </a:ext>
                  </a:extLst>
                </a:gridCol>
              </a:tblGrid>
              <a:tr h="416560">
                <a:tc>
                  <a:txBody>
                    <a:bodyPr/>
                    <a:lstStyle/>
                    <a:p>
                      <a:pPr algn="ctr"/>
                      <a:endParaRPr lang="de-DE" sz="2100" dirty="0"/>
                    </a:p>
                  </a:txBody>
                  <a:tcPr/>
                </a:tc>
                <a:tc>
                  <a:txBody>
                    <a:bodyPr/>
                    <a:lstStyle/>
                    <a:p>
                      <a:pPr algn="ctr"/>
                      <a:r>
                        <a:rPr lang="de-DE" sz="2100" dirty="0"/>
                        <a:t>E-Bikes</a:t>
                      </a:r>
                    </a:p>
                  </a:txBody>
                  <a:tcPr/>
                </a:tc>
                <a:tc>
                  <a:txBody>
                    <a:bodyPr/>
                    <a:lstStyle/>
                    <a:p>
                      <a:pPr algn="ctr"/>
                      <a:r>
                        <a:rPr lang="de-DE" sz="2100" dirty="0"/>
                        <a:t>E-Scooter</a:t>
                      </a:r>
                    </a:p>
                  </a:txBody>
                  <a:tcPr/>
                </a:tc>
                <a:extLst>
                  <a:ext uri="{0D108BD9-81ED-4DB2-BD59-A6C34878D82A}">
                    <a16:rowId xmlns:a16="http://schemas.microsoft.com/office/drawing/2014/main" val="3154749543"/>
                  </a:ext>
                </a:extLst>
              </a:tr>
              <a:tr h="741680">
                <a:tc>
                  <a:txBody>
                    <a:bodyPr/>
                    <a:lstStyle/>
                    <a:p>
                      <a:pPr algn="ctr"/>
                      <a:r>
                        <a:rPr lang="de-DE" sz="2100" dirty="0"/>
                        <a:t>Anforderungen</a:t>
                      </a:r>
                    </a:p>
                  </a:txBody>
                  <a:tcPr/>
                </a:tc>
                <a:tc>
                  <a:txBody>
                    <a:bodyPr/>
                    <a:lstStyle/>
                    <a:p>
                      <a:pPr algn="ctr"/>
                      <a:r>
                        <a:rPr lang="de-DE" sz="2100" dirty="0"/>
                        <a:t>Fahrrad-VO (§ 104 Abs 8 StVO)</a:t>
                      </a:r>
                    </a:p>
                  </a:txBody>
                  <a:tcPr/>
                </a:tc>
                <a:tc>
                  <a:txBody>
                    <a:bodyPr/>
                    <a:lstStyle/>
                    <a:p>
                      <a:pPr algn="ctr"/>
                      <a:r>
                        <a:rPr lang="de-DE" sz="2100" dirty="0"/>
                        <a:t>§ 88b Abs 5 StVO</a:t>
                      </a:r>
                    </a:p>
                  </a:txBody>
                  <a:tcPr/>
                </a:tc>
                <a:extLst>
                  <a:ext uri="{0D108BD9-81ED-4DB2-BD59-A6C34878D82A}">
                    <a16:rowId xmlns:a16="http://schemas.microsoft.com/office/drawing/2014/main" val="2044611702"/>
                  </a:ext>
                </a:extLst>
              </a:tr>
              <a:tr h="416560">
                <a:tc>
                  <a:txBody>
                    <a:bodyPr/>
                    <a:lstStyle/>
                    <a:p>
                      <a:pPr algn="ctr"/>
                      <a:r>
                        <a:rPr lang="de-DE" sz="2100" dirty="0"/>
                        <a:t>Fahrberechtigung</a:t>
                      </a:r>
                    </a:p>
                  </a:txBody>
                  <a:tcPr/>
                </a:tc>
                <a:tc>
                  <a:txBody>
                    <a:bodyPr/>
                    <a:lstStyle/>
                    <a:p>
                      <a:pPr algn="ctr"/>
                      <a:r>
                        <a:rPr lang="de-DE" sz="2100" dirty="0"/>
                        <a:t>§ 66 Abs 1 StVO</a:t>
                      </a:r>
                    </a:p>
                  </a:txBody>
                  <a:tcPr/>
                </a:tc>
                <a:tc>
                  <a:txBody>
                    <a:bodyPr/>
                    <a:lstStyle/>
                    <a:p>
                      <a:pPr algn="ctr"/>
                      <a:r>
                        <a:rPr lang="de-DE" sz="2100" dirty="0"/>
                        <a:t>§ 88b Abs 3 StVO</a:t>
                      </a:r>
                    </a:p>
                  </a:txBody>
                  <a:tcPr/>
                </a:tc>
                <a:extLst>
                  <a:ext uri="{0D108BD9-81ED-4DB2-BD59-A6C34878D82A}">
                    <a16:rowId xmlns:a16="http://schemas.microsoft.com/office/drawing/2014/main" val="283677339"/>
                  </a:ext>
                </a:extLst>
              </a:tr>
              <a:tr h="416560">
                <a:tc>
                  <a:txBody>
                    <a:bodyPr/>
                    <a:lstStyle/>
                    <a:p>
                      <a:pPr algn="ctr"/>
                      <a:r>
                        <a:rPr lang="de-DE" sz="2100" dirty="0"/>
                        <a:t>Personenbeförderung</a:t>
                      </a:r>
                    </a:p>
                  </a:txBody>
                  <a:tcPr/>
                </a:tc>
                <a:tc>
                  <a:txBody>
                    <a:bodyPr/>
                    <a:lstStyle/>
                    <a:p>
                      <a:pPr algn="ctr"/>
                      <a:r>
                        <a:rPr lang="de-DE" sz="2100" dirty="0"/>
                        <a:t>§ 65 Abs 3 StVO</a:t>
                      </a:r>
                    </a:p>
                  </a:txBody>
                  <a:tcPr/>
                </a:tc>
                <a:tc>
                  <a:txBody>
                    <a:bodyPr/>
                    <a:lstStyle/>
                    <a:p>
                      <a:pPr algn="ctr"/>
                      <a:r>
                        <a:rPr lang="de-DE" sz="2100" dirty="0"/>
                        <a:t>-</a:t>
                      </a:r>
                    </a:p>
                  </a:txBody>
                  <a:tcPr/>
                </a:tc>
                <a:extLst>
                  <a:ext uri="{0D108BD9-81ED-4DB2-BD59-A6C34878D82A}">
                    <a16:rowId xmlns:a16="http://schemas.microsoft.com/office/drawing/2014/main" val="2544979109"/>
                  </a:ext>
                </a:extLst>
              </a:tr>
              <a:tr h="416560">
                <a:tc>
                  <a:txBody>
                    <a:bodyPr/>
                    <a:lstStyle/>
                    <a:p>
                      <a:pPr algn="ctr"/>
                      <a:r>
                        <a:rPr lang="de-DE" sz="2100" dirty="0"/>
                        <a:t>Telefonieren am Steuer</a:t>
                      </a:r>
                    </a:p>
                  </a:txBody>
                  <a:tcPr/>
                </a:tc>
                <a:tc gridSpan="2">
                  <a:txBody>
                    <a:bodyPr/>
                    <a:lstStyle/>
                    <a:p>
                      <a:pPr algn="ctr"/>
                      <a:r>
                        <a:rPr lang="de-DE" sz="2100" dirty="0"/>
                        <a:t>§ 68 Abs 3 </a:t>
                      </a:r>
                      <a:r>
                        <a:rPr lang="de-DE" sz="2100" dirty="0" err="1"/>
                        <a:t>lit</a:t>
                      </a:r>
                      <a:r>
                        <a:rPr lang="de-DE" sz="2100" dirty="0"/>
                        <a:t> e StVO</a:t>
                      </a:r>
                    </a:p>
                  </a:txBody>
                  <a:tcPr/>
                </a:tc>
                <a:tc hMerge="1">
                  <a:txBody>
                    <a:bodyPr/>
                    <a:lstStyle/>
                    <a:p>
                      <a:pPr algn="ctr"/>
                      <a:endParaRPr lang="de-DE" sz="1600" dirty="0"/>
                    </a:p>
                  </a:txBody>
                  <a:tcPr marL="68580" marR="68580" marT="34290" marB="34290"/>
                </a:tc>
                <a:extLst>
                  <a:ext uri="{0D108BD9-81ED-4DB2-BD59-A6C34878D82A}">
                    <a16:rowId xmlns:a16="http://schemas.microsoft.com/office/drawing/2014/main" val="2158048275"/>
                  </a:ext>
                </a:extLst>
              </a:tr>
              <a:tr h="416560">
                <a:tc>
                  <a:txBody>
                    <a:bodyPr/>
                    <a:lstStyle/>
                    <a:p>
                      <a:pPr algn="ctr"/>
                      <a:r>
                        <a:rPr lang="de-DE" sz="2100" dirty="0"/>
                        <a:t>Abstellen</a:t>
                      </a:r>
                    </a:p>
                  </a:txBody>
                  <a:tcPr/>
                </a:tc>
                <a:tc gridSpan="2">
                  <a:txBody>
                    <a:bodyPr/>
                    <a:lstStyle/>
                    <a:p>
                      <a:pPr algn="ctr"/>
                      <a:r>
                        <a:rPr lang="de-DE" sz="2100" dirty="0"/>
                        <a:t>§ 68 Abs 4 StVO</a:t>
                      </a:r>
                    </a:p>
                  </a:txBody>
                  <a:tcPr/>
                </a:tc>
                <a:tc hMerge="1">
                  <a:txBody>
                    <a:bodyPr/>
                    <a:lstStyle/>
                    <a:p>
                      <a:pPr algn="ctr"/>
                      <a:endParaRPr lang="de-DE" sz="1600" dirty="0"/>
                    </a:p>
                  </a:txBody>
                  <a:tcPr marL="68580" marR="68580" marT="34290" marB="34290"/>
                </a:tc>
                <a:extLst>
                  <a:ext uri="{0D108BD9-81ED-4DB2-BD59-A6C34878D82A}">
                    <a16:rowId xmlns:a16="http://schemas.microsoft.com/office/drawing/2014/main" val="2529691269"/>
                  </a:ext>
                </a:extLst>
              </a:tr>
            </a:tbl>
          </a:graphicData>
        </a:graphic>
      </p:graphicFrame>
      <p:sp>
        <p:nvSpPr>
          <p:cNvPr id="6" name="Foliennummernplatzhalter 5">
            <a:extLst>
              <a:ext uri="{FF2B5EF4-FFF2-40B4-BE49-F238E27FC236}">
                <a16:creationId xmlns:a16="http://schemas.microsoft.com/office/drawing/2014/main" id="{C8BD43A9-D737-45B4-B6C9-E024A928C064}"/>
              </a:ext>
            </a:extLst>
          </p:cNvPr>
          <p:cNvSpPr>
            <a:spLocks noGrp="1"/>
          </p:cNvSpPr>
          <p:nvPr>
            <p:ph type="sldNum" sz="quarter" idx="12"/>
          </p:nvPr>
        </p:nvSpPr>
        <p:spPr/>
        <p:txBody>
          <a:bodyPr/>
          <a:lstStyle/>
          <a:p>
            <a:fld id="{94E44005-A22A-4401-AF92-CC9B7451A403}" type="slidenum">
              <a:rPr lang="de-DE" smtClean="0"/>
              <a:pPr/>
              <a:t>27</a:t>
            </a:fld>
            <a:endParaRPr lang="de-DE"/>
          </a:p>
        </p:txBody>
      </p:sp>
    </p:spTree>
    <p:extLst>
      <p:ext uri="{BB962C8B-B14F-4D97-AF65-F5344CB8AC3E}">
        <p14:creationId xmlns:p14="http://schemas.microsoft.com/office/powerpoint/2010/main" val="4112666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solidFill>
                  <a:srgbClr val="0063A6"/>
                </a:solidFill>
                <a:latin typeface="Calibri"/>
              </a:rPr>
              <a:t>Möglichkeit der Analogie zumindest im Haftungsrecht</a:t>
            </a:r>
          </a:p>
        </p:txBody>
      </p:sp>
      <p:sp>
        <p:nvSpPr>
          <p:cNvPr id="3" name="Inhaltsplatzhalter 2"/>
          <p:cNvSpPr>
            <a:spLocks noGrp="1"/>
          </p:cNvSpPr>
          <p:nvPr>
            <p:ph idx="1"/>
          </p:nvPr>
        </p:nvSpPr>
        <p:spPr/>
        <p:txBody>
          <a:bodyPr>
            <a:normAutofit/>
          </a:bodyPr>
          <a:lstStyle/>
          <a:p>
            <a:pPr marL="285744" indent="-285744" algn="just"/>
            <a:r>
              <a:rPr lang="de-AT" sz="2200" dirty="0"/>
              <a:t>Beispielsweise </a:t>
            </a:r>
            <a:r>
              <a:rPr lang="de-AT" sz="2200" b="1" dirty="0"/>
              <a:t>analoge Anwendung</a:t>
            </a:r>
            <a:r>
              <a:rPr lang="de-AT" sz="2200" dirty="0"/>
              <a:t> des </a:t>
            </a:r>
            <a:r>
              <a:rPr lang="de-AT" sz="2200" b="1" dirty="0"/>
              <a:t>§ 65 Abs 3 StVO </a:t>
            </a:r>
            <a:r>
              <a:rPr lang="de-AT" sz="2200" dirty="0"/>
              <a:t>auf </a:t>
            </a:r>
            <a:r>
              <a:rPr lang="de-AT" sz="2200" b="1" dirty="0"/>
              <a:t>E-Scooter</a:t>
            </a:r>
          </a:p>
          <a:p>
            <a:pPr marL="285744" indent="-285744" algn="just"/>
            <a:r>
              <a:rPr lang="de-AT" sz="2200" dirty="0"/>
              <a:t>Unzulässigkeit der Analogie im Verwaltungsstrafverfahren („</a:t>
            </a:r>
            <a:r>
              <a:rPr lang="de-AT" sz="2200" i="1" dirty="0" err="1"/>
              <a:t>nulla</a:t>
            </a:r>
            <a:r>
              <a:rPr lang="de-AT" sz="2200" i="1" dirty="0"/>
              <a:t> </a:t>
            </a:r>
            <a:r>
              <a:rPr lang="de-AT" sz="2200" i="1" dirty="0" err="1"/>
              <a:t>poena</a:t>
            </a:r>
            <a:r>
              <a:rPr lang="de-AT" sz="2200" i="1" dirty="0"/>
              <a:t> sine lege</a:t>
            </a:r>
            <a:r>
              <a:rPr lang="de-AT" sz="2200" dirty="0"/>
              <a:t>“)</a:t>
            </a:r>
          </a:p>
          <a:p>
            <a:pPr marL="285744" indent="-285744" algn="just"/>
            <a:r>
              <a:rPr lang="de-AT" sz="2200" dirty="0"/>
              <a:t>Jedoch </a:t>
            </a:r>
            <a:r>
              <a:rPr lang="de-AT" sz="2200" b="1" dirty="0"/>
              <a:t>Analogie</a:t>
            </a:r>
            <a:r>
              <a:rPr lang="de-AT" sz="2200" dirty="0"/>
              <a:t> nach (</a:t>
            </a:r>
            <a:r>
              <a:rPr lang="de-AT" sz="2200" dirty="0" err="1"/>
              <a:t>umstr</a:t>
            </a:r>
            <a:r>
              <a:rPr lang="de-AT" sz="2200" dirty="0"/>
              <a:t>) </a:t>
            </a:r>
            <a:r>
              <a:rPr lang="de-AT" sz="2200" dirty="0" err="1"/>
              <a:t>Rspr</a:t>
            </a:r>
            <a:r>
              <a:rPr lang="de-AT" sz="2200" dirty="0"/>
              <a:t> des OGH im </a:t>
            </a:r>
            <a:r>
              <a:rPr lang="de-AT" sz="2200" b="1" dirty="0"/>
              <a:t>Haftungsprozess</a:t>
            </a:r>
            <a:r>
              <a:rPr lang="de-AT" sz="2200" dirty="0"/>
              <a:t> und der Anwendbarkeit als Schutznorm (§ 1311 ABGB) möglich</a:t>
            </a:r>
          </a:p>
          <a:p>
            <a:pPr marL="1066773" lvl="1" indent="-380990" algn="just">
              <a:buFont typeface="Symbol" pitchFamily="18" charset="2"/>
              <a:buChar char="-"/>
            </a:pPr>
            <a:r>
              <a:rPr lang="de-AT" sz="2200" dirty="0"/>
              <a:t>So zuletzt etwa OGH 2 Ob 64/22h: Analoge Anwendung des § 76 Abs 4 und </a:t>
            </a:r>
            <a:r>
              <a:rPr lang="de-AT" sz="2200" dirty="0" err="1"/>
              <a:t>Abs</a:t>
            </a:r>
            <a:r>
              <a:rPr lang="de-AT" sz="2200" dirty="0"/>
              <a:t> 5 StVO („Überraschendes Betreten von Schutzwegen“) auf Geh- und Radwege </a:t>
            </a:r>
          </a:p>
          <a:p>
            <a:pPr marL="971526" lvl="1" indent="-285744"/>
            <a:endParaRPr lang="de-DE" dirty="0"/>
          </a:p>
          <a:p>
            <a:pPr marL="971526" lvl="1" indent="-285744"/>
            <a:endParaRPr lang="de-DE" dirty="0"/>
          </a:p>
          <a:p>
            <a:pPr marL="285744" indent="-285744"/>
            <a:endParaRPr lang="de-DE" dirty="0"/>
          </a:p>
          <a:p>
            <a:pPr marL="285744" indent="-285744"/>
            <a:endParaRPr lang="de-DE" dirty="0"/>
          </a:p>
        </p:txBody>
      </p:sp>
      <p:sp>
        <p:nvSpPr>
          <p:cNvPr id="6" name="Foliennummernplatzhalter 5"/>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28</a:t>
            </a:fld>
            <a:endParaRPr lang="de-DE">
              <a:solidFill>
                <a:prstClr val="black">
                  <a:tint val="75000"/>
                </a:prstClr>
              </a:solidFill>
              <a:latin typeface="Calibri" panose="020F0502020204030204"/>
            </a:endParaRPr>
          </a:p>
        </p:txBody>
      </p:sp>
    </p:spTree>
    <p:extLst>
      <p:ext uri="{BB962C8B-B14F-4D97-AF65-F5344CB8AC3E}">
        <p14:creationId xmlns:p14="http://schemas.microsoft.com/office/powerpoint/2010/main" val="3978000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261360"/>
            <a:ext cx="9997440" cy="1185070"/>
          </a:xfrm>
        </p:spPr>
        <p:txBody>
          <a:bodyPr>
            <a:normAutofit/>
          </a:bodyPr>
          <a:lstStyle/>
          <a:p>
            <a:r>
              <a:rPr lang="de-DE" sz="3200" dirty="0">
                <a:solidFill>
                  <a:srgbClr val="0063A6"/>
                </a:solidFill>
                <a:latin typeface="Calibri"/>
              </a:rPr>
              <a:t>Vorschlag für eine Streichung des § 88b StVO bei gleichzeitiger Einfügung eines § 69a StVO</a:t>
            </a:r>
          </a:p>
        </p:txBody>
      </p:sp>
      <p:sp>
        <p:nvSpPr>
          <p:cNvPr id="6" name="Foliennummernplatzhalter 5"/>
          <p:cNvSpPr>
            <a:spLocks noGrp="1"/>
          </p:cNvSpPr>
          <p:nvPr>
            <p:ph type="sldNum" sz="quarter" idx="12"/>
          </p:nvPr>
        </p:nvSpPr>
        <p:spPr/>
        <p:txBody>
          <a:bodyPr/>
          <a:lstStyle/>
          <a:p>
            <a:pPr defTabSz="457189"/>
            <a:fld id="{94E44005-A22A-4401-AF92-CC9B7451A403}" type="slidenum">
              <a:rPr lang="de-DE">
                <a:solidFill>
                  <a:prstClr val="black">
                    <a:tint val="75000"/>
                  </a:prstClr>
                </a:solidFill>
                <a:latin typeface="Calibri" panose="020F0502020204030204"/>
              </a:rPr>
              <a:pPr defTabSz="457189"/>
              <a:t>29</a:t>
            </a:fld>
            <a:endParaRPr lang="de-DE">
              <a:solidFill>
                <a:prstClr val="black">
                  <a:tint val="75000"/>
                </a:prstClr>
              </a:solidFill>
              <a:latin typeface="Calibri" panose="020F0502020204030204"/>
            </a:endParaRPr>
          </a:p>
        </p:txBody>
      </p:sp>
      <p:sp>
        <p:nvSpPr>
          <p:cNvPr id="12" name="Textfeld 11">
            <a:extLst>
              <a:ext uri="{FF2B5EF4-FFF2-40B4-BE49-F238E27FC236}">
                <a16:creationId xmlns:a16="http://schemas.microsoft.com/office/drawing/2014/main" id="{DDA82207-9DCD-77BB-D6BA-6D021A741298}"/>
              </a:ext>
            </a:extLst>
          </p:cNvPr>
          <p:cNvSpPr txBox="1"/>
          <p:nvPr/>
        </p:nvSpPr>
        <p:spPr>
          <a:xfrm>
            <a:off x="838200" y="2446430"/>
            <a:ext cx="10515600" cy="3693319"/>
          </a:xfrm>
          <a:prstGeom prst="rect">
            <a:avLst/>
          </a:prstGeom>
          <a:solidFill>
            <a:schemeClr val="accent1">
              <a:lumMod val="20000"/>
              <a:lumOff val="80000"/>
            </a:schemeClr>
          </a:solidFill>
        </p:spPr>
        <p:txBody>
          <a:bodyPr wrap="square" rtlCol="0">
            <a:spAutoFit/>
          </a:bodyPr>
          <a:lstStyle/>
          <a:p>
            <a:pPr algn="ctr" defTabSz="457189"/>
            <a:r>
              <a:rPr lang="de-AT" b="1" dirty="0">
                <a:solidFill>
                  <a:prstClr val="black"/>
                </a:solidFill>
              </a:rPr>
              <a:t>§ 69a. Rollerfahren</a:t>
            </a:r>
          </a:p>
          <a:p>
            <a:pPr defTabSz="457189"/>
            <a:r>
              <a:rPr lang="de-AT" dirty="0">
                <a:solidFill>
                  <a:prstClr val="black"/>
                </a:solidFill>
                <a:latin typeface="Calibri" panose="020F0502020204030204"/>
              </a:rPr>
              <a:t>(1) Das Fahren mit Klein- und Minirollern mit elektrischem Antrieb ist auf Gehsteigen, Gehwegen und Schutzwegen verboten. Ausgenommen von diesem Verbot sind Gehsteige und Gehwege auf denen durch Verordnung der Behörde das Fahren mit elektrisch betriebenen Klein- und Minirollern </a:t>
            </a:r>
          </a:p>
          <a:p>
            <a:pPr defTabSz="457189"/>
            <a:r>
              <a:rPr lang="de-AT" dirty="0">
                <a:solidFill>
                  <a:prstClr val="black"/>
                </a:solidFill>
                <a:latin typeface="Calibri" panose="020F0502020204030204"/>
              </a:rPr>
              <a:t>mit einer höchsten zulässigen Leistung von nicht mehr als 600 Watt und einer Bauartgeschwindigkeit von nicht mehr als 25 km/h erlaubt wurde. </a:t>
            </a:r>
          </a:p>
          <a:p>
            <a:pPr defTabSz="457189"/>
            <a:endParaRPr lang="de-AT" dirty="0">
              <a:solidFill>
                <a:prstClr val="black"/>
              </a:solidFill>
              <a:latin typeface="Calibri" panose="020F0502020204030204"/>
            </a:endParaRPr>
          </a:p>
          <a:p>
            <a:pPr defTabSz="457189"/>
            <a:r>
              <a:rPr lang="de-AT" dirty="0">
                <a:solidFill>
                  <a:prstClr val="black"/>
                </a:solidFill>
                <a:latin typeface="Calibri" panose="020F0502020204030204"/>
              </a:rPr>
              <a:t>(2) Klein- und Miniroller mit elektrischem Antrieb müssen der Größe des Benützers entsprechen und in dem Zustand erhalten werden, der den Anforderungen der Produktsicherheitsbestimmungen für Klein- und Miniroller mit elektrischem Antrieb (§ 104 Abs. 8) entspricht. </a:t>
            </a:r>
          </a:p>
          <a:p>
            <a:pPr defTabSz="457189"/>
            <a:endParaRPr lang="de-AT" dirty="0">
              <a:solidFill>
                <a:prstClr val="black"/>
              </a:solidFill>
              <a:latin typeface="Calibri" panose="020F0502020204030204"/>
            </a:endParaRPr>
          </a:p>
          <a:p>
            <a:pPr defTabSz="457189"/>
            <a:r>
              <a:rPr lang="de-AT" dirty="0">
                <a:solidFill>
                  <a:prstClr val="black"/>
                </a:solidFill>
                <a:latin typeface="Calibri" panose="020F0502020204030204"/>
              </a:rPr>
              <a:t>(3) Beim Fahren mit einem Klein- und Miniroller mit elektrischem Antrieb muss ein geeigneter Schutzhelm getragen werden. </a:t>
            </a:r>
          </a:p>
        </p:txBody>
      </p:sp>
    </p:spTree>
    <p:extLst>
      <p:ext uri="{BB962C8B-B14F-4D97-AF65-F5344CB8AC3E}">
        <p14:creationId xmlns:p14="http://schemas.microsoft.com/office/powerpoint/2010/main" val="227380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6E4F88D2-8D3D-9693-9DAA-726E8F5209A6}"/>
              </a:ext>
            </a:extLst>
          </p:cNvPr>
          <p:cNvPicPr>
            <a:picLocks noGrp="1" noChangeAspect="1"/>
          </p:cNvPicPr>
          <p:nvPr>
            <p:ph idx="1"/>
          </p:nvPr>
        </p:nvPicPr>
        <p:blipFill>
          <a:blip r:embed="rId2" cstate="print"/>
          <a:stretch>
            <a:fillRect/>
          </a:stretch>
        </p:blipFill>
        <p:spPr>
          <a:xfrm>
            <a:off x="811169" y="2093824"/>
            <a:ext cx="10580731" cy="4326183"/>
          </a:xfrm>
          <a:prstGeom prst="rect">
            <a:avLst/>
          </a:prstGeom>
        </p:spPr>
      </p:pic>
      <p:pic>
        <p:nvPicPr>
          <p:cNvPr id="5" name="Grafik 4">
            <a:extLst>
              <a:ext uri="{FF2B5EF4-FFF2-40B4-BE49-F238E27FC236}">
                <a16:creationId xmlns:a16="http://schemas.microsoft.com/office/drawing/2014/main" id="{E422D273-05D6-D169-F2CA-3AFB6B5E86FB}"/>
              </a:ext>
            </a:extLst>
          </p:cNvPr>
          <p:cNvPicPr>
            <a:picLocks noChangeAspect="1"/>
          </p:cNvPicPr>
          <p:nvPr/>
        </p:nvPicPr>
        <p:blipFill>
          <a:blip r:embed="rId3" cstate="print"/>
          <a:stretch>
            <a:fillRect/>
          </a:stretch>
        </p:blipFill>
        <p:spPr>
          <a:xfrm>
            <a:off x="573044" y="1201631"/>
            <a:ext cx="8321761" cy="987638"/>
          </a:xfrm>
          <a:prstGeom prst="rect">
            <a:avLst/>
          </a:prstGeom>
        </p:spPr>
      </p:pic>
      <p:sp>
        <p:nvSpPr>
          <p:cNvPr id="10" name="Foliennummernplatzhalter 9">
            <a:extLst>
              <a:ext uri="{FF2B5EF4-FFF2-40B4-BE49-F238E27FC236}">
                <a16:creationId xmlns:a16="http://schemas.microsoft.com/office/drawing/2014/main" id="{20677161-1E7D-3E27-EC2D-CF8149F1DB81}"/>
              </a:ext>
            </a:extLst>
          </p:cNvPr>
          <p:cNvSpPr>
            <a:spLocks noGrp="1"/>
          </p:cNvSpPr>
          <p:nvPr>
            <p:ph type="sldNum" sz="quarter" idx="12"/>
          </p:nvPr>
        </p:nvSpPr>
        <p:spPr/>
        <p:txBody>
          <a:bodyPr/>
          <a:lstStyle/>
          <a:p>
            <a:fld id="{09708940-B4FB-4EFF-88B1-9BE032F0F091}" type="slidenum">
              <a:rPr lang="de-AT" smtClean="0"/>
              <a:pPr/>
              <a:t>3</a:t>
            </a:fld>
            <a:endParaRPr lang="de-AT"/>
          </a:p>
        </p:txBody>
      </p:sp>
    </p:spTree>
    <p:extLst>
      <p:ext uri="{BB962C8B-B14F-4D97-AF65-F5344CB8AC3E}">
        <p14:creationId xmlns:p14="http://schemas.microsoft.com/office/powerpoint/2010/main" val="1773405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519488">
              <a:defRPr/>
            </a:pPr>
            <a:fld id="{7A9DC924-4261-42C4-9EB0-B0692D181A75}" type="slidenum">
              <a:rPr lang="de-AT" altLang="en-US">
                <a:latin typeface="Calibri"/>
              </a:rPr>
              <a:pPr defTabSz="519488">
                <a:defRPr/>
              </a:pPr>
              <a:t>30</a:t>
            </a:fld>
            <a:endParaRPr lang="de-AT" altLang="en-US">
              <a:latin typeface="Calibri"/>
            </a:endParaRPr>
          </a:p>
        </p:txBody>
      </p:sp>
      <p:sp>
        <p:nvSpPr>
          <p:cNvPr id="4" name="Titel 1"/>
          <p:cNvSpPr txBox="1">
            <a:spLocks/>
          </p:cNvSpPr>
          <p:nvPr/>
        </p:nvSpPr>
        <p:spPr>
          <a:xfrm>
            <a:off x="437354" y="1372724"/>
            <a:ext cx="8328561" cy="1090864"/>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pPr defTabSz="519488"/>
            <a:r>
              <a:rPr lang="de-DE" sz="4267" dirty="0">
                <a:solidFill>
                  <a:srgbClr val="0063A6"/>
                </a:solidFill>
                <a:latin typeface="Calibri"/>
              </a:rPr>
              <a:t>Ergebnisse #2</a:t>
            </a:r>
            <a:endParaRPr lang="de-DE" sz="4267" i="1" dirty="0">
              <a:solidFill>
                <a:srgbClr val="0063A6"/>
              </a:solidFill>
              <a:latin typeface="Calibri"/>
            </a:endParaRPr>
          </a:p>
        </p:txBody>
      </p:sp>
      <p:sp>
        <p:nvSpPr>
          <p:cNvPr id="5" name="Rectangle 5"/>
          <p:cNvSpPr>
            <a:spLocks noChangeArrowheads="1"/>
          </p:cNvSpPr>
          <p:nvPr/>
        </p:nvSpPr>
        <p:spPr bwMode="auto">
          <a:xfrm>
            <a:off x="0" y="2231136"/>
            <a:ext cx="12192000" cy="4047644"/>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000" b="1">
                <a:solidFill>
                  <a:schemeClr val="tx1"/>
                </a:solidFill>
                <a:latin typeface="Arial" charset="0"/>
              </a:defRPr>
            </a:lvl1pPr>
            <a:lvl2pPr marL="742950" indent="-285750" eaLnBrk="0" hangingPunct="0">
              <a:lnSpc>
                <a:spcPct val="120000"/>
              </a:lnSpc>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519488" eaLnBrk="1" hangingPunct="1">
              <a:spcBef>
                <a:spcPct val="0"/>
              </a:spcBef>
              <a:buNone/>
            </a:pPr>
            <a:endParaRPr lang="de-DE" altLang="en-US" sz="2400" b="0">
              <a:solidFill>
                <a:srgbClr val="0063A6"/>
              </a:solidFill>
            </a:endParaRPr>
          </a:p>
        </p:txBody>
      </p:sp>
      <p:sp>
        <p:nvSpPr>
          <p:cNvPr id="7" name="Textfeld 6"/>
          <p:cNvSpPr txBox="1"/>
          <p:nvPr/>
        </p:nvSpPr>
        <p:spPr>
          <a:xfrm>
            <a:off x="482634" y="2743411"/>
            <a:ext cx="11102814" cy="2975173"/>
          </a:xfrm>
          <a:prstGeom prst="rect">
            <a:avLst/>
          </a:prstGeom>
          <a:noFill/>
        </p:spPr>
        <p:txBody>
          <a:bodyPr wrap="square" rtlCol="0">
            <a:spAutoFit/>
          </a:bodyPr>
          <a:lstStyle/>
          <a:p>
            <a:pPr marL="285744" indent="-285744" algn="just">
              <a:buFont typeface="Wingdings" pitchFamily="2" charset="2"/>
              <a:buChar char="§"/>
            </a:pPr>
            <a:r>
              <a:rPr lang="de-DE" sz="2100" dirty="0">
                <a:solidFill>
                  <a:schemeClr val="bg1"/>
                </a:solidFill>
              </a:rPr>
              <a:t>§ 88b StVO stellt gänzlich eigene Anforderungen für E-</a:t>
            </a:r>
            <a:r>
              <a:rPr lang="de-DE" sz="2100" dirty="0" err="1">
                <a:solidFill>
                  <a:schemeClr val="bg1"/>
                </a:solidFill>
              </a:rPr>
              <a:t>Scooter</a:t>
            </a:r>
            <a:r>
              <a:rPr lang="de-DE" sz="2100" dirty="0">
                <a:solidFill>
                  <a:schemeClr val="bg1"/>
                </a:solidFill>
              </a:rPr>
              <a:t> auf</a:t>
            </a:r>
          </a:p>
          <a:p>
            <a:pPr marL="285744" indent="-285744" algn="just"/>
            <a:endParaRPr lang="de-DE" sz="2100" dirty="0">
              <a:solidFill>
                <a:schemeClr val="bg1"/>
              </a:solidFill>
            </a:endParaRPr>
          </a:p>
          <a:p>
            <a:pPr marL="285744" indent="-285744" algn="just">
              <a:buFont typeface="Wingdings" pitchFamily="2" charset="2"/>
              <a:buChar char="§"/>
            </a:pPr>
            <a:r>
              <a:rPr lang="de-AT" sz="2100" dirty="0">
                <a:solidFill>
                  <a:schemeClr val="bg1"/>
                </a:solidFill>
              </a:rPr>
              <a:t>Verweis in § 88b Abs 2 StVO bezieht sich lediglich auf die Verhaltensvorschriften iSd § 68 StVO, und ist kein Verweis auf sämtliche für Radfahrer geltenden Vorschriften</a:t>
            </a:r>
          </a:p>
          <a:p>
            <a:pPr marL="285744" indent="-285744" algn="just"/>
            <a:endParaRPr lang="de-AT" sz="2100" dirty="0">
              <a:solidFill>
                <a:schemeClr val="bg1"/>
              </a:solidFill>
            </a:endParaRPr>
          </a:p>
          <a:p>
            <a:pPr marL="285744" indent="-285744" algn="just">
              <a:buFont typeface="Wingdings" pitchFamily="2" charset="2"/>
              <a:buChar char="§"/>
            </a:pPr>
            <a:r>
              <a:rPr lang="de-AT" sz="2100" dirty="0">
                <a:solidFill>
                  <a:schemeClr val="bg1"/>
                </a:solidFill>
              </a:rPr>
              <a:t>(Nochmalige) Überarbeitung der für E-</a:t>
            </a:r>
            <a:r>
              <a:rPr lang="de-AT" sz="2100" dirty="0" err="1">
                <a:solidFill>
                  <a:schemeClr val="bg1"/>
                </a:solidFill>
              </a:rPr>
              <a:t>Scooter</a:t>
            </a:r>
            <a:r>
              <a:rPr lang="de-AT" sz="2100" dirty="0">
                <a:solidFill>
                  <a:schemeClr val="bg1"/>
                </a:solidFill>
              </a:rPr>
              <a:t> geltenden Bestimmungen ist anzudenken</a:t>
            </a:r>
          </a:p>
          <a:p>
            <a:pPr marL="976677" lvl="1" indent="-457189" defTabSz="519488">
              <a:spcAft>
                <a:spcPts val="1600"/>
              </a:spcAft>
              <a:buClr>
                <a:prstClr val="white"/>
              </a:buClr>
              <a:buFont typeface="Wingdings" panose="05000000000000000000" pitchFamily="2" charset="2"/>
              <a:buChar char="§"/>
            </a:pPr>
            <a:endParaRPr lang="de-AT" sz="2400" dirty="0">
              <a:solidFill>
                <a:prstClr val="white"/>
              </a:solidFill>
              <a:latin typeface="Calibri"/>
            </a:endParaRPr>
          </a:p>
          <a:p>
            <a:pPr marL="457189" indent="-457189" defTabSz="519488">
              <a:spcAft>
                <a:spcPts val="1600"/>
              </a:spcAft>
              <a:buClr>
                <a:prstClr val="white"/>
              </a:buClr>
            </a:pPr>
            <a:r>
              <a:rPr lang="de-AT" sz="2400" dirty="0">
                <a:solidFill>
                  <a:prstClr val="white"/>
                </a:solidFill>
                <a:latin typeface="Calibri"/>
                <a:sym typeface="Wingdings" pitchFamily="2" charset="2"/>
              </a:rPr>
              <a:t>		</a:t>
            </a:r>
            <a:endParaRPr lang="de-DE" sz="2400" dirty="0">
              <a:solidFill>
                <a:prstClr val="white"/>
              </a:solidFill>
              <a:latin typeface="Calibri"/>
            </a:endParaRPr>
          </a:p>
        </p:txBody>
      </p:sp>
    </p:spTree>
    <p:extLst>
      <p:ext uri="{BB962C8B-B14F-4D97-AF65-F5344CB8AC3E}">
        <p14:creationId xmlns:p14="http://schemas.microsoft.com/office/powerpoint/2010/main" val="347731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179C8-551E-2671-B831-D9A8498504DA}"/>
              </a:ext>
            </a:extLst>
          </p:cNvPr>
          <p:cNvSpPr>
            <a:spLocks noGrp="1"/>
          </p:cNvSpPr>
          <p:nvPr>
            <p:ph type="ctrTitle"/>
          </p:nvPr>
        </p:nvSpPr>
        <p:spPr>
          <a:xfrm>
            <a:off x="819648" y="4594228"/>
            <a:ext cx="6115050" cy="570001"/>
          </a:xfrm>
        </p:spPr>
        <p:txBody>
          <a:bodyPr>
            <a:normAutofit/>
          </a:bodyPr>
          <a:lstStyle/>
          <a:p>
            <a:pPr algn="l"/>
            <a:r>
              <a:rPr lang="de-DE" sz="2400" b="1" dirty="0"/>
              <a:t>Herzlichen Dank für Ihre Aufmerksamkeit!</a:t>
            </a:r>
            <a:endParaRPr lang="de-AT" sz="2400" b="1" dirty="0"/>
          </a:p>
        </p:txBody>
      </p:sp>
      <p:sp>
        <p:nvSpPr>
          <p:cNvPr id="3" name="Untertitel 2">
            <a:extLst>
              <a:ext uri="{FF2B5EF4-FFF2-40B4-BE49-F238E27FC236}">
                <a16:creationId xmlns:a16="http://schemas.microsoft.com/office/drawing/2014/main" id="{A08CCC2A-FB42-E3B4-2261-14625815A8D1}"/>
              </a:ext>
            </a:extLst>
          </p:cNvPr>
          <p:cNvSpPr>
            <a:spLocks noGrp="1"/>
          </p:cNvSpPr>
          <p:nvPr>
            <p:ph type="subTitle" idx="1"/>
          </p:nvPr>
        </p:nvSpPr>
        <p:spPr>
          <a:xfrm>
            <a:off x="819648" y="5260672"/>
            <a:ext cx="4794768" cy="890029"/>
          </a:xfrm>
        </p:spPr>
        <p:txBody>
          <a:bodyPr>
            <a:normAutofit/>
          </a:bodyPr>
          <a:lstStyle/>
          <a:p>
            <a:pPr algn="l"/>
            <a:r>
              <a:rPr lang="de-DE" sz="1800" dirty="0"/>
              <a:t>Ass.-Prof. Dipl.-Ing. (FH) Dr. Lukas Klever, LL.M. </a:t>
            </a:r>
          </a:p>
          <a:p>
            <a:pPr algn="l"/>
            <a:r>
              <a:rPr lang="de-DE" sz="1800" dirty="0"/>
              <a:t>Prof. Dr. Sebastian Schwamberger, LL.M.</a:t>
            </a:r>
            <a:endParaRPr lang="de-AT" sz="1800" dirty="0"/>
          </a:p>
        </p:txBody>
      </p:sp>
      <p:pic>
        <p:nvPicPr>
          <p:cNvPr id="6" name="Grafik 5">
            <a:extLst>
              <a:ext uri="{FF2B5EF4-FFF2-40B4-BE49-F238E27FC236}">
                <a16:creationId xmlns:a16="http://schemas.microsoft.com/office/drawing/2014/main" id="{F63AD389-96BA-68F9-9F86-216C8474AE10}"/>
              </a:ext>
            </a:extLst>
          </p:cNvPr>
          <p:cNvPicPr>
            <a:picLocks noChangeAspect="1"/>
          </p:cNvPicPr>
          <p:nvPr/>
        </p:nvPicPr>
        <p:blipFill>
          <a:blip r:embed="rId2" cstate="print"/>
          <a:stretch>
            <a:fillRect/>
          </a:stretch>
        </p:blipFill>
        <p:spPr>
          <a:xfrm>
            <a:off x="819648" y="1364063"/>
            <a:ext cx="10591691" cy="3068408"/>
          </a:xfrm>
          <a:prstGeom prst="rect">
            <a:avLst/>
          </a:prstGeom>
        </p:spPr>
      </p:pic>
    </p:spTree>
    <p:extLst>
      <p:ext uri="{BB962C8B-B14F-4D97-AF65-F5344CB8AC3E}">
        <p14:creationId xmlns:p14="http://schemas.microsoft.com/office/powerpoint/2010/main" val="358714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3367E-30C7-239F-8153-E26054F193CF}"/>
              </a:ext>
            </a:extLst>
          </p:cNvPr>
          <p:cNvSpPr>
            <a:spLocks noGrp="1"/>
          </p:cNvSpPr>
          <p:nvPr>
            <p:ph type="title"/>
          </p:nvPr>
        </p:nvSpPr>
        <p:spPr>
          <a:xfrm>
            <a:off x="838199" y="1299344"/>
            <a:ext cx="10515600" cy="1185070"/>
          </a:xfrm>
        </p:spPr>
        <p:txBody>
          <a:bodyPr>
            <a:normAutofit fontScale="90000"/>
          </a:bodyPr>
          <a:lstStyle/>
          <a:p>
            <a:r>
              <a:rPr lang="de-DE" sz="4700" dirty="0">
                <a:solidFill>
                  <a:srgbClr val="0063A6"/>
                </a:solidFill>
                <a:latin typeface="Calibri"/>
              </a:rPr>
              <a:t>Kraftfahrzeugbegriff des KFG</a:t>
            </a:r>
            <a:br>
              <a:rPr lang="de-DE" dirty="0"/>
            </a:br>
            <a:endParaRPr lang="de-AT" dirty="0"/>
          </a:p>
        </p:txBody>
      </p:sp>
      <p:sp>
        <p:nvSpPr>
          <p:cNvPr id="5" name="Textfeld 4">
            <a:extLst>
              <a:ext uri="{FF2B5EF4-FFF2-40B4-BE49-F238E27FC236}">
                <a16:creationId xmlns:a16="http://schemas.microsoft.com/office/drawing/2014/main" id="{0877C58B-D3FC-6112-A373-68F8E3604E2B}"/>
              </a:ext>
            </a:extLst>
          </p:cNvPr>
          <p:cNvSpPr txBox="1"/>
          <p:nvPr/>
        </p:nvSpPr>
        <p:spPr>
          <a:xfrm>
            <a:off x="960951" y="2264963"/>
            <a:ext cx="5430018" cy="2656753"/>
          </a:xfrm>
          <a:prstGeom prst="rect">
            <a:avLst/>
          </a:prstGeom>
          <a:noFill/>
        </p:spPr>
        <p:txBody>
          <a:bodyPr wrap="square" rtlCol="0">
            <a:spAutoFit/>
          </a:bodyPr>
          <a:lstStyle/>
          <a:p>
            <a:pPr marL="342900" marR="0" lvl="0" indent="-342900" defTabSz="389626" eaLnBrk="1" fontAlgn="auto" latinLnBrk="0" hangingPunct="1">
              <a:lnSpc>
                <a:spcPct val="120000"/>
              </a:lnSpc>
              <a:spcBef>
                <a:spcPts val="0"/>
              </a:spcBef>
              <a:spcAft>
                <a:spcPts val="1200"/>
              </a:spcAft>
              <a:buClr>
                <a:srgbClr val="0063A6"/>
              </a:buClr>
              <a:buSzTx/>
              <a:buFontTx/>
              <a:buNone/>
              <a:tabLst/>
              <a:defRPr/>
            </a:pPr>
            <a:endParaRPr kumimoji="0" lang="en-GB" sz="2200" b="0" i="0" u="none" strike="noStrike" kern="0" cap="none" spc="0" normalizeH="0" baseline="0" noProof="0" dirty="0">
              <a:ln>
                <a:noFill/>
              </a:ln>
              <a:effectLst/>
              <a:uLnTx/>
              <a:uFillTx/>
            </a:endParaRPr>
          </a:p>
          <a:p>
            <a:pPr marL="342900" marR="0" lvl="0" indent="-342900" defTabSz="389626" eaLnBrk="1" fontAlgn="auto" latinLnBrk="0" hangingPunct="1">
              <a:lnSpc>
                <a:spcPct val="120000"/>
              </a:lnSpc>
              <a:spcBef>
                <a:spcPts val="0"/>
              </a:spcBef>
              <a:spcAft>
                <a:spcPts val="1200"/>
              </a:spcAft>
              <a:buClr>
                <a:srgbClr val="0063A6"/>
              </a:buClr>
              <a:buSzTx/>
              <a:buFontTx/>
              <a:buNone/>
              <a:tabLst/>
              <a:defRPr/>
            </a:pPr>
            <a:r>
              <a:rPr kumimoji="0" lang="en-GB" sz="2200" b="0" i="0" u="none" strike="noStrike" kern="0" cap="none" spc="0" normalizeH="0" baseline="0" noProof="0" dirty="0">
                <a:ln>
                  <a:noFill/>
                </a:ln>
                <a:effectLst/>
                <a:uLnTx/>
                <a:uFillTx/>
              </a:rPr>
              <a:t>§ 2 Z 1 KFG: </a:t>
            </a:r>
            <a:r>
              <a:rPr kumimoji="0" lang="en-GB" sz="2200" b="0" i="0" u="none" strike="noStrike" kern="0" cap="none" spc="0" normalizeH="0" baseline="0" noProof="0" dirty="0" err="1">
                <a:ln>
                  <a:noFill/>
                </a:ln>
                <a:effectLst/>
                <a:uLnTx/>
                <a:uFillTx/>
              </a:rPr>
              <a:t>Kraftfahrzeug</a:t>
            </a:r>
            <a:r>
              <a:rPr kumimoji="0" lang="en-GB" sz="2200" b="0" i="0" u="none" strike="noStrike" kern="0" cap="none" spc="0" normalizeH="0" baseline="0" noProof="0" dirty="0">
                <a:ln>
                  <a:noFill/>
                </a:ln>
                <a:effectLst/>
                <a:uLnTx/>
                <a:uFillTx/>
              </a:rPr>
              <a:t> = “</a:t>
            </a:r>
            <a:r>
              <a:rPr kumimoji="0" lang="de-DE" sz="2200" b="1" i="0" u="none" strike="noStrike" kern="0" cap="none" spc="0" normalizeH="0" baseline="0" noProof="0" dirty="0">
                <a:ln>
                  <a:noFill/>
                </a:ln>
                <a:effectLst/>
                <a:uLnTx/>
                <a:uFillTx/>
              </a:rPr>
              <a:t>zur Verwendung auf Straßen bestimmtes</a:t>
            </a:r>
            <a:r>
              <a:rPr kumimoji="0" lang="de-DE" sz="2200" b="0" i="0" u="none" strike="noStrike" kern="0" cap="none" spc="0" normalizeH="0" baseline="0" noProof="0" dirty="0">
                <a:ln>
                  <a:noFill/>
                </a:ln>
                <a:effectLst/>
                <a:uLnTx/>
                <a:uFillTx/>
              </a:rPr>
              <a:t> oder auf Straßen verwendetes </a:t>
            </a:r>
            <a:r>
              <a:rPr kumimoji="0" lang="de-DE" sz="2200" b="1" i="0" u="none" strike="noStrike" kern="0" cap="none" spc="0" normalizeH="0" baseline="0" noProof="0" dirty="0">
                <a:ln>
                  <a:noFill/>
                </a:ln>
                <a:effectLst/>
                <a:uLnTx/>
                <a:uFillTx/>
              </a:rPr>
              <a:t>Fahrzeug</a:t>
            </a:r>
            <a:r>
              <a:rPr kumimoji="0" lang="de-DE" sz="2200" b="0" i="0" u="none" strike="noStrike" kern="0" cap="none" spc="0" normalizeH="0" baseline="0" noProof="0" dirty="0">
                <a:ln>
                  <a:noFill/>
                </a:ln>
                <a:effectLst/>
                <a:uLnTx/>
                <a:uFillTx/>
              </a:rPr>
              <a:t>, das durch </a:t>
            </a:r>
            <a:r>
              <a:rPr kumimoji="0" lang="de-DE" sz="2200" b="1" i="0" u="none" strike="noStrike" kern="0" cap="none" spc="0" normalizeH="0" baseline="0" noProof="0" dirty="0">
                <a:ln>
                  <a:noFill/>
                </a:ln>
                <a:effectLst/>
                <a:uLnTx/>
                <a:uFillTx/>
              </a:rPr>
              <a:t>technisch freigemachte Energie angetrieben </a:t>
            </a:r>
            <a:r>
              <a:rPr kumimoji="0" lang="de-DE" sz="2200" b="0" i="0" u="none" strike="noStrike" kern="0" cap="none" spc="0" normalizeH="0" baseline="0" noProof="0" dirty="0">
                <a:ln>
                  <a:noFill/>
                </a:ln>
                <a:effectLst/>
                <a:uLnTx/>
                <a:uFillTx/>
              </a:rPr>
              <a:t>wird […].</a:t>
            </a:r>
            <a:r>
              <a:rPr kumimoji="0" lang="en-GB" sz="2200" b="0" i="0" u="none" strike="noStrike" kern="0" cap="none" spc="0" normalizeH="0" baseline="0" noProof="0" dirty="0">
                <a:ln>
                  <a:noFill/>
                </a:ln>
                <a:effectLst/>
                <a:uLnTx/>
                <a:uFillTx/>
              </a:rPr>
              <a:t>”</a:t>
            </a:r>
          </a:p>
        </p:txBody>
      </p:sp>
      <p:sp>
        <p:nvSpPr>
          <p:cNvPr id="6" name="Foliennummernplatzhalter 5">
            <a:extLst>
              <a:ext uri="{FF2B5EF4-FFF2-40B4-BE49-F238E27FC236}">
                <a16:creationId xmlns:a16="http://schemas.microsoft.com/office/drawing/2014/main" id="{7D249748-4BAA-DE26-1768-E736AE27D249}"/>
              </a:ext>
            </a:extLst>
          </p:cNvPr>
          <p:cNvSpPr>
            <a:spLocks noGrp="1"/>
          </p:cNvSpPr>
          <p:nvPr>
            <p:ph type="sldNum" sz="quarter" idx="12"/>
          </p:nvPr>
        </p:nvSpPr>
        <p:spPr/>
        <p:txBody>
          <a:bodyPr/>
          <a:lstStyle/>
          <a:p>
            <a:fld id="{09708940-B4FB-4EFF-88B1-9BE032F0F091}" type="slidenum">
              <a:rPr lang="de-AT" smtClean="0"/>
              <a:pPr/>
              <a:t>4</a:t>
            </a:fld>
            <a:endParaRPr lang="de-AT"/>
          </a:p>
        </p:txBody>
      </p:sp>
      <p:sp>
        <p:nvSpPr>
          <p:cNvPr id="10" name="Ovale Legende 13">
            <a:extLst>
              <a:ext uri="{FF2B5EF4-FFF2-40B4-BE49-F238E27FC236}">
                <a16:creationId xmlns:a16="http://schemas.microsoft.com/office/drawing/2014/main" id="{9080383D-2D6A-1998-E79B-9D2B6DC6ABDC}"/>
              </a:ext>
            </a:extLst>
          </p:cNvPr>
          <p:cNvSpPr/>
          <p:nvPr/>
        </p:nvSpPr>
        <p:spPr>
          <a:xfrm>
            <a:off x="7040638" y="1598368"/>
            <a:ext cx="2814144" cy="1403131"/>
          </a:xfrm>
          <a:prstGeom prst="wedgeEllipseCallout">
            <a:avLst>
              <a:gd name="adj1" fmla="val -73777"/>
              <a:gd name="adj2" fmla="val 66658"/>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de-AT" dirty="0"/>
              <a:t>1. „zur </a:t>
            </a:r>
            <a:r>
              <a:rPr lang="de-AT" b="1" dirty="0"/>
              <a:t>Verwendung</a:t>
            </a:r>
            <a:r>
              <a:rPr lang="de-AT" dirty="0"/>
              <a:t> auf </a:t>
            </a:r>
            <a:r>
              <a:rPr lang="de-AT" b="1" dirty="0"/>
              <a:t>Straßen</a:t>
            </a:r>
            <a:r>
              <a:rPr lang="de-AT" dirty="0"/>
              <a:t> bestimmt“</a:t>
            </a:r>
            <a:endParaRPr lang="de-DE" dirty="0"/>
          </a:p>
        </p:txBody>
      </p:sp>
      <p:sp>
        <p:nvSpPr>
          <p:cNvPr id="11" name="Ovale Legende 15">
            <a:extLst>
              <a:ext uri="{FF2B5EF4-FFF2-40B4-BE49-F238E27FC236}">
                <a16:creationId xmlns:a16="http://schemas.microsoft.com/office/drawing/2014/main" id="{F6034E00-028A-C160-102E-3A41ACD117BB}"/>
              </a:ext>
            </a:extLst>
          </p:cNvPr>
          <p:cNvSpPr/>
          <p:nvPr/>
        </p:nvSpPr>
        <p:spPr>
          <a:xfrm>
            <a:off x="7530910" y="3672021"/>
            <a:ext cx="2814144" cy="1403131"/>
          </a:xfrm>
          <a:prstGeom prst="wedgeEllipseCallout">
            <a:avLst>
              <a:gd name="adj1" fmla="val -96763"/>
              <a:gd name="adj2" fmla="val -45173"/>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de-AT" dirty="0"/>
              <a:t>2. „Fahrzeug“</a:t>
            </a:r>
            <a:endParaRPr lang="de-DE" dirty="0"/>
          </a:p>
        </p:txBody>
      </p:sp>
      <p:sp>
        <p:nvSpPr>
          <p:cNvPr id="12" name="Ovale Legende 14">
            <a:extLst>
              <a:ext uri="{FF2B5EF4-FFF2-40B4-BE49-F238E27FC236}">
                <a16:creationId xmlns:a16="http://schemas.microsoft.com/office/drawing/2014/main" id="{87167B51-51F7-75F4-0C47-9D652F0DF3A5}"/>
              </a:ext>
            </a:extLst>
          </p:cNvPr>
          <p:cNvSpPr/>
          <p:nvPr/>
        </p:nvSpPr>
        <p:spPr>
          <a:xfrm>
            <a:off x="4688927" y="4791776"/>
            <a:ext cx="2814144" cy="1403131"/>
          </a:xfrm>
          <a:prstGeom prst="wedgeEllipseCallout">
            <a:avLst>
              <a:gd name="adj1" fmla="val -27575"/>
              <a:gd name="adj2" fmla="val -6596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de-AT" dirty="0"/>
              <a:t>3. „durch </a:t>
            </a:r>
            <a:r>
              <a:rPr lang="de-AT" b="1" dirty="0"/>
              <a:t>technisch freigemachte Energie </a:t>
            </a:r>
            <a:r>
              <a:rPr lang="de-AT" dirty="0"/>
              <a:t>angetrieben“</a:t>
            </a:r>
            <a:endParaRPr lang="de-DE" dirty="0"/>
          </a:p>
        </p:txBody>
      </p:sp>
    </p:spTree>
    <p:extLst>
      <p:ext uri="{BB962C8B-B14F-4D97-AF65-F5344CB8AC3E}">
        <p14:creationId xmlns:p14="http://schemas.microsoft.com/office/powerpoint/2010/main" val="273898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BD2E16D-7D53-A2CD-10ED-954D24005760}"/>
              </a:ext>
            </a:extLst>
          </p:cNvPr>
          <p:cNvSpPr>
            <a:spLocks noGrp="1"/>
          </p:cNvSpPr>
          <p:nvPr>
            <p:ph type="sldNum" sz="quarter" idx="12"/>
          </p:nvPr>
        </p:nvSpPr>
        <p:spPr/>
        <p:txBody>
          <a:bodyPr/>
          <a:lstStyle/>
          <a:p>
            <a:fld id="{09708940-B4FB-4EFF-88B1-9BE032F0F091}" type="slidenum">
              <a:rPr lang="de-AT" smtClean="0"/>
              <a:pPr/>
              <a:t>5</a:t>
            </a:fld>
            <a:endParaRPr lang="de-AT"/>
          </a:p>
        </p:txBody>
      </p:sp>
      <p:sp>
        <p:nvSpPr>
          <p:cNvPr id="12" name="Titel 1">
            <a:extLst>
              <a:ext uri="{FF2B5EF4-FFF2-40B4-BE49-F238E27FC236}">
                <a16:creationId xmlns:a16="http://schemas.microsoft.com/office/drawing/2014/main" id="{157B6EAF-584A-BA4C-247F-A993F8822C32}"/>
              </a:ext>
            </a:extLst>
          </p:cNvPr>
          <p:cNvSpPr txBox="1">
            <a:spLocks/>
          </p:cNvSpPr>
          <p:nvPr/>
        </p:nvSpPr>
        <p:spPr>
          <a:xfrm>
            <a:off x="838199" y="1503212"/>
            <a:ext cx="6467238" cy="818148"/>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r>
              <a:rPr lang="de-DE" dirty="0">
                <a:solidFill>
                  <a:srgbClr val="0063A6"/>
                </a:solidFill>
                <a:latin typeface="Calibri"/>
              </a:rPr>
              <a:t>Straße?</a:t>
            </a:r>
            <a:endParaRPr lang="de-DE" i="1" dirty="0">
              <a:solidFill>
                <a:srgbClr val="0063A6"/>
              </a:solidFill>
              <a:latin typeface="Calibri"/>
            </a:endParaRPr>
          </a:p>
        </p:txBody>
      </p:sp>
      <p:sp>
        <p:nvSpPr>
          <p:cNvPr id="13" name="Textfeld 12">
            <a:extLst>
              <a:ext uri="{FF2B5EF4-FFF2-40B4-BE49-F238E27FC236}">
                <a16:creationId xmlns:a16="http://schemas.microsoft.com/office/drawing/2014/main" id="{45CD179C-8F15-66ED-44FC-334C45BEDC04}"/>
              </a:ext>
            </a:extLst>
          </p:cNvPr>
          <p:cNvSpPr txBox="1"/>
          <p:nvPr/>
        </p:nvSpPr>
        <p:spPr>
          <a:xfrm>
            <a:off x="704150" y="2360002"/>
            <a:ext cx="3367668" cy="2656753"/>
          </a:xfrm>
          <a:prstGeom prst="rect">
            <a:avLst/>
          </a:prstGeom>
          <a:noFill/>
        </p:spPr>
        <p:txBody>
          <a:bodyPr wrap="square" rtlCol="0">
            <a:spAutoFit/>
          </a:bodyPr>
          <a:lstStyle/>
          <a:p>
            <a:pPr marL="342900" marR="0" lvl="0" indent="-342900" defTabSz="389626" eaLnBrk="1" fontAlgn="auto" latinLnBrk="0" hangingPunct="1">
              <a:lnSpc>
                <a:spcPct val="120000"/>
              </a:lnSpc>
              <a:spcBef>
                <a:spcPts val="0"/>
              </a:spcBef>
              <a:spcAft>
                <a:spcPts val="1200"/>
              </a:spcAft>
              <a:buClr>
                <a:srgbClr val="0063A6"/>
              </a:buClr>
              <a:buSzTx/>
              <a:buFontTx/>
              <a:buNone/>
              <a:tabLst/>
              <a:defRPr/>
            </a:pPr>
            <a:endParaRPr kumimoji="0" lang="en-GB" sz="2200" b="0" i="0" u="none" strike="noStrike" kern="0" cap="none" spc="0" normalizeH="0" baseline="0" noProof="0" dirty="0">
              <a:ln>
                <a:noFill/>
              </a:ln>
              <a:effectLst/>
              <a:uLnTx/>
              <a:uFillTx/>
            </a:endParaRPr>
          </a:p>
          <a:p>
            <a:pPr marL="342900" marR="0" lvl="0" indent="-342900" defTabSz="389626" eaLnBrk="1" fontAlgn="auto" latinLnBrk="0" hangingPunct="1">
              <a:lnSpc>
                <a:spcPct val="120000"/>
              </a:lnSpc>
              <a:spcBef>
                <a:spcPts val="0"/>
              </a:spcBef>
              <a:spcAft>
                <a:spcPts val="1200"/>
              </a:spcAft>
              <a:buClr>
                <a:srgbClr val="0063A6"/>
              </a:buClr>
              <a:buSzTx/>
              <a:buFontTx/>
              <a:buNone/>
              <a:tabLst/>
              <a:defRPr/>
            </a:pPr>
            <a:r>
              <a:rPr kumimoji="0" lang="en-GB" sz="2200" b="0" i="0" u="none" strike="noStrike" kern="0" cap="none" spc="0" normalizeH="0" baseline="0" noProof="0" dirty="0" err="1">
                <a:ln>
                  <a:noFill/>
                </a:ln>
                <a:effectLst/>
                <a:uLnTx/>
                <a:uFillTx/>
              </a:rPr>
              <a:t>Vgl</a:t>
            </a:r>
            <a:r>
              <a:rPr kumimoji="0" lang="en-GB" sz="2200" b="0" i="0" u="none" strike="noStrike" kern="0" cap="none" spc="0" normalizeH="0" baseline="0" noProof="0" dirty="0">
                <a:ln>
                  <a:noFill/>
                </a:ln>
                <a:effectLst/>
                <a:uLnTx/>
                <a:uFillTx/>
              </a:rPr>
              <a:t> § 1 S 2 </a:t>
            </a:r>
            <a:r>
              <a:rPr kumimoji="0" lang="en-GB" sz="2200" b="0" i="0" u="none" strike="noStrike" kern="0" cap="none" spc="0" normalizeH="0" baseline="0" noProof="0" dirty="0" err="1">
                <a:ln>
                  <a:noFill/>
                </a:ln>
                <a:effectLst/>
                <a:uLnTx/>
                <a:uFillTx/>
              </a:rPr>
              <a:t>StVO</a:t>
            </a:r>
            <a:r>
              <a:rPr kumimoji="0" lang="en-GB" sz="2200" b="0" i="0" u="none" strike="noStrike" kern="0" cap="none" spc="0" normalizeH="0" baseline="0" noProof="0" dirty="0">
                <a:ln>
                  <a:noFill/>
                </a:ln>
                <a:effectLst/>
                <a:uLnTx/>
                <a:uFillTx/>
              </a:rPr>
              <a:t>: “</a:t>
            </a:r>
            <a:r>
              <a:rPr kumimoji="0" lang="en-GB" sz="2200" b="0" i="0" u="none" strike="noStrike" kern="0" cap="none" spc="0" normalizeH="0" baseline="0" noProof="0" dirty="0" err="1">
                <a:ln>
                  <a:noFill/>
                </a:ln>
                <a:effectLst/>
                <a:uLnTx/>
                <a:uFillTx/>
              </a:rPr>
              <a:t>Verkehrsfläche</a:t>
            </a:r>
            <a:r>
              <a:rPr kumimoji="0" lang="en-GB" sz="2200" b="0" i="0" u="none" strike="noStrike" kern="0" cap="none" spc="0" normalizeH="0" baseline="0" noProof="0" dirty="0">
                <a:ln>
                  <a:noFill/>
                </a:ln>
                <a:effectLst/>
                <a:uLnTx/>
                <a:uFillTx/>
              </a:rPr>
              <a:t>, die von </a:t>
            </a:r>
            <a:r>
              <a:rPr kumimoji="0" lang="en-GB" sz="2200" b="1" i="0" u="none" strike="noStrike" kern="0" cap="none" spc="0" normalizeH="0" baseline="0" noProof="0" dirty="0" err="1">
                <a:ln>
                  <a:noFill/>
                </a:ln>
                <a:effectLst/>
                <a:uLnTx/>
                <a:uFillTx/>
              </a:rPr>
              <a:t>jedermann</a:t>
            </a:r>
            <a:r>
              <a:rPr kumimoji="0" lang="en-GB" sz="2200" b="1" i="0" u="none" strike="noStrike" kern="0" cap="none" spc="0" normalizeH="0" baseline="0" noProof="0" dirty="0">
                <a:ln>
                  <a:noFill/>
                </a:ln>
                <a:effectLst/>
                <a:uLnTx/>
                <a:uFillTx/>
              </a:rPr>
              <a:t> </a:t>
            </a:r>
            <a:r>
              <a:rPr kumimoji="0" lang="en-GB" sz="2200" b="0" i="0" u="none" strike="noStrike" kern="0" cap="none" spc="0" normalizeH="0" baseline="0" noProof="0" dirty="0" err="1">
                <a:ln>
                  <a:noFill/>
                </a:ln>
                <a:effectLst/>
                <a:uLnTx/>
                <a:uFillTx/>
              </a:rPr>
              <a:t>unter</a:t>
            </a:r>
            <a:r>
              <a:rPr kumimoji="0" lang="en-GB" sz="2200" b="0" i="0" u="none" strike="noStrike" kern="0" cap="none" spc="0" normalizeH="0" baseline="0" noProof="0" dirty="0">
                <a:ln>
                  <a:noFill/>
                </a:ln>
                <a:effectLst/>
                <a:uLnTx/>
                <a:uFillTx/>
              </a:rPr>
              <a:t> den </a:t>
            </a:r>
            <a:r>
              <a:rPr kumimoji="0" lang="en-GB" sz="2200" b="1" i="0" u="none" strike="noStrike" kern="0" cap="none" spc="0" normalizeH="0" baseline="0" noProof="0" dirty="0" err="1">
                <a:ln>
                  <a:noFill/>
                </a:ln>
                <a:effectLst/>
                <a:uLnTx/>
                <a:uFillTx/>
              </a:rPr>
              <a:t>gleichen</a:t>
            </a:r>
            <a:r>
              <a:rPr kumimoji="0" lang="en-GB" sz="2200" b="1" i="0" u="none" strike="noStrike" kern="0" cap="none" spc="0" normalizeH="0" baseline="0" noProof="0" dirty="0">
                <a:ln>
                  <a:noFill/>
                </a:ln>
                <a:effectLst/>
                <a:uLnTx/>
                <a:uFillTx/>
              </a:rPr>
              <a:t> </a:t>
            </a:r>
            <a:r>
              <a:rPr kumimoji="0" lang="en-GB" sz="2200" b="1" i="0" u="none" strike="noStrike" kern="0" cap="none" spc="0" normalizeH="0" baseline="0" noProof="0" dirty="0" err="1">
                <a:ln>
                  <a:noFill/>
                </a:ln>
                <a:effectLst/>
                <a:uLnTx/>
                <a:uFillTx/>
              </a:rPr>
              <a:t>Bedingungen</a:t>
            </a:r>
            <a:r>
              <a:rPr kumimoji="0" lang="en-GB" sz="2200" b="1" i="0" u="none" strike="noStrike" kern="0" cap="none" spc="0" normalizeH="0" baseline="0" noProof="0" dirty="0">
                <a:ln>
                  <a:noFill/>
                </a:ln>
                <a:effectLst/>
                <a:uLnTx/>
                <a:uFillTx/>
              </a:rPr>
              <a:t> </a:t>
            </a:r>
            <a:r>
              <a:rPr kumimoji="0" lang="en-GB" sz="2200" b="1" i="0" u="none" strike="noStrike" kern="0" cap="none" spc="0" normalizeH="0" baseline="0" noProof="0" dirty="0" err="1">
                <a:ln>
                  <a:noFill/>
                </a:ln>
                <a:effectLst/>
                <a:uLnTx/>
                <a:uFillTx/>
              </a:rPr>
              <a:t>benutzt</a:t>
            </a:r>
            <a:r>
              <a:rPr kumimoji="0" lang="en-GB" sz="2200" b="1" i="0" u="none" strike="noStrike" kern="0" cap="none" spc="0" normalizeH="0" baseline="0" noProof="0" dirty="0">
                <a:ln>
                  <a:noFill/>
                </a:ln>
                <a:effectLst/>
                <a:uLnTx/>
                <a:uFillTx/>
              </a:rPr>
              <a:t> </a:t>
            </a:r>
            <a:r>
              <a:rPr kumimoji="0" lang="en-GB" sz="2200" b="0" i="0" u="none" strike="noStrike" kern="0" cap="none" spc="0" normalizeH="0" baseline="0" noProof="0" dirty="0" err="1">
                <a:ln>
                  <a:noFill/>
                </a:ln>
                <a:effectLst/>
                <a:uLnTx/>
                <a:uFillTx/>
              </a:rPr>
              <a:t>werden</a:t>
            </a:r>
            <a:r>
              <a:rPr kumimoji="0" lang="en-GB" sz="2200" b="0" i="0" u="none" strike="noStrike" kern="0" cap="none" spc="0" normalizeH="0" baseline="0" noProof="0" dirty="0">
                <a:ln>
                  <a:noFill/>
                </a:ln>
                <a:effectLst/>
                <a:uLnTx/>
                <a:uFillTx/>
              </a:rPr>
              <a:t> </a:t>
            </a:r>
            <a:r>
              <a:rPr kumimoji="0" lang="en-GB" sz="2200" b="0" i="0" u="none" strike="noStrike" kern="0" cap="none" spc="0" normalizeH="0" baseline="0" noProof="0" dirty="0" err="1">
                <a:ln>
                  <a:noFill/>
                </a:ln>
                <a:effectLst/>
                <a:uLnTx/>
                <a:uFillTx/>
              </a:rPr>
              <a:t>kann</a:t>
            </a:r>
            <a:r>
              <a:rPr kumimoji="0" lang="en-GB" sz="2200" b="0" i="0" u="none" strike="noStrike" kern="0" cap="none" spc="0" normalizeH="0" baseline="0" noProof="0" dirty="0">
                <a:ln>
                  <a:noFill/>
                </a:ln>
                <a:effectLst/>
                <a:uLnTx/>
                <a:uFillTx/>
              </a:rPr>
              <a:t>.”</a:t>
            </a:r>
          </a:p>
        </p:txBody>
      </p:sp>
      <p:sp>
        <p:nvSpPr>
          <p:cNvPr id="15" name="Fußzeilenplatzhalter 1">
            <a:extLst>
              <a:ext uri="{FF2B5EF4-FFF2-40B4-BE49-F238E27FC236}">
                <a16:creationId xmlns:a16="http://schemas.microsoft.com/office/drawing/2014/main" id="{3F7BFD6B-9423-17E3-5028-029C9ED79A07}"/>
              </a:ext>
            </a:extLst>
          </p:cNvPr>
          <p:cNvSpPr txBox="1">
            <a:spLocks/>
          </p:cNvSpPr>
          <p:nvPr/>
        </p:nvSpPr>
        <p:spPr>
          <a:xfrm>
            <a:off x="838199" y="6356350"/>
            <a:ext cx="2895600" cy="274637"/>
          </a:xfrm>
          <a:prstGeom prst="rect">
            <a:avLst/>
          </a:prstGeom>
          <a:ln/>
        </p:spPr>
        <p:txBody>
          <a:bodyPr vert="horz" lIns="91440" tIns="45720" rIns="91440" bIns="45720" rtlCol="0" anchor="ctr"/>
          <a:lstStyle>
            <a:defPPr>
              <a:defRPr lang="de-DE"/>
            </a:defPPr>
            <a:lvl1pPr marL="0" algn="l" defTabSz="389626" rtl="0" eaLnBrk="1" latinLnBrk="0" hangingPunct="1">
              <a:defRPr lang="de-AT" sz="900" kern="1200">
                <a:solidFill>
                  <a:srgbClr val="666666"/>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a:lstStyle>
          <a:p>
            <a:pPr marL="0" marR="0" lvl="0" indent="0" algn="l" defTabSz="389626" rtl="0" eaLnBrk="1" fontAlgn="auto" latinLnBrk="0" hangingPunct="1">
              <a:lnSpc>
                <a:spcPct val="100000"/>
              </a:lnSpc>
              <a:spcBef>
                <a:spcPts val="0"/>
              </a:spcBef>
              <a:spcAft>
                <a:spcPts val="0"/>
              </a:spcAft>
              <a:buClrTx/>
              <a:buSzTx/>
              <a:buFontTx/>
              <a:buNone/>
              <a:tabLst/>
              <a:defRPr/>
            </a:pPr>
            <a:r>
              <a:rPr kumimoji="0" lang="de-AT" altLang="en-US" sz="900" b="0" i="0" u="none" strike="noStrike" kern="1200" cap="none" spc="0" normalizeH="0" baseline="0" noProof="0">
                <a:ln>
                  <a:noFill/>
                </a:ln>
                <a:solidFill>
                  <a:srgbClr val="666666"/>
                </a:solidFill>
                <a:effectLst/>
                <a:uLnTx/>
                <a:uFillTx/>
                <a:latin typeface="Calibri"/>
                <a:ea typeface="+mn-ea"/>
                <a:cs typeface="+mn-cs"/>
              </a:rPr>
              <a:t>Sources: wallbox.com; jammertal.de;  </a:t>
            </a:r>
            <a:endParaRPr kumimoji="0" lang="de-AT" altLang="en-US" sz="900" b="0" i="0" u="none" strike="noStrike" kern="1200" cap="none" spc="0" normalizeH="0" baseline="0" noProof="0" dirty="0">
              <a:ln>
                <a:noFill/>
              </a:ln>
              <a:solidFill>
                <a:srgbClr val="666666"/>
              </a:solidFill>
              <a:effectLst/>
              <a:uLnTx/>
              <a:uFillTx/>
              <a:latin typeface="Calibri"/>
              <a:ea typeface="+mn-ea"/>
              <a:cs typeface="+mn-cs"/>
            </a:endParaRPr>
          </a:p>
        </p:txBody>
      </p:sp>
      <p:pic>
        <p:nvPicPr>
          <p:cNvPr id="16" name="Picture 2" descr="Die besten Roadtrips mit dem Elektroauto">
            <a:extLst>
              <a:ext uri="{FF2B5EF4-FFF2-40B4-BE49-F238E27FC236}">
                <a16:creationId xmlns:a16="http://schemas.microsoft.com/office/drawing/2014/main" id="{2C2D7B05-F2D4-185D-FE51-107BBAD9E522}"/>
              </a:ext>
            </a:extLst>
          </p:cNvPr>
          <p:cNvPicPr>
            <a:picLocks noChangeAspect="1" noChangeArrowheads="1"/>
          </p:cNvPicPr>
          <p:nvPr/>
        </p:nvPicPr>
        <p:blipFill>
          <a:blip r:embed="rId2" cstate="print"/>
          <a:srcRect/>
          <a:stretch>
            <a:fillRect/>
          </a:stretch>
        </p:blipFill>
        <p:spPr bwMode="auto">
          <a:xfrm>
            <a:off x="4528899" y="1411394"/>
            <a:ext cx="2898268" cy="1930972"/>
          </a:xfrm>
          <a:prstGeom prst="rect">
            <a:avLst/>
          </a:prstGeom>
          <a:noFill/>
        </p:spPr>
      </p:pic>
      <p:pic>
        <p:nvPicPr>
          <p:cNvPr id="17" name="Picture 4" descr="Radfahren am Naturpark Haard Münsterland Jammertal Hotel Datteln">
            <a:extLst>
              <a:ext uri="{FF2B5EF4-FFF2-40B4-BE49-F238E27FC236}">
                <a16:creationId xmlns:a16="http://schemas.microsoft.com/office/drawing/2014/main" id="{2C8C2B0A-3DC2-58C7-557B-215AD9251064}"/>
              </a:ext>
            </a:extLst>
          </p:cNvPr>
          <p:cNvPicPr>
            <a:picLocks noChangeAspect="1" noChangeArrowheads="1"/>
          </p:cNvPicPr>
          <p:nvPr/>
        </p:nvPicPr>
        <p:blipFill>
          <a:blip r:embed="rId3" cstate="print"/>
          <a:srcRect/>
          <a:stretch>
            <a:fillRect/>
          </a:stretch>
        </p:blipFill>
        <p:spPr bwMode="auto">
          <a:xfrm>
            <a:off x="6457978" y="3117668"/>
            <a:ext cx="3180361" cy="1908216"/>
          </a:xfrm>
          <a:prstGeom prst="rect">
            <a:avLst/>
          </a:prstGeom>
          <a:noFill/>
        </p:spPr>
      </p:pic>
      <p:pic>
        <p:nvPicPr>
          <p:cNvPr id="18" name="Picture 6" descr="Kärntner Strasse Wien Fußgängerzone Shopping in Wien">
            <a:extLst>
              <a:ext uri="{FF2B5EF4-FFF2-40B4-BE49-F238E27FC236}">
                <a16:creationId xmlns:a16="http://schemas.microsoft.com/office/drawing/2014/main" id="{F4471E42-4222-97CA-BB97-FB321E3BCA9B}"/>
              </a:ext>
            </a:extLst>
          </p:cNvPr>
          <p:cNvPicPr>
            <a:picLocks noChangeAspect="1" noChangeArrowheads="1"/>
          </p:cNvPicPr>
          <p:nvPr/>
        </p:nvPicPr>
        <p:blipFill>
          <a:blip r:embed="rId4" cstate="print"/>
          <a:srcRect/>
          <a:stretch>
            <a:fillRect/>
          </a:stretch>
        </p:blipFill>
        <p:spPr bwMode="auto">
          <a:xfrm>
            <a:off x="4205867" y="4235590"/>
            <a:ext cx="2611811" cy="1958858"/>
          </a:xfrm>
          <a:prstGeom prst="rect">
            <a:avLst/>
          </a:prstGeom>
          <a:noFill/>
        </p:spPr>
      </p:pic>
    </p:spTree>
    <p:extLst>
      <p:ext uri="{BB962C8B-B14F-4D97-AF65-F5344CB8AC3E}">
        <p14:creationId xmlns:p14="http://schemas.microsoft.com/office/powerpoint/2010/main" val="166108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013D4F8-A193-04A1-7465-0AD3A6359602}"/>
              </a:ext>
            </a:extLst>
          </p:cNvPr>
          <p:cNvSpPr>
            <a:spLocks noGrp="1"/>
          </p:cNvSpPr>
          <p:nvPr>
            <p:ph type="sldNum" sz="quarter" idx="12"/>
          </p:nvPr>
        </p:nvSpPr>
        <p:spPr/>
        <p:txBody>
          <a:bodyPr/>
          <a:lstStyle/>
          <a:p>
            <a:fld id="{09708940-B4FB-4EFF-88B1-9BE032F0F091}" type="slidenum">
              <a:rPr lang="de-AT" smtClean="0"/>
              <a:pPr/>
              <a:t>6</a:t>
            </a:fld>
            <a:endParaRPr lang="de-AT"/>
          </a:p>
        </p:txBody>
      </p:sp>
      <p:sp>
        <p:nvSpPr>
          <p:cNvPr id="6" name="Titel 1">
            <a:extLst>
              <a:ext uri="{FF2B5EF4-FFF2-40B4-BE49-F238E27FC236}">
                <a16:creationId xmlns:a16="http://schemas.microsoft.com/office/drawing/2014/main" id="{EEAEE0A2-D905-22A2-9ECD-666973BC2B29}"/>
              </a:ext>
            </a:extLst>
          </p:cNvPr>
          <p:cNvSpPr txBox="1">
            <a:spLocks/>
          </p:cNvSpPr>
          <p:nvPr/>
        </p:nvSpPr>
        <p:spPr>
          <a:xfrm>
            <a:off x="838199" y="1493881"/>
            <a:ext cx="6467238" cy="818148"/>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r>
              <a:rPr lang="de-DE" dirty="0">
                <a:solidFill>
                  <a:srgbClr val="0063A6"/>
                </a:solidFill>
                <a:latin typeface="Calibri"/>
              </a:rPr>
              <a:t>Technisch freigemachte Energie?</a:t>
            </a:r>
            <a:endParaRPr lang="de-DE" i="1" dirty="0">
              <a:solidFill>
                <a:srgbClr val="0063A6"/>
              </a:solidFill>
              <a:latin typeface="Calibri"/>
            </a:endParaRPr>
          </a:p>
        </p:txBody>
      </p:sp>
      <p:sp>
        <p:nvSpPr>
          <p:cNvPr id="7" name="Textfeld 6">
            <a:extLst>
              <a:ext uri="{FF2B5EF4-FFF2-40B4-BE49-F238E27FC236}">
                <a16:creationId xmlns:a16="http://schemas.microsoft.com/office/drawing/2014/main" id="{EA7A3A45-E979-2C6A-0C7C-A61B65714C11}"/>
              </a:ext>
            </a:extLst>
          </p:cNvPr>
          <p:cNvSpPr txBox="1"/>
          <p:nvPr/>
        </p:nvSpPr>
        <p:spPr>
          <a:xfrm>
            <a:off x="838199" y="1693252"/>
            <a:ext cx="3861620" cy="4897366"/>
          </a:xfrm>
          <a:prstGeom prst="rect">
            <a:avLst/>
          </a:prstGeom>
          <a:noFill/>
        </p:spPr>
        <p:txBody>
          <a:bodyPr wrap="square" rtlCol="0">
            <a:spAutoFit/>
          </a:bodyPr>
          <a:lstStyle/>
          <a:p>
            <a:pPr marL="342900" indent="-342900">
              <a:lnSpc>
                <a:spcPct val="120000"/>
              </a:lnSpc>
              <a:spcAft>
                <a:spcPts val="1200"/>
              </a:spcAft>
              <a:buClr>
                <a:schemeClr val="tx1"/>
              </a:buClr>
            </a:pPr>
            <a:endParaRPr lang="en-GB" sz="2200" dirty="0"/>
          </a:p>
          <a:p>
            <a:pPr marL="342900" indent="-342900">
              <a:lnSpc>
                <a:spcPct val="120000"/>
              </a:lnSpc>
              <a:spcAft>
                <a:spcPts val="1200"/>
              </a:spcAft>
              <a:buClr>
                <a:schemeClr val="tx1"/>
              </a:buClr>
              <a:buFont typeface="Arial" pitchFamily="34" charset="0"/>
              <a:buChar char="•"/>
            </a:pPr>
            <a:r>
              <a:rPr lang="en-GB" sz="2200" dirty="0" err="1"/>
              <a:t>Keine</a:t>
            </a:r>
            <a:r>
              <a:rPr lang="en-GB" sz="2200" dirty="0"/>
              <a:t> </a:t>
            </a:r>
            <a:r>
              <a:rPr lang="en-GB" sz="2200" dirty="0" err="1"/>
              <a:t>Beschränkung</a:t>
            </a:r>
            <a:r>
              <a:rPr lang="en-GB" sz="2200" dirty="0"/>
              <a:t> auf </a:t>
            </a:r>
            <a:r>
              <a:rPr lang="en-GB" sz="2200" dirty="0" err="1"/>
              <a:t>bestimmtes</a:t>
            </a:r>
            <a:r>
              <a:rPr lang="en-GB" sz="2200" dirty="0"/>
              <a:t> </a:t>
            </a:r>
            <a:r>
              <a:rPr lang="en-GB" sz="2200" dirty="0" err="1"/>
              <a:t>Antriebskonzept</a:t>
            </a:r>
            <a:endParaRPr lang="en-GB" sz="2200" dirty="0"/>
          </a:p>
          <a:p>
            <a:pPr marL="342900" indent="-342900">
              <a:lnSpc>
                <a:spcPct val="120000"/>
              </a:lnSpc>
              <a:spcAft>
                <a:spcPts val="1200"/>
              </a:spcAft>
              <a:buClr>
                <a:schemeClr val="tx1"/>
              </a:buClr>
              <a:buFont typeface="Arial" pitchFamily="34" charset="0"/>
              <a:buChar char="•"/>
            </a:pPr>
            <a:r>
              <a:rPr lang="en-GB" sz="2200" dirty="0"/>
              <a:t>E-Bikes: </a:t>
            </a:r>
            <a:r>
              <a:rPr lang="en-GB" sz="2200" dirty="0" err="1"/>
              <a:t>Kombination</a:t>
            </a:r>
            <a:r>
              <a:rPr lang="en-GB" sz="2200" dirty="0"/>
              <a:t>		   </a:t>
            </a:r>
          </a:p>
          <a:p>
            <a:pPr marL="732526" lvl="1" indent="-342900">
              <a:lnSpc>
                <a:spcPct val="120000"/>
              </a:lnSpc>
              <a:spcAft>
                <a:spcPts val="1200"/>
              </a:spcAft>
              <a:buClr>
                <a:schemeClr val="tx1"/>
              </a:buClr>
              <a:buFont typeface="Symbol" pitchFamily="18" charset="2"/>
              <a:buChar char="-"/>
            </a:pPr>
            <a:r>
              <a:rPr lang="en-GB" sz="2200" b="1" i="1" dirty="0" err="1"/>
              <a:t>Nur</a:t>
            </a:r>
            <a:r>
              <a:rPr lang="en-GB" sz="2200" dirty="0"/>
              <a:t> </a:t>
            </a:r>
            <a:r>
              <a:rPr lang="en-GB" sz="2200" dirty="0" err="1"/>
              <a:t>durch</a:t>
            </a:r>
            <a:r>
              <a:rPr lang="en-GB" sz="2200" dirty="0"/>
              <a:t> </a:t>
            </a:r>
            <a:r>
              <a:rPr lang="en-GB" sz="2200" dirty="0" err="1"/>
              <a:t>technisch</a:t>
            </a:r>
            <a:r>
              <a:rPr lang="en-GB" sz="2200" dirty="0"/>
              <a:t> </a:t>
            </a:r>
            <a:r>
              <a:rPr lang="en-GB" sz="2200" dirty="0" err="1"/>
              <a:t>freigemachte</a:t>
            </a:r>
            <a:r>
              <a:rPr lang="en-GB" sz="2200" dirty="0"/>
              <a:t> </a:t>
            </a:r>
            <a:r>
              <a:rPr lang="en-GB" sz="2200" dirty="0" err="1"/>
              <a:t>Energie</a:t>
            </a:r>
            <a:r>
              <a:rPr lang="en-GB" sz="2200" dirty="0"/>
              <a:t>?</a:t>
            </a:r>
          </a:p>
          <a:p>
            <a:pPr marL="732526" lvl="1" indent="-342900">
              <a:lnSpc>
                <a:spcPct val="120000"/>
              </a:lnSpc>
              <a:spcAft>
                <a:spcPts val="1200"/>
              </a:spcAft>
              <a:buClr>
                <a:schemeClr val="tx1"/>
              </a:buClr>
              <a:buFont typeface="Symbol" pitchFamily="18" charset="2"/>
              <a:buChar char="-"/>
            </a:pPr>
            <a:r>
              <a:rPr lang="en-GB" sz="2200" b="1" i="1" dirty="0" err="1"/>
              <a:t>Zumindest</a:t>
            </a:r>
            <a:r>
              <a:rPr lang="en-GB" sz="2200" b="1" i="1" dirty="0"/>
              <a:t> </a:t>
            </a:r>
            <a:r>
              <a:rPr lang="en-GB" sz="2200" b="1" i="1" dirty="0" err="1"/>
              <a:t>auch</a:t>
            </a:r>
            <a:r>
              <a:rPr lang="en-GB" sz="2200" b="1" i="1" dirty="0"/>
              <a:t> </a:t>
            </a:r>
            <a:r>
              <a:rPr lang="en-GB" sz="2200" dirty="0" err="1"/>
              <a:t>durch</a:t>
            </a:r>
            <a:r>
              <a:rPr lang="en-GB" sz="2200" dirty="0"/>
              <a:t> </a:t>
            </a:r>
            <a:r>
              <a:rPr lang="en-GB" sz="2200" dirty="0" err="1"/>
              <a:t>technisch</a:t>
            </a:r>
            <a:r>
              <a:rPr lang="en-GB" sz="2200" dirty="0"/>
              <a:t> </a:t>
            </a:r>
            <a:r>
              <a:rPr lang="en-GB" sz="2200" dirty="0" err="1"/>
              <a:t>freigemachte</a:t>
            </a:r>
            <a:r>
              <a:rPr lang="en-GB" sz="2200" dirty="0"/>
              <a:t> </a:t>
            </a:r>
            <a:r>
              <a:rPr lang="en-GB" sz="2200" dirty="0" err="1"/>
              <a:t>Energie</a:t>
            </a:r>
            <a:r>
              <a:rPr lang="en-GB" sz="2200" dirty="0"/>
              <a:t>?</a:t>
            </a:r>
          </a:p>
          <a:p>
            <a:pPr marL="342900" indent="-342900">
              <a:lnSpc>
                <a:spcPct val="120000"/>
              </a:lnSpc>
              <a:spcAft>
                <a:spcPts val="1200"/>
              </a:spcAft>
              <a:buClr>
                <a:schemeClr val="tx1"/>
              </a:buClr>
              <a:buFont typeface="Arial" pitchFamily="34" charset="0"/>
              <a:buChar char="•"/>
            </a:pPr>
            <a:endParaRPr lang="en-GB" sz="2200" dirty="0"/>
          </a:p>
        </p:txBody>
      </p:sp>
      <p:pic>
        <p:nvPicPr>
          <p:cNvPr id="8" name="Picture 6" descr="Duracell 9V Block Batterie US Type Taylor Guitars | MUSIC STORE professional">
            <a:extLst>
              <a:ext uri="{FF2B5EF4-FFF2-40B4-BE49-F238E27FC236}">
                <a16:creationId xmlns:a16="http://schemas.microsoft.com/office/drawing/2014/main" id="{8CA45F0F-C500-FECA-E069-B1937BC06745}"/>
              </a:ext>
            </a:extLst>
          </p:cNvPr>
          <p:cNvPicPr>
            <a:picLocks noChangeAspect="1" noChangeArrowheads="1"/>
          </p:cNvPicPr>
          <p:nvPr/>
        </p:nvPicPr>
        <p:blipFill>
          <a:blip r:embed="rId3" cstate="print"/>
          <a:srcRect/>
          <a:stretch>
            <a:fillRect/>
          </a:stretch>
        </p:blipFill>
        <p:spPr bwMode="auto">
          <a:xfrm>
            <a:off x="4871740" y="3038278"/>
            <a:ext cx="725705" cy="725705"/>
          </a:xfrm>
          <a:prstGeom prst="rect">
            <a:avLst/>
          </a:prstGeom>
          <a:noFill/>
        </p:spPr>
      </p:pic>
      <p:pic>
        <p:nvPicPr>
          <p:cNvPr id="9" name="Picture 4" descr="Premium Vector | Flexed biceps icon hand gesture emoji vector illustration">
            <a:extLst>
              <a:ext uri="{FF2B5EF4-FFF2-40B4-BE49-F238E27FC236}">
                <a16:creationId xmlns:a16="http://schemas.microsoft.com/office/drawing/2014/main" id="{51CD02B3-717F-0C56-C412-9C913B819455}"/>
              </a:ext>
            </a:extLst>
          </p:cNvPr>
          <p:cNvPicPr>
            <a:picLocks noChangeAspect="1" noChangeArrowheads="1"/>
          </p:cNvPicPr>
          <p:nvPr/>
        </p:nvPicPr>
        <p:blipFill>
          <a:blip r:embed="rId4" cstate="print"/>
          <a:srcRect/>
          <a:stretch>
            <a:fillRect/>
          </a:stretch>
        </p:blipFill>
        <p:spPr bwMode="auto">
          <a:xfrm>
            <a:off x="3718880" y="3080727"/>
            <a:ext cx="980939" cy="719355"/>
          </a:xfrm>
          <a:prstGeom prst="rect">
            <a:avLst/>
          </a:prstGeom>
          <a:noFill/>
        </p:spPr>
      </p:pic>
      <p:sp>
        <p:nvSpPr>
          <p:cNvPr id="10" name="Textfeld 9">
            <a:extLst>
              <a:ext uri="{FF2B5EF4-FFF2-40B4-BE49-F238E27FC236}">
                <a16:creationId xmlns:a16="http://schemas.microsoft.com/office/drawing/2014/main" id="{25564D7A-7A26-53EC-45A5-FB2903437C5E}"/>
              </a:ext>
            </a:extLst>
          </p:cNvPr>
          <p:cNvSpPr txBox="1"/>
          <p:nvPr/>
        </p:nvSpPr>
        <p:spPr>
          <a:xfrm>
            <a:off x="4494841" y="3244334"/>
            <a:ext cx="312103" cy="369332"/>
          </a:xfrm>
          <a:prstGeom prst="rect">
            <a:avLst/>
          </a:prstGeom>
          <a:noFill/>
        </p:spPr>
        <p:txBody>
          <a:bodyPr wrap="square" rtlCol="0">
            <a:spAutoFit/>
          </a:bodyPr>
          <a:lstStyle/>
          <a:p>
            <a:r>
              <a:rPr lang="de-DE" dirty="0"/>
              <a:t>+</a:t>
            </a:r>
            <a:endParaRPr lang="de-AT" dirty="0"/>
          </a:p>
        </p:txBody>
      </p:sp>
      <p:sp>
        <p:nvSpPr>
          <p:cNvPr id="11" name="Fußzeilenplatzhalter 1">
            <a:extLst>
              <a:ext uri="{FF2B5EF4-FFF2-40B4-BE49-F238E27FC236}">
                <a16:creationId xmlns:a16="http://schemas.microsoft.com/office/drawing/2014/main" id="{3C751294-E845-B5B1-9235-32690949350C}"/>
              </a:ext>
            </a:extLst>
          </p:cNvPr>
          <p:cNvSpPr txBox="1">
            <a:spLocks/>
          </p:cNvSpPr>
          <p:nvPr/>
        </p:nvSpPr>
        <p:spPr>
          <a:xfrm>
            <a:off x="838199" y="6264275"/>
            <a:ext cx="2895600" cy="274637"/>
          </a:xfrm>
          <a:prstGeom prst="rect">
            <a:avLst/>
          </a:prstGeom>
          <a:ln/>
        </p:spPr>
        <p:txBody>
          <a:bodyPr vert="horz" lIns="91440" tIns="45720" rIns="91440" bIns="45720" rtlCol="0" anchor="ctr"/>
          <a:lstStyle>
            <a:defPPr>
              <a:defRPr lang="de-DE"/>
            </a:defPPr>
            <a:lvl1pPr marL="0" algn="l" defTabSz="389626" rtl="0" eaLnBrk="1" latinLnBrk="0" hangingPunct="1">
              <a:defRPr lang="de-AT" sz="900" kern="1200">
                <a:solidFill>
                  <a:srgbClr val="666666"/>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a:lstStyle>
          <a:p>
            <a:pPr marL="0" marR="0" lvl="0" indent="0" algn="l" defTabSz="389626" rtl="0" eaLnBrk="1" fontAlgn="auto" latinLnBrk="0" hangingPunct="1">
              <a:lnSpc>
                <a:spcPct val="100000"/>
              </a:lnSpc>
              <a:spcBef>
                <a:spcPts val="0"/>
              </a:spcBef>
              <a:spcAft>
                <a:spcPts val="0"/>
              </a:spcAft>
              <a:buClrTx/>
              <a:buSzTx/>
              <a:buFontTx/>
              <a:buNone/>
              <a:tabLst/>
              <a:defRPr/>
            </a:pPr>
            <a:r>
              <a:rPr kumimoji="0" lang="de-AT" altLang="en-US" sz="900" b="0" i="0" u="none" strike="noStrike" kern="1200" cap="none" spc="0" normalizeH="0" baseline="0" noProof="0" dirty="0">
                <a:ln>
                  <a:noFill/>
                </a:ln>
                <a:solidFill>
                  <a:srgbClr val="666666"/>
                </a:solidFill>
                <a:effectLst/>
                <a:uLnTx/>
                <a:uFillTx/>
                <a:latin typeface="Calibri"/>
                <a:ea typeface="+mn-ea"/>
                <a:cs typeface="+mn-cs"/>
              </a:rPr>
              <a:t>Sources: </a:t>
            </a:r>
            <a:r>
              <a:rPr kumimoji="0" lang="de-AT" altLang="en-US" sz="900" b="0" i="0" u="none" strike="noStrike" kern="1200" cap="none" spc="0" normalizeH="0" noProof="0" dirty="0">
                <a:ln>
                  <a:noFill/>
                </a:ln>
                <a:solidFill>
                  <a:srgbClr val="666666"/>
                </a:solidFill>
                <a:effectLst/>
                <a:uLnTx/>
                <a:uFillTx/>
                <a:latin typeface="Calibri"/>
                <a:ea typeface="+mn-ea"/>
                <a:cs typeface="+mn-cs"/>
              </a:rPr>
              <a:t> Duracell</a:t>
            </a:r>
            <a:endParaRPr kumimoji="0" lang="de-AT" altLang="en-US" sz="900" b="0" i="0" u="none" strike="noStrike" kern="1200" cap="none" spc="0" normalizeH="0" baseline="0" noProof="0" dirty="0">
              <a:ln>
                <a:noFill/>
              </a:ln>
              <a:solidFill>
                <a:srgbClr val="666666"/>
              </a:solidFill>
              <a:effectLst/>
              <a:uLnTx/>
              <a:uFillTx/>
              <a:latin typeface="Calibri"/>
              <a:ea typeface="+mn-ea"/>
              <a:cs typeface="+mn-cs"/>
            </a:endParaRPr>
          </a:p>
        </p:txBody>
      </p:sp>
    </p:spTree>
    <p:extLst>
      <p:ext uri="{BB962C8B-B14F-4D97-AF65-F5344CB8AC3E}">
        <p14:creationId xmlns:p14="http://schemas.microsoft.com/office/powerpoint/2010/main" val="100403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A9C0120-0614-B508-3332-053E2961FADB}"/>
              </a:ext>
            </a:extLst>
          </p:cNvPr>
          <p:cNvSpPr>
            <a:spLocks noGrp="1"/>
          </p:cNvSpPr>
          <p:nvPr>
            <p:ph type="sldNum" sz="quarter" idx="12"/>
          </p:nvPr>
        </p:nvSpPr>
        <p:spPr/>
        <p:txBody>
          <a:bodyPr/>
          <a:lstStyle/>
          <a:p>
            <a:fld id="{09708940-B4FB-4EFF-88B1-9BE032F0F091}" type="slidenum">
              <a:rPr lang="de-AT" smtClean="0"/>
              <a:pPr/>
              <a:t>7</a:t>
            </a:fld>
            <a:endParaRPr lang="de-AT"/>
          </a:p>
        </p:txBody>
      </p:sp>
      <p:sp>
        <p:nvSpPr>
          <p:cNvPr id="6" name="Titel 1">
            <a:extLst>
              <a:ext uri="{FF2B5EF4-FFF2-40B4-BE49-F238E27FC236}">
                <a16:creationId xmlns:a16="http://schemas.microsoft.com/office/drawing/2014/main" id="{1A716594-DE81-2A26-9834-0191B9702391}"/>
              </a:ext>
            </a:extLst>
          </p:cNvPr>
          <p:cNvSpPr txBox="1">
            <a:spLocks/>
          </p:cNvSpPr>
          <p:nvPr/>
        </p:nvSpPr>
        <p:spPr>
          <a:xfrm>
            <a:off x="838199" y="1572338"/>
            <a:ext cx="6467238" cy="818148"/>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r>
              <a:rPr lang="de-DE" dirty="0">
                <a:solidFill>
                  <a:srgbClr val="0063A6"/>
                </a:solidFill>
                <a:latin typeface="Calibri"/>
              </a:rPr>
              <a:t>Fahrzeug?</a:t>
            </a:r>
            <a:endParaRPr lang="de-DE" i="1" dirty="0">
              <a:solidFill>
                <a:srgbClr val="0063A6"/>
              </a:solidFill>
              <a:latin typeface="Calibri"/>
            </a:endParaRPr>
          </a:p>
        </p:txBody>
      </p:sp>
      <p:sp>
        <p:nvSpPr>
          <p:cNvPr id="7" name="Textfeld 6">
            <a:extLst>
              <a:ext uri="{FF2B5EF4-FFF2-40B4-BE49-F238E27FC236}">
                <a16:creationId xmlns:a16="http://schemas.microsoft.com/office/drawing/2014/main" id="{DE08C386-A1CE-FC6D-6CDD-F62E34D65CAC}"/>
              </a:ext>
            </a:extLst>
          </p:cNvPr>
          <p:cNvSpPr txBox="1"/>
          <p:nvPr/>
        </p:nvSpPr>
        <p:spPr>
          <a:xfrm>
            <a:off x="838198" y="1899350"/>
            <a:ext cx="9353551" cy="3623171"/>
          </a:xfrm>
          <a:prstGeom prst="rect">
            <a:avLst/>
          </a:prstGeom>
          <a:noFill/>
        </p:spPr>
        <p:txBody>
          <a:bodyPr wrap="square" rtlCol="0">
            <a:spAutoFit/>
          </a:bodyPr>
          <a:lstStyle/>
          <a:p>
            <a:pPr marL="342900" indent="-342900">
              <a:lnSpc>
                <a:spcPct val="120000"/>
              </a:lnSpc>
              <a:spcAft>
                <a:spcPts val="1200"/>
              </a:spcAft>
              <a:buClr>
                <a:schemeClr val="tx1"/>
              </a:buClr>
            </a:pPr>
            <a:endParaRPr lang="en-GB" sz="2200" dirty="0"/>
          </a:p>
          <a:p>
            <a:pPr marL="342900" indent="-342900" algn="just">
              <a:lnSpc>
                <a:spcPct val="120000"/>
              </a:lnSpc>
              <a:spcAft>
                <a:spcPts val="1200"/>
              </a:spcAft>
              <a:buClr>
                <a:schemeClr val="tx1"/>
              </a:buClr>
            </a:pPr>
            <a:r>
              <a:rPr lang="en-GB" sz="2200" dirty="0"/>
              <a:t>§ 2 Abs 1 Z 19 </a:t>
            </a:r>
            <a:r>
              <a:rPr lang="en-GB" sz="2200" dirty="0" err="1"/>
              <a:t>StVO</a:t>
            </a:r>
            <a:r>
              <a:rPr lang="en-GB" sz="2200" dirty="0"/>
              <a:t>: “</a:t>
            </a:r>
            <a:r>
              <a:rPr lang="de-DE" sz="2200" dirty="0"/>
              <a:t>zur Verwendung auf Straßen bestimmtes oder auf Straßen verwendetes Beförderungsmittel […] </a:t>
            </a:r>
            <a:r>
              <a:rPr lang="de-DE" sz="2200" b="1" dirty="0"/>
              <a:t>ausgenommen</a:t>
            </a:r>
            <a:r>
              <a:rPr lang="de-DE" sz="2200" dirty="0"/>
              <a:t> Rollstühle, Kinderwagen, Schubkarren und ähnliche, vorwiegend zur</a:t>
            </a:r>
            <a:r>
              <a:rPr lang="de-DE" sz="2200" b="1" dirty="0"/>
              <a:t> Verwendung außerhalb </a:t>
            </a:r>
            <a:r>
              <a:rPr lang="de-DE" sz="2200" dirty="0"/>
              <a:t>der</a:t>
            </a:r>
            <a:r>
              <a:rPr lang="de-DE" sz="2200" b="1" dirty="0"/>
              <a:t> Fahrbahn bestimmte Kleinfahrzeuge</a:t>
            </a:r>
            <a:r>
              <a:rPr lang="de-DE" sz="2200" dirty="0"/>
              <a:t> (etwa </a:t>
            </a:r>
            <a:r>
              <a:rPr lang="de-DE" sz="2200" b="1" dirty="0"/>
              <a:t>Mini- und Kleinroller</a:t>
            </a:r>
            <a:r>
              <a:rPr lang="de-DE" sz="2200" dirty="0"/>
              <a:t> ohne Sitzvorrichtung, mit Lenkstange, Trittbrett und mit einem äußeren Felgendurchmesser von höchstens 300 mm) […].“ </a:t>
            </a:r>
            <a:r>
              <a:rPr lang="en-GB" sz="2200" dirty="0"/>
              <a:t> </a:t>
            </a:r>
          </a:p>
          <a:p>
            <a:pPr marL="342900" indent="-342900">
              <a:lnSpc>
                <a:spcPct val="120000"/>
              </a:lnSpc>
              <a:spcAft>
                <a:spcPts val="1200"/>
              </a:spcAft>
              <a:buClr>
                <a:schemeClr val="tx1"/>
              </a:buClr>
            </a:pPr>
            <a:endParaRPr lang="en-GB" sz="2200" dirty="0"/>
          </a:p>
        </p:txBody>
      </p:sp>
      <p:sp>
        <p:nvSpPr>
          <p:cNvPr id="8" name="Pfeil nach rechts 5">
            <a:extLst>
              <a:ext uri="{FF2B5EF4-FFF2-40B4-BE49-F238E27FC236}">
                <a16:creationId xmlns:a16="http://schemas.microsoft.com/office/drawing/2014/main" id="{9F50305C-6297-0A75-282B-7293D68D2EDC}"/>
              </a:ext>
            </a:extLst>
          </p:cNvPr>
          <p:cNvSpPr/>
          <p:nvPr/>
        </p:nvSpPr>
        <p:spPr>
          <a:xfrm>
            <a:off x="1281160" y="5338775"/>
            <a:ext cx="719091" cy="3373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9" name="Textfeld 8">
            <a:extLst>
              <a:ext uri="{FF2B5EF4-FFF2-40B4-BE49-F238E27FC236}">
                <a16:creationId xmlns:a16="http://schemas.microsoft.com/office/drawing/2014/main" id="{34D5E350-6355-C621-6AEB-09C951D2FBF4}"/>
              </a:ext>
            </a:extLst>
          </p:cNvPr>
          <p:cNvSpPr txBox="1"/>
          <p:nvPr/>
        </p:nvSpPr>
        <p:spPr>
          <a:xfrm>
            <a:off x="2121604" y="5285662"/>
            <a:ext cx="6933465" cy="430887"/>
          </a:xfrm>
          <a:prstGeom prst="rect">
            <a:avLst/>
          </a:prstGeom>
          <a:noFill/>
        </p:spPr>
        <p:txBody>
          <a:bodyPr wrap="square" rtlCol="0">
            <a:spAutoFit/>
          </a:bodyPr>
          <a:lstStyle/>
          <a:p>
            <a:r>
              <a:rPr lang="de-AT" sz="2200" dirty="0"/>
              <a:t>Fahrzeugeigenschaft von E-</a:t>
            </a:r>
            <a:r>
              <a:rPr lang="de-AT" sz="2200" dirty="0" err="1"/>
              <a:t>Scootern</a:t>
            </a:r>
            <a:r>
              <a:rPr lang="de-AT" sz="2200" dirty="0"/>
              <a:t> strittig</a:t>
            </a:r>
            <a:endParaRPr lang="de-DE" sz="2200" dirty="0"/>
          </a:p>
        </p:txBody>
      </p:sp>
    </p:spTree>
    <p:extLst>
      <p:ext uri="{BB962C8B-B14F-4D97-AF65-F5344CB8AC3E}">
        <p14:creationId xmlns:p14="http://schemas.microsoft.com/office/powerpoint/2010/main" val="11509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A9C0120-0614-B508-3332-053E2961FADB}"/>
              </a:ext>
            </a:extLst>
          </p:cNvPr>
          <p:cNvSpPr>
            <a:spLocks noGrp="1"/>
          </p:cNvSpPr>
          <p:nvPr>
            <p:ph type="sldNum" sz="quarter" idx="12"/>
          </p:nvPr>
        </p:nvSpPr>
        <p:spPr/>
        <p:txBody>
          <a:bodyPr/>
          <a:lstStyle/>
          <a:p>
            <a:fld id="{09708940-B4FB-4EFF-88B1-9BE032F0F091}" type="slidenum">
              <a:rPr lang="de-AT" smtClean="0"/>
              <a:pPr/>
              <a:t>8</a:t>
            </a:fld>
            <a:endParaRPr lang="de-AT"/>
          </a:p>
        </p:txBody>
      </p:sp>
      <p:sp>
        <p:nvSpPr>
          <p:cNvPr id="6" name="Titel 1">
            <a:extLst>
              <a:ext uri="{FF2B5EF4-FFF2-40B4-BE49-F238E27FC236}">
                <a16:creationId xmlns:a16="http://schemas.microsoft.com/office/drawing/2014/main" id="{1A716594-DE81-2A26-9834-0191B9702391}"/>
              </a:ext>
            </a:extLst>
          </p:cNvPr>
          <p:cNvSpPr txBox="1">
            <a:spLocks/>
          </p:cNvSpPr>
          <p:nvPr/>
        </p:nvSpPr>
        <p:spPr>
          <a:xfrm>
            <a:off x="838199" y="1572338"/>
            <a:ext cx="6467238" cy="818148"/>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r>
              <a:rPr lang="de-DE" dirty="0">
                <a:solidFill>
                  <a:srgbClr val="0063A6"/>
                </a:solidFill>
                <a:latin typeface="Calibri"/>
              </a:rPr>
              <a:t>Fahrzeug?</a:t>
            </a:r>
            <a:endParaRPr lang="de-DE" i="1" dirty="0">
              <a:solidFill>
                <a:srgbClr val="0063A6"/>
              </a:solidFill>
              <a:latin typeface="Calibri"/>
            </a:endParaRPr>
          </a:p>
        </p:txBody>
      </p:sp>
      <p:sp>
        <p:nvSpPr>
          <p:cNvPr id="2" name="Textfeld 1">
            <a:extLst>
              <a:ext uri="{FF2B5EF4-FFF2-40B4-BE49-F238E27FC236}">
                <a16:creationId xmlns:a16="http://schemas.microsoft.com/office/drawing/2014/main" id="{1007D6BD-3C62-D45F-B2FE-CD55F8E15787}"/>
              </a:ext>
            </a:extLst>
          </p:cNvPr>
          <p:cNvSpPr txBox="1"/>
          <p:nvPr/>
        </p:nvSpPr>
        <p:spPr>
          <a:xfrm>
            <a:off x="838199" y="2103799"/>
            <a:ext cx="10105104" cy="2385910"/>
          </a:xfrm>
          <a:prstGeom prst="rect">
            <a:avLst/>
          </a:prstGeom>
          <a:noFill/>
        </p:spPr>
        <p:txBody>
          <a:bodyPr wrap="square" rtlCol="0">
            <a:spAutoFit/>
          </a:bodyPr>
          <a:lstStyle/>
          <a:p>
            <a:pPr marL="342900" indent="-342900">
              <a:lnSpc>
                <a:spcPct val="120000"/>
              </a:lnSpc>
              <a:spcAft>
                <a:spcPts val="1200"/>
              </a:spcAft>
              <a:buClr>
                <a:schemeClr val="tx1"/>
              </a:buClr>
            </a:pPr>
            <a:endParaRPr lang="en-GB" sz="2200" dirty="0"/>
          </a:p>
          <a:p>
            <a:r>
              <a:rPr lang="en-GB" sz="2200" dirty="0"/>
              <a:t>§ 2 Abs 1 Z 2 </a:t>
            </a:r>
            <a:r>
              <a:rPr lang="en-GB" sz="2200" dirty="0" err="1"/>
              <a:t>StVO</a:t>
            </a:r>
            <a:r>
              <a:rPr lang="en-GB" sz="2200" dirty="0"/>
              <a:t>: “</a:t>
            </a:r>
            <a:r>
              <a:rPr lang="de-DE" sz="2200" b="1" dirty="0"/>
              <a:t>Fahrbahn</a:t>
            </a:r>
            <a:r>
              <a:rPr lang="de-DE" sz="2200" dirty="0"/>
              <a:t>: der für den </a:t>
            </a:r>
            <a:r>
              <a:rPr lang="de-DE" sz="2200" b="1" i="1" dirty="0"/>
              <a:t>Fahrzeug</a:t>
            </a:r>
            <a:r>
              <a:rPr lang="de-DE" sz="2200" b="1" dirty="0"/>
              <a:t>verkehr</a:t>
            </a:r>
            <a:r>
              <a:rPr lang="de-DE" sz="2200" dirty="0"/>
              <a:t> bestimmte Teil der Straße“</a:t>
            </a:r>
          </a:p>
          <a:p>
            <a:endParaRPr lang="de-AT" sz="2200" dirty="0"/>
          </a:p>
          <a:p>
            <a:endParaRPr lang="de-DE" sz="2200" dirty="0"/>
          </a:p>
          <a:p>
            <a:r>
              <a:rPr lang="de-DE" sz="2200" dirty="0"/>
              <a:t> </a:t>
            </a:r>
            <a:r>
              <a:rPr lang="en-GB" sz="2200" dirty="0"/>
              <a:t> </a:t>
            </a:r>
          </a:p>
          <a:p>
            <a:pPr marL="342900" indent="-342900">
              <a:lnSpc>
                <a:spcPct val="120000"/>
              </a:lnSpc>
              <a:spcAft>
                <a:spcPts val="1200"/>
              </a:spcAft>
              <a:buClr>
                <a:schemeClr val="tx1"/>
              </a:buClr>
            </a:pPr>
            <a:endParaRPr lang="en-GB" sz="2200" dirty="0"/>
          </a:p>
        </p:txBody>
      </p:sp>
    </p:spTree>
    <p:extLst>
      <p:ext uri="{BB962C8B-B14F-4D97-AF65-F5344CB8AC3E}">
        <p14:creationId xmlns:p14="http://schemas.microsoft.com/office/powerpoint/2010/main" val="218280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A9C0120-0614-B508-3332-053E2961FADB}"/>
              </a:ext>
            </a:extLst>
          </p:cNvPr>
          <p:cNvSpPr>
            <a:spLocks noGrp="1"/>
          </p:cNvSpPr>
          <p:nvPr>
            <p:ph type="sldNum" sz="quarter" idx="12"/>
          </p:nvPr>
        </p:nvSpPr>
        <p:spPr/>
        <p:txBody>
          <a:bodyPr/>
          <a:lstStyle/>
          <a:p>
            <a:fld id="{09708940-B4FB-4EFF-88B1-9BE032F0F091}" type="slidenum">
              <a:rPr lang="de-AT" smtClean="0"/>
              <a:pPr/>
              <a:t>9</a:t>
            </a:fld>
            <a:endParaRPr lang="de-AT"/>
          </a:p>
        </p:txBody>
      </p:sp>
      <p:sp>
        <p:nvSpPr>
          <p:cNvPr id="6" name="Titel 1">
            <a:extLst>
              <a:ext uri="{FF2B5EF4-FFF2-40B4-BE49-F238E27FC236}">
                <a16:creationId xmlns:a16="http://schemas.microsoft.com/office/drawing/2014/main" id="{1A716594-DE81-2A26-9834-0191B9702391}"/>
              </a:ext>
            </a:extLst>
          </p:cNvPr>
          <p:cNvSpPr txBox="1">
            <a:spLocks/>
          </p:cNvSpPr>
          <p:nvPr/>
        </p:nvSpPr>
        <p:spPr>
          <a:xfrm>
            <a:off x="838199" y="1572338"/>
            <a:ext cx="6467238" cy="818148"/>
          </a:xfrm>
          <a:prstGeom prst="rect">
            <a:avLst/>
          </a:prstGeom>
        </p:spPr>
        <p:txBody>
          <a:bodyPr/>
          <a:lstStyle>
            <a:lvl1pPr algn="l" defTabSz="389626" rtl="0" eaLnBrk="1" latinLnBrk="0" hangingPunct="1">
              <a:lnSpc>
                <a:spcPct val="80000"/>
              </a:lnSpc>
              <a:spcBef>
                <a:spcPts val="0"/>
              </a:spcBef>
              <a:buNone/>
              <a:defRPr sz="3200" kern="1200" baseline="0">
                <a:solidFill>
                  <a:schemeClr val="tx1"/>
                </a:solidFill>
                <a:latin typeface="+mj-lt"/>
                <a:ea typeface="+mj-ea"/>
                <a:cs typeface="+mj-cs"/>
              </a:defRPr>
            </a:lvl1pPr>
          </a:lstStyle>
          <a:p>
            <a:r>
              <a:rPr lang="de-DE" dirty="0">
                <a:solidFill>
                  <a:srgbClr val="0063A6"/>
                </a:solidFill>
                <a:latin typeface="Calibri"/>
              </a:rPr>
              <a:t>Fahrzeug?</a:t>
            </a:r>
            <a:endParaRPr lang="de-DE" i="1" dirty="0">
              <a:solidFill>
                <a:srgbClr val="0063A6"/>
              </a:solidFill>
              <a:latin typeface="Calibri"/>
            </a:endParaRPr>
          </a:p>
        </p:txBody>
      </p:sp>
      <p:sp>
        <p:nvSpPr>
          <p:cNvPr id="3" name="Rechteck 2">
            <a:extLst>
              <a:ext uri="{FF2B5EF4-FFF2-40B4-BE49-F238E27FC236}">
                <a16:creationId xmlns:a16="http://schemas.microsoft.com/office/drawing/2014/main" id="{048FFE0E-E4D4-638C-7C72-0504242024F6}"/>
              </a:ext>
            </a:extLst>
          </p:cNvPr>
          <p:cNvSpPr/>
          <p:nvPr/>
        </p:nvSpPr>
        <p:spPr>
          <a:xfrm>
            <a:off x="838199" y="2620856"/>
            <a:ext cx="5859301" cy="2123658"/>
          </a:xfrm>
          <a:prstGeom prst="rect">
            <a:avLst/>
          </a:prstGeom>
        </p:spPr>
        <p:txBody>
          <a:bodyPr wrap="square">
            <a:spAutoFit/>
          </a:bodyPr>
          <a:lstStyle/>
          <a:p>
            <a:pPr algn="just"/>
            <a:r>
              <a:rPr lang="de-AT" sz="2200" dirty="0"/>
              <a:t>Aus den </a:t>
            </a:r>
            <a:r>
              <a:rPr lang="de-AT" sz="2200" b="1" dirty="0" err="1"/>
              <a:t>ErläutRV</a:t>
            </a:r>
            <a:r>
              <a:rPr lang="de-AT" sz="2200" dirty="0"/>
              <a:t> zu </a:t>
            </a:r>
            <a:r>
              <a:rPr lang="de-AT" sz="2200" b="1" dirty="0"/>
              <a:t>§ 2 </a:t>
            </a:r>
            <a:r>
              <a:rPr lang="de-AT" sz="2200" b="1" dirty="0" err="1"/>
              <a:t>Abs</a:t>
            </a:r>
            <a:r>
              <a:rPr lang="de-AT" sz="2200" b="1" dirty="0"/>
              <a:t> 1 Z 19 StVO</a:t>
            </a:r>
            <a:r>
              <a:rPr lang="de-AT" sz="2200" dirty="0"/>
              <a:t>: „Fortbewegungsmittel, die nicht vorrangig einem Verkehrsbedürfnis dienen, sondern auch einen </a:t>
            </a:r>
            <a:r>
              <a:rPr lang="de-AT" sz="2200" b="1" dirty="0"/>
              <a:t>Spiel- und Freizeitzweck</a:t>
            </a:r>
            <a:r>
              <a:rPr lang="de-AT" sz="2200" dirty="0"/>
              <a:t> verfolgen oder für die für die Benützung besondere Geschicklichkeit erforderlich ist, [können] keine Fahrzeuge sein [].“</a:t>
            </a:r>
            <a:endParaRPr lang="de-DE" sz="2200" dirty="0"/>
          </a:p>
        </p:txBody>
      </p:sp>
      <p:sp>
        <p:nvSpPr>
          <p:cNvPr id="5" name="Pfeil nach rechts 8">
            <a:extLst>
              <a:ext uri="{FF2B5EF4-FFF2-40B4-BE49-F238E27FC236}">
                <a16:creationId xmlns:a16="http://schemas.microsoft.com/office/drawing/2014/main" id="{43D48487-C8E7-2A72-6DF5-BB84A0029CA0}"/>
              </a:ext>
            </a:extLst>
          </p:cNvPr>
          <p:cNvSpPr/>
          <p:nvPr/>
        </p:nvSpPr>
        <p:spPr>
          <a:xfrm>
            <a:off x="838199" y="5317643"/>
            <a:ext cx="719091" cy="3373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7" name="Textfeld 6">
            <a:extLst>
              <a:ext uri="{FF2B5EF4-FFF2-40B4-BE49-F238E27FC236}">
                <a16:creationId xmlns:a16="http://schemas.microsoft.com/office/drawing/2014/main" id="{6D13E80D-41C9-B326-C953-0ED4D47B2554}"/>
              </a:ext>
            </a:extLst>
          </p:cNvPr>
          <p:cNvSpPr txBox="1"/>
          <p:nvPr/>
        </p:nvSpPr>
        <p:spPr>
          <a:xfrm>
            <a:off x="1770348" y="5285662"/>
            <a:ext cx="6933465" cy="430887"/>
          </a:xfrm>
          <a:prstGeom prst="rect">
            <a:avLst/>
          </a:prstGeom>
          <a:noFill/>
        </p:spPr>
        <p:txBody>
          <a:bodyPr wrap="square" rtlCol="0">
            <a:spAutoFit/>
          </a:bodyPr>
          <a:lstStyle/>
          <a:p>
            <a:r>
              <a:rPr lang="de-AT" sz="2200" dirty="0" err="1"/>
              <a:t>mE</a:t>
            </a:r>
            <a:r>
              <a:rPr lang="de-AT" sz="2200" dirty="0"/>
              <a:t> Differenzierung notwendig (str)!</a:t>
            </a:r>
            <a:endParaRPr lang="de-DE" sz="2200" dirty="0"/>
          </a:p>
        </p:txBody>
      </p:sp>
      <p:pic>
        <p:nvPicPr>
          <p:cNvPr id="8" name="Picture 2">
            <a:extLst>
              <a:ext uri="{FF2B5EF4-FFF2-40B4-BE49-F238E27FC236}">
                <a16:creationId xmlns:a16="http://schemas.microsoft.com/office/drawing/2014/main" id="{35A74D4D-6545-B976-2FC4-9903C5FC0CF5}"/>
              </a:ext>
            </a:extLst>
          </p:cNvPr>
          <p:cNvPicPr>
            <a:picLocks noChangeAspect="1" noChangeArrowheads="1"/>
          </p:cNvPicPr>
          <p:nvPr/>
        </p:nvPicPr>
        <p:blipFill>
          <a:blip r:embed="rId3" cstate="print"/>
          <a:srcRect/>
          <a:stretch>
            <a:fillRect/>
          </a:stretch>
        </p:blipFill>
        <p:spPr bwMode="auto">
          <a:xfrm>
            <a:off x="6950525" y="1364905"/>
            <a:ext cx="1724025" cy="2543175"/>
          </a:xfrm>
          <a:prstGeom prst="rect">
            <a:avLst/>
          </a:prstGeom>
          <a:noFill/>
          <a:ln w="9525">
            <a:noFill/>
            <a:miter lim="800000"/>
            <a:headEnd/>
            <a:tailEnd/>
          </a:ln>
        </p:spPr>
      </p:pic>
      <p:pic>
        <p:nvPicPr>
          <p:cNvPr id="9" name="Picture 3">
            <a:extLst>
              <a:ext uri="{FF2B5EF4-FFF2-40B4-BE49-F238E27FC236}">
                <a16:creationId xmlns:a16="http://schemas.microsoft.com/office/drawing/2014/main" id="{BD6DF5A7-41D7-44E5-D47E-02491A7D472F}"/>
              </a:ext>
            </a:extLst>
          </p:cNvPr>
          <p:cNvPicPr>
            <a:picLocks noChangeAspect="1" noChangeArrowheads="1"/>
          </p:cNvPicPr>
          <p:nvPr/>
        </p:nvPicPr>
        <p:blipFill>
          <a:blip r:embed="rId4" cstate="print"/>
          <a:srcRect/>
          <a:stretch>
            <a:fillRect/>
          </a:stretch>
        </p:blipFill>
        <p:spPr bwMode="auto">
          <a:xfrm>
            <a:off x="8916871" y="1572338"/>
            <a:ext cx="2543175" cy="2352675"/>
          </a:xfrm>
          <a:prstGeom prst="rect">
            <a:avLst/>
          </a:prstGeom>
          <a:noFill/>
          <a:ln w="9525">
            <a:noFill/>
            <a:miter lim="800000"/>
            <a:headEnd/>
            <a:tailEnd/>
          </a:ln>
        </p:spPr>
      </p:pic>
      <p:pic>
        <p:nvPicPr>
          <p:cNvPr id="10" name="Picture 3">
            <a:extLst>
              <a:ext uri="{FF2B5EF4-FFF2-40B4-BE49-F238E27FC236}">
                <a16:creationId xmlns:a16="http://schemas.microsoft.com/office/drawing/2014/main" id="{2AF24DC9-ECF8-D72B-9405-A285438797BF}"/>
              </a:ext>
            </a:extLst>
          </p:cNvPr>
          <p:cNvPicPr>
            <a:picLocks noChangeAspect="1" noChangeArrowheads="1"/>
          </p:cNvPicPr>
          <p:nvPr/>
        </p:nvPicPr>
        <p:blipFill>
          <a:blip r:embed="rId5" cstate="print"/>
          <a:srcRect/>
          <a:stretch>
            <a:fillRect/>
          </a:stretch>
        </p:blipFill>
        <p:spPr bwMode="auto">
          <a:xfrm>
            <a:off x="8048893" y="3716029"/>
            <a:ext cx="1735955" cy="2228509"/>
          </a:xfrm>
          <a:prstGeom prst="rect">
            <a:avLst/>
          </a:prstGeom>
          <a:noFill/>
          <a:ln w="9525">
            <a:noFill/>
            <a:miter lim="800000"/>
            <a:headEnd/>
            <a:tailEnd/>
          </a:ln>
        </p:spPr>
      </p:pic>
    </p:spTree>
    <p:extLst>
      <p:ext uri="{BB962C8B-B14F-4D97-AF65-F5344CB8AC3E}">
        <p14:creationId xmlns:p14="http://schemas.microsoft.com/office/powerpoint/2010/main" val="55397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Design">
  <a:themeElements>
    <a:clrScheme name="Universität Wien">
      <a:dk1>
        <a:srgbClr val="0063A6"/>
      </a:dk1>
      <a:lt1>
        <a:sysClr val="window" lastClr="FFFFFF"/>
      </a:lt1>
      <a:dk2>
        <a:srgbClr val="0063A6"/>
      </a:dk2>
      <a:lt2>
        <a:srgbClr val="FFFFFF"/>
      </a:lt2>
      <a:accent1>
        <a:srgbClr val="0063A6"/>
      </a:accent1>
      <a:accent2>
        <a:srgbClr val="666666"/>
      </a:accent2>
      <a:accent3>
        <a:srgbClr val="DD4814"/>
      </a:accent3>
      <a:accent4>
        <a:srgbClr val="EAAB00"/>
      </a:accent4>
      <a:accent5>
        <a:srgbClr val="4B51A1"/>
      </a:accent5>
      <a:accent6>
        <a:srgbClr val="A71C49"/>
      </a:accent6>
      <a:hlink>
        <a:srgbClr val="0063A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3010</Words>
  <Application>Microsoft Office PowerPoint</Application>
  <PresentationFormat>Breitbild</PresentationFormat>
  <Paragraphs>296</Paragraphs>
  <Slides>31</Slides>
  <Notes>16</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31</vt:i4>
      </vt:variant>
    </vt:vector>
  </HeadingPairs>
  <TitlesOfParts>
    <vt:vector size="38" baseType="lpstr">
      <vt:lpstr>Arial</vt:lpstr>
      <vt:lpstr>Calibri</vt:lpstr>
      <vt:lpstr>Calibri Light</vt:lpstr>
      <vt:lpstr>Symbol</vt:lpstr>
      <vt:lpstr>Wingdings</vt:lpstr>
      <vt:lpstr>Office</vt:lpstr>
      <vt:lpstr>1_Office-Design</vt:lpstr>
      <vt:lpstr>E-Bikes und E-Scooter –  Verwendung im Straßenverkehr und Haftungsrisiken</vt:lpstr>
      <vt:lpstr>PowerPoint-Präsentation</vt:lpstr>
      <vt:lpstr>PowerPoint-Präsentation</vt:lpstr>
      <vt:lpstr>Kraftfahrzeugbegriff des KFG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 § 88b StVO als lex specialis für E-Scooter?</vt:lpstr>
      <vt:lpstr>II. § 88b StVO als lex specialis für E-Scooter?</vt:lpstr>
      <vt:lpstr>III. Umfang des Verweises in § 88b Abs 2 StVO</vt:lpstr>
      <vt:lpstr>III. Umfang des Verweises in § 88b Abs 2 StVO</vt:lpstr>
      <vt:lpstr>III. Umfang des Verweises in § 88b Abs 2 StVO</vt:lpstr>
      <vt:lpstr>Welche Anforderungen müssen E-Bikes / E-Scooter erfüllen?</vt:lpstr>
      <vt:lpstr>Wer darf ein E-Bike / einen E-Scooter fahren?</vt:lpstr>
      <vt:lpstr>Personenbeförderung</vt:lpstr>
      <vt:lpstr>Telefonieren am „Steuer“?</vt:lpstr>
      <vt:lpstr>Abstellen von E-Bikes und E-Scootern</vt:lpstr>
      <vt:lpstr>Übersicht</vt:lpstr>
      <vt:lpstr>Möglichkeit der Analogie zumindest im Haftungsrecht</vt:lpstr>
      <vt:lpstr>Vorschlag für eine Streichung des § 88b StVO bei gleichzeitiger Einfügung eines § 69a StVO</vt:lpstr>
      <vt:lpstr>PowerPoint-Präsentation</vt:lpstr>
      <vt:lpstr>Herzlichen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E-Bikes und E-Scooter –  Verwendung im Straßenverkehr und Haftungsrisiken</dc:title>
  <dc:creator>Schweiger, Selina Andrea</dc:creator>
  <cp:lastModifiedBy>Sebastian</cp:lastModifiedBy>
  <cp:revision>19</cp:revision>
  <dcterms:created xsi:type="dcterms:W3CDTF">2022-10-15T20:00:48Z</dcterms:created>
  <dcterms:modified xsi:type="dcterms:W3CDTF">2022-10-17T20:13:15Z</dcterms:modified>
</cp:coreProperties>
</file>