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719" r:id="rId4"/>
  </p:sldMasterIdLst>
  <p:notesMasterIdLst>
    <p:notesMasterId r:id="rId41"/>
  </p:notesMasterIdLst>
  <p:handoutMasterIdLst>
    <p:handoutMasterId r:id="rId42"/>
  </p:handoutMasterIdLst>
  <p:sldIdLst>
    <p:sldId id="836" r:id="rId5"/>
    <p:sldId id="980" r:id="rId6"/>
    <p:sldId id="349" r:id="rId7"/>
    <p:sldId id="888" r:id="rId8"/>
    <p:sldId id="964" r:id="rId9"/>
    <p:sldId id="963" r:id="rId10"/>
    <p:sldId id="887" r:id="rId11"/>
    <p:sldId id="961" r:id="rId12"/>
    <p:sldId id="832" r:id="rId13"/>
    <p:sldId id="968" r:id="rId14"/>
    <p:sldId id="346" r:id="rId15"/>
    <p:sldId id="843" r:id="rId16"/>
    <p:sldId id="351" r:id="rId17"/>
    <p:sldId id="297" r:id="rId18"/>
    <p:sldId id="299" r:id="rId19"/>
    <p:sldId id="295" r:id="rId20"/>
    <p:sldId id="977" r:id="rId21"/>
    <p:sldId id="316" r:id="rId22"/>
    <p:sldId id="303" r:id="rId23"/>
    <p:sldId id="305" r:id="rId24"/>
    <p:sldId id="307" r:id="rId25"/>
    <p:sldId id="959" r:id="rId26"/>
    <p:sldId id="978" r:id="rId27"/>
    <p:sldId id="340" r:id="rId28"/>
    <p:sldId id="362" r:id="rId29"/>
    <p:sldId id="365" r:id="rId30"/>
    <p:sldId id="366" r:id="rId31"/>
    <p:sldId id="367" r:id="rId32"/>
    <p:sldId id="368" r:id="rId33"/>
    <p:sldId id="370" r:id="rId34"/>
    <p:sldId id="369" r:id="rId35"/>
    <p:sldId id="373" r:id="rId36"/>
    <p:sldId id="979" r:id="rId37"/>
    <p:sldId id="820" r:id="rId38"/>
    <p:sldId id="290" r:id="rId39"/>
    <p:sldId id="911" r:id="rId4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BC5F15D-E2AC-4B55-AAE7-CB3E8B65877B}">
          <p14:sldIdLst>
            <p14:sldId id="836"/>
            <p14:sldId id="980"/>
            <p14:sldId id="349"/>
            <p14:sldId id="888"/>
            <p14:sldId id="964"/>
            <p14:sldId id="963"/>
            <p14:sldId id="887"/>
            <p14:sldId id="961"/>
            <p14:sldId id="832"/>
            <p14:sldId id="968"/>
            <p14:sldId id="346"/>
            <p14:sldId id="843"/>
            <p14:sldId id="351"/>
            <p14:sldId id="297"/>
            <p14:sldId id="299"/>
            <p14:sldId id="295"/>
            <p14:sldId id="977"/>
            <p14:sldId id="316"/>
            <p14:sldId id="303"/>
            <p14:sldId id="305"/>
            <p14:sldId id="307"/>
            <p14:sldId id="959"/>
            <p14:sldId id="978"/>
            <p14:sldId id="340"/>
            <p14:sldId id="362"/>
            <p14:sldId id="365"/>
            <p14:sldId id="366"/>
            <p14:sldId id="367"/>
            <p14:sldId id="368"/>
            <p14:sldId id="370"/>
            <p14:sldId id="369"/>
            <p14:sldId id="373"/>
            <p14:sldId id="979"/>
            <p14:sldId id="820"/>
            <p14:sldId id="290"/>
            <p14:sldId id="911"/>
          </p14:sldIdLst>
        </p14:section>
        <p14:section name="Standardabschnitt" id="{DE3DBBB4-FC78-4EE2-9835-9AC216DE68D8}">
          <p14:sldIdLst/>
        </p14:section>
        <p14:section name="Renowave" id="{0EC4CD13-03B7-4D23-9DE8-68773010E98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pos="2835">
          <p15:clr>
            <a:srgbClr val="A4A3A4"/>
          </p15:clr>
        </p15:guide>
        <p15:guide id="4" pos="295">
          <p15:clr>
            <a:srgbClr val="A4A3A4"/>
          </p15:clr>
        </p15:guide>
        <p15:guide id="5" pos="5511">
          <p15:clr>
            <a:srgbClr val="A4A3A4"/>
          </p15:clr>
        </p15:guide>
        <p15:guide id="6" pos="884">
          <p15:clr>
            <a:srgbClr val="A4A3A4"/>
          </p15:clr>
        </p15:guide>
        <p15:guide id="7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howGuides="1">
      <p:cViewPr varScale="1">
        <p:scale>
          <a:sx n="83" d="100"/>
          <a:sy n="83" d="100"/>
        </p:scale>
        <p:origin x="1406" y="67"/>
      </p:cViewPr>
      <p:guideLst>
        <p:guide orient="horz" pos="981"/>
        <p:guide orient="horz" pos="436"/>
        <p:guide pos="2835"/>
        <p:guide pos="295"/>
        <p:guide pos="5511"/>
        <p:guide pos="884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3235" y="6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99503"/>
            <a:ext cx="7036853" cy="55615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dirty="0">
                <a:solidFill>
                  <a:srgbClr val="E3000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AT" dirty="0"/>
              <a:t>Ladestationen für Elektrofahrzeuge, Verkehrsrechtstag 2022</a:t>
            </a:r>
          </a:p>
          <a:p>
            <a:pPr>
              <a:defRPr/>
            </a:pPr>
            <a:r>
              <a:rPr lang="de-AT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Dipl.-Ing. Walter Hüttler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549650" y="9638733"/>
            <a:ext cx="3050070" cy="55615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23F1-06AD-4B63-93E9-9ED5D22C5B8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091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03A76EF-FA00-4473-B55B-B01617F103BF}" type="datetimeFigureOut">
              <a:rPr lang="de-AT" smtClean="0"/>
              <a:pPr/>
              <a:t>13.10.2022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6750EFD-C2DB-47F8-9E36-B5282FE7DB8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444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P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7" y="1958975"/>
            <a:ext cx="7345065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620616"/>
            <a:ext cx="73450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2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8314" y="836613"/>
            <a:ext cx="4032250" cy="5545137"/>
          </a:xfrm>
        </p:spPr>
        <p:txBody>
          <a:bodyPr/>
          <a:lstStyle/>
          <a:p>
            <a:endParaRPr lang="de-AT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716464" y="836713"/>
            <a:ext cx="4032250" cy="5544616"/>
          </a:xfrm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A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variable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68313" y="765175"/>
            <a:ext cx="8280400" cy="56880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B29CAA-CD49-4C99-BB93-8CFBE1621A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D70B1-4436-4F2A-BB40-B9FCA8321C6D}" type="slidenum">
              <a:rPr lang="de-AT" altLang="en-US"/>
              <a:pPr/>
              <a:t>‹Nr.›</a:t>
            </a:fld>
            <a:endParaRPr lang="de-AT" altLang="en-US">
              <a:solidFill>
                <a:srgbClr val="9C9D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5600"/>
            <a:ext cx="7886700" cy="4606781"/>
          </a:xfrm>
        </p:spPr>
        <p:txBody>
          <a:bodyPr/>
          <a:lstStyle>
            <a:lvl1pPr>
              <a:buClr>
                <a:srgbClr val="E3000B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858C-5EDE-4792-AC85-160B5FA1F85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E0AFA-1B41-4E81-8F84-E130C8609B24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5486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WH consulting engineers / Reconstructing Update 2021, 6. Dezember 2021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212D8E2-8852-4202-A9FF-DDE43DA9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745"/>
            <a:ext cx="7886700" cy="1002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E3000B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4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 bwMode="auto">
          <a:xfrm>
            <a:off x="334901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 bwMode="auto">
          <a:xfrm>
            <a:off x="435894" y="1020431"/>
            <a:ext cx="8245162" cy="1475013"/>
          </a:xfrm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35895" y="2495446"/>
            <a:ext cx="8245160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81E9C95E-BEF0-4D2E-9127-B9099B238D2A}" type="datetime1">
              <a:rPr lang="de-DE"/>
              <a:t>13.10.2022</a:t>
            </a:fld>
            <a:endParaRPr lang="en-US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4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35895" y="2340864"/>
            <a:ext cx="8272211" cy="3634486"/>
          </a:xfrm>
        </p:spPr>
        <p:txBody>
          <a:bodyPr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52BD8AB-AFFE-4AE8-8305-3AECF640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6F086D9A-7C05-41BA-A265-D7CF1290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379EC-906B-4CE5-98C2-3A156331FD9E}" type="datetime1">
              <a:rPr lang="de-DE" smtClean="0"/>
              <a:t>13.10.2022</a:t>
            </a:fld>
            <a:endParaRPr lang="en-US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7C9CC6C3-79FA-4ACE-800C-6E158D41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Innovationslabor RENOWAVE.AT – Kurzpräsentation gbv-Verband / Walter Hüttler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508FB06-923E-4A91-A373-7F163845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spect="1"/>
          </p:cNvSpPr>
          <p:nvPr/>
        </p:nvSpPr>
        <p:spPr bwMode="auto">
          <a:xfrm>
            <a:off x="335863" y="5141975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35895" y="2393951"/>
            <a:ext cx="8272211" cy="2147467"/>
          </a:xfrm>
        </p:spPr>
        <p:txBody>
          <a:bodyPr rtlCol="0" anchor="b">
            <a:normAutofit/>
          </a:bodyPr>
          <a:lstStyle>
            <a:lvl1pPr algn="l">
              <a:defRPr sz="27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5895" y="4541417"/>
            <a:ext cx="8272211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F36CBEDB-B1DE-4F8C-AD4A-10AD3F77E1A9}" type="datetime1">
              <a:rPr lang="de-DE"/>
              <a:t>13.10.2022</a:t>
            </a:fld>
            <a:endParaRPr lang="en-US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35895" y="729658"/>
            <a:ext cx="8272212" cy="988332"/>
          </a:xfrm>
        </p:spPr>
        <p:txBody>
          <a:bodyPr rtlCol="0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35895" y="2228004"/>
            <a:ext cx="3896075" cy="3633047"/>
          </a:xfrm>
        </p:spPr>
        <p:txBody>
          <a:bodyPr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812030" y="2228004"/>
            <a:ext cx="3896077" cy="3633047"/>
          </a:xfrm>
        </p:spPr>
        <p:txBody>
          <a:bodyPr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F95AE019-BB99-4C3A-AA2C-A36C39CE4DCB}" type="datetime1">
              <a:rPr lang="de-DE"/>
              <a:t>13.10.2022</a:t>
            </a:fld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1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35895" y="729658"/>
            <a:ext cx="8272212" cy="988332"/>
          </a:xfrm>
        </p:spPr>
        <p:txBody>
          <a:bodyPr rtlCol="0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5894" y="2250891"/>
            <a:ext cx="3896077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35895" y="2926053"/>
            <a:ext cx="3896075" cy="2934999"/>
          </a:xfrm>
        </p:spPr>
        <p:txBody>
          <a:bodyPr rtlCol="0" anchor="t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812029" y="2250893"/>
            <a:ext cx="3896078" cy="553373"/>
          </a:xfrm>
        </p:spPr>
        <p:txBody>
          <a:bodyPr rtlCol="0" anchor="ctr">
            <a:noAutofit/>
          </a:bodyPr>
          <a:lstStyle>
            <a:lvl1pPr marL="0" marR="0" indent="0" algn="l" defTabSz="3429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/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9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/>
              <a:buNone/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812028" y="2926053"/>
            <a:ext cx="3896078" cy="2934999"/>
          </a:xfrm>
        </p:spPr>
        <p:txBody>
          <a:bodyPr rtlCol="0" anchor="t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117FAFC6-AD0C-4B5B-B8B0-E729C6D4C810}" type="datetime1">
              <a:rPr lang="de-DE"/>
              <a:t>13.10.2022</a:t>
            </a:fld>
            <a:endParaRPr lang="en-US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403349" y="1988841"/>
            <a:ext cx="7345363" cy="432047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31921" y="729658"/>
            <a:ext cx="8272212" cy="988332"/>
          </a:xfrm>
        </p:spPr>
        <p:txBody>
          <a:bodyPr rtlCol="0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607DEF3C-A2B0-4F78-836D-1A1B1DEE5467}" type="datetime1">
              <a:rPr lang="de-DE"/>
              <a:t>13.10.2022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7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D971D44B-9C44-467E-B481-41466CDBD2A7}" type="datetime1">
              <a:rPr lang="de-DE"/>
              <a:t>13.10.2022</a:t>
            </a:fld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59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>
            <a:spLocks noChangeAspect="1"/>
          </p:cNvSpPr>
          <p:nvPr/>
        </p:nvSpPr>
        <p:spPr bwMode="auto"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575893" y="933451"/>
            <a:ext cx="2273889" cy="1722419"/>
          </a:xfrm>
        </p:spPr>
        <p:txBody>
          <a:bodyPr rtlCol="0" anchor="b">
            <a:normAutofit/>
          </a:bodyPr>
          <a:lstStyle>
            <a:lvl1pPr algn="l">
              <a:defRPr sz="165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>
          <a:xfrm>
            <a:off x="3675697" y="1179829"/>
            <a:ext cx="4988243" cy="4658216"/>
          </a:xfrm>
        </p:spPr>
        <p:txBody>
          <a:bodyPr rtlCol="0"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575893" y="2836654"/>
            <a:ext cx="2273889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 bwMode="auto">
          <a:xfrm>
            <a:off x="5704463" y="6456917"/>
            <a:ext cx="2133599" cy="365125"/>
          </a:xfrm>
        </p:spPr>
        <p:txBody>
          <a:bodyPr rtlCol="0"/>
          <a:lstStyle/>
          <a:p>
            <a:pPr>
              <a:defRPr/>
            </a:pPr>
            <a:fld id="{0354EEBD-0E7F-42E6-BE86-4864547D749E}" type="datetime1">
              <a:rPr lang="de-DE"/>
              <a:t>13.10.2022</a:t>
            </a:fld>
            <a:endParaRPr lang="en-US"/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 bwMode="auto">
          <a:xfrm>
            <a:off x="435894" y="6452591"/>
            <a:ext cx="5187908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12"/>
          </p:nvPr>
        </p:nvSpPr>
        <p:spPr bwMode="auto">
          <a:xfrm>
            <a:off x="7918725" y="6456917"/>
            <a:ext cx="789383" cy="365125"/>
          </a:xfrm>
        </p:spPr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35895" y="4693389"/>
            <a:ext cx="8272212" cy="566738"/>
          </a:xfrm>
        </p:spPr>
        <p:txBody>
          <a:bodyPr rtlCol="0" anchor="b">
            <a:normAutofit/>
          </a:bodyPr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Bildplatzhalter 2"/>
          <p:cNvSpPr>
            <a:spLocks noGrp="1" noChangeAspect="1"/>
          </p:cNvSpPr>
          <p:nvPr>
            <p:ph type="pic" idx="1"/>
          </p:nvPr>
        </p:nvSpPr>
        <p:spPr bwMode="auto">
          <a:xfrm>
            <a:off x="335863" y="641351"/>
            <a:ext cx="8468144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35894" y="5260127"/>
            <a:ext cx="8272213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8C7274EF-79A2-4EAD-98EF-7E5BB5EA068D}" type="datetime1">
              <a:rPr lang="de-DE"/>
              <a:t>13.10.2022</a:t>
            </a:fld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algn="l"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85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35894" y="702156"/>
            <a:ext cx="8272212" cy="1013800"/>
          </a:xfrm>
        </p:spPr>
        <p:txBody>
          <a:bodyPr rtlCol="0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FE771757-BB18-44C5-813E-435E78C98126}" type="datetime1">
              <a:rPr lang="de-DE"/>
              <a:t>13.10.2022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64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spect="1"/>
          </p:cNvSpPr>
          <p:nvPr/>
        </p:nvSpPr>
        <p:spPr bwMode="auto">
          <a:xfrm>
            <a:off x="6043614" y="599725"/>
            <a:ext cx="276548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153150" y="863599"/>
            <a:ext cx="234315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581193" y="863599"/>
            <a:ext cx="5371219" cy="4807326"/>
          </a:xfrm>
        </p:spPr>
        <p:txBody>
          <a:bodyPr vert="eaVert" rtlCol="0" anchor="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Rechteck 7"/>
          <p:cNvSpPr/>
          <p:nvPr/>
        </p:nvSpPr>
        <p:spPr bwMode="auto"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hteck 8"/>
          <p:cNvSpPr/>
          <p:nvPr/>
        </p:nvSpPr>
        <p:spPr bwMode="auto"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hteck 9"/>
          <p:cNvSpPr/>
          <p:nvPr/>
        </p:nvSpPr>
        <p:spPr bwMode="auto"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Datumsplatzhalter 10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B83FACD6-565C-4118-ACD0-32ACCA9AF940}" type="datetime1">
              <a:rPr lang="de-DE"/>
              <a:t>13.10.2022</a:t>
            </a:fld>
            <a:endParaRPr lang="en-US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8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-basi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512000" y="1603795"/>
            <a:ext cx="7222500" cy="4572719"/>
          </a:xfrm>
          <a:prstGeom prst="rect">
            <a:avLst/>
          </a:prstGeom>
        </p:spPr>
        <p:txBody>
          <a:bodyPr lIns="0" tIns="0" rIns="0" bIns="0"/>
          <a:lstStyle>
            <a:lvl1pPr marL="168474" indent="-168474">
              <a:lnSpc>
                <a:spcPts val="1800"/>
              </a:lnSpc>
              <a:buFont typeface="Wingdings"/>
              <a:buChar char="§"/>
              <a:defRPr sz="1650">
                <a:solidFill>
                  <a:srgbClr val="004A8A"/>
                </a:solidFill>
                <a:latin typeface="Arial"/>
                <a:cs typeface="Arial"/>
              </a:defRPr>
            </a:lvl1pPr>
            <a:lvl2pPr marL="337500" indent="-202500">
              <a:lnSpc>
                <a:spcPts val="1800"/>
              </a:lnSpc>
              <a:spcBef>
                <a:spcPts val="225"/>
              </a:spcBef>
              <a:buFont typeface="Symbol"/>
              <a:buChar char="-"/>
              <a:defRPr sz="1650">
                <a:solidFill>
                  <a:srgbClr val="004A8A"/>
                </a:solidFill>
                <a:latin typeface="Arial"/>
                <a:cs typeface="Arial"/>
              </a:defRPr>
            </a:lvl2pPr>
            <a:lvl3pPr marL="506250" indent="-168474" defTabSz="203002">
              <a:lnSpc>
                <a:spcPts val="1500"/>
              </a:lnSpc>
              <a:spcBef>
                <a:spcPts val="225"/>
              </a:spcBef>
              <a:buFont typeface="Wingdings"/>
              <a:buChar char="§"/>
              <a:defRPr sz="1500">
                <a:solidFill>
                  <a:srgbClr val="004A8A"/>
                </a:solidFill>
                <a:latin typeface="Arial"/>
                <a:cs typeface="Arial"/>
              </a:defRPr>
            </a:lvl3pPr>
            <a:lvl4pPr marL="607500" indent="-168474">
              <a:lnSpc>
                <a:spcPts val="1500"/>
              </a:lnSpc>
              <a:spcBef>
                <a:spcPts val="225"/>
              </a:spcBef>
              <a:buFont typeface="Symbol"/>
              <a:buChar char="-"/>
              <a:defRPr sz="1500">
                <a:solidFill>
                  <a:srgbClr val="004A8A"/>
                </a:solidFill>
                <a:latin typeface="Arial"/>
                <a:cs typeface="Arial"/>
              </a:defRPr>
            </a:lvl4pPr>
            <a:lvl5pPr marL="742500" indent="-168750">
              <a:lnSpc>
                <a:spcPts val="1500"/>
              </a:lnSpc>
              <a:spcBef>
                <a:spcPts val="225"/>
              </a:spcBef>
              <a:buFont typeface="Wingdings"/>
              <a:buChar char="§"/>
              <a:defRPr sz="1500">
                <a:solidFill>
                  <a:srgbClr val="004A8A"/>
                </a:solidFill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737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9_CIRCL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>
          <a:xfrm>
            <a:off x="405052" y="432000"/>
            <a:ext cx="8333285" cy="108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Titelmasterformat durch Klicken bearbeiten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05052" y="972000"/>
            <a:ext cx="8333285" cy="54000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</a:lstStyle>
          <a:p>
            <a:pPr lvl="0">
              <a:defRPr/>
            </a:pPr>
            <a:r>
              <a:rPr lang="de-DE"/>
              <a:t>Geben Sie Ihren Untertitel ein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92814" y="1622395"/>
            <a:ext cx="1404183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lang="en-US"/>
            </a:lvl1pPr>
          </a:lstStyle>
          <a:p>
            <a:pPr>
              <a:defRPr/>
            </a:pPr>
            <a:r>
              <a:rPr lang="de-DE"/>
              <a:t>Bild</a:t>
            </a:r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2181209" y="1622395"/>
            <a:ext cx="1404183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lang="en-US"/>
            </a:lvl1pPr>
          </a:lstStyle>
          <a:p>
            <a:pPr>
              <a:defRPr/>
            </a:pPr>
            <a:r>
              <a:rPr lang="de-DE"/>
              <a:t>Bild</a:t>
            </a:r>
          </a:p>
        </p:txBody>
      </p:sp>
      <p:sp>
        <p:nvSpPr>
          <p:cNvPr id="58" name="Picture 3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869603" y="1622395"/>
            <a:ext cx="1404183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lang="en-US"/>
            </a:lvl1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20" name="Picture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5557998" y="1622395"/>
            <a:ext cx="1404183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 marL="0" marR="0" indent="0" algn="l" defTabSz="68580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/>
              <a:buNone/>
              <a:defRPr lang="en-US"/>
            </a:lvl1pPr>
          </a:lstStyle>
          <a:p>
            <a:pPr>
              <a:defRPr/>
            </a:pPr>
            <a:r>
              <a:rPr lang="de-DE"/>
              <a:t>Bild</a:t>
            </a:r>
          </a:p>
        </p:txBody>
      </p:sp>
      <p:sp>
        <p:nvSpPr>
          <p:cNvPr id="17" name="Picture 5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246394" y="1622395"/>
            <a:ext cx="1404183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lang="en-US"/>
            </a:lvl1pPr>
          </a:lstStyle>
          <a:p>
            <a:pPr>
              <a:defRPr/>
            </a:pPr>
            <a:r>
              <a:rPr lang="de-DE"/>
              <a:t>Bild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92814" y="3692664"/>
            <a:ext cx="1404182" cy="457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Bebas Neue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92814" y="4068002"/>
            <a:ext cx="1404182" cy="331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2181209" y="3692664"/>
            <a:ext cx="1404182" cy="457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Bebas Neue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2181209" y="4068002"/>
            <a:ext cx="1404182" cy="331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3869604" y="3692664"/>
            <a:ext cx="1404182" cy="457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Bebas Neue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3869604" y="4068002"/>
            <a:ext cx="1404182" cy="331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5557999" y="3692664"/>
            <a:ext cx="1404182" cy="457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Bebas Neue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5557999" y="4068002"/>
            <a:ext cx="1404182" cy="331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7246394" y="3692664"/>
            <a:ext cx="1404182" cy="457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Bebas Neue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7246394" y="4068002"/>
            <a:ext cx="1404182" cy="331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337500" indent="0">
              <a:buNone/>
              <a:defRPr>
                <a:latin typeface="Bebas Neue"/>
              </a:defRPr>
            </a:lvl2pPr>
            <a:lvl3pPr marL="607500" indent="0">
              <a:buNone/>
              <a:defRPr>
                <a:latin typeface="Bebas Neue"/>
              </a:defRPr>
            </a:lvl3pPr>
            <a:lvl4pPr marL="877500" indent="0">
              <a:buNone/>
              <a:defRPr>
                <a:latin typeface="Bebas Neue"/>
              </a:defRPr>
            </a:lvl4pPr>
            <a:lvl5pPr marL="1147500" indent="0">
              <a:buNone/>
              <a:defRPr>
                <a:latin typeface="Bebas Neue"/>
              </a:defRPr>
            </a:lvl5pPr>
          </a:lstStyle>
          <a:p>
            <a:pPr lvl="0">
              <a:defRPr/>
            </a:pPr>
            <a:r>
              <a:rPr lang="en-US"/>
              <a:t>Text Platzhalter</a:t>
            </a:r>
          </a:p>
        </p:txBody>
      </p:sp>
      <p:sp>
        <p:nvSpPr>
          <p:cNvPr id="31" name="Textplatzhalter 19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92815" y="4506098"/>
            <a:ext cx="1404182" cy="13105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/>
            </a:lvl1pPr>
            <a:lvl2pPr marL="337500" indent="0" algn="l">
              <a:buNone/>
              <a:defRPr sz="900"/>
            </a:lvl2pPr>
            <a:lvl3pPr marL="607500" indent="0" algn="l">
              <a:buNone/>
              <a:defRPr sz="825"/>
            </a:lvl3pPr>
            <a:lvl4pPr marL="877500" indent="0" algn="l">
              <a:buNone/>
              <a:defRPr sz="788"/>
            </a:lvl4pPr>
            <a:lvl5pPr marL="1147500" indent="0">
              <a:buNone/>
              <a:defRPr sz="9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</a:p>
        </p:txBody>
      </p:sp>
      <p:sp>
        <p:nvSpPr>
          <p:cNvPr id="32" name="Textplatzhalter 19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2181210" y="4506098"/>
            <a:ext cx="1404182" cy="13105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/>
            </a:lvl1pPr>
            <a:lvl2pPr marL="337500" indent="0" algn="l">
              <a:buNone/>
              <a:defRPr sz="900"/>
            </a:lvl2pPr>
            <a:lvl3pPr marL="607500" indent="0" algn="l">
              <a:buNone/>
              <a:defRPr sz="825"/>
            </a:lvl3pPr>
            <a:lvl4pPr marL="877500" indent="0" algn="l">
              <a:buNone/>
              <a:defRPr sz="788"/>
            </a:lvl4pPr>
            <a:lvl5pPr marL="1147500" indent="0">
              <a:buNone/>
              <a:defRPr sz="9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</a:p>
        </p:txBody>
      </p:sp>
      <p:sp>
        <p:nvSpPr>
          <p:cNvPr id="33" name="Textplatzhalter 19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3869605" y="4506098"/>
            <a:ext cx="1404182" cy="13105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/>
            </a:lvl1pPr>
            <a:lvl2pPr marL="337500" indent="0" algn="l">
              <a:buNone/>
              <a:defRPr sz="900"/>
            </a:lvl2pPr>
            <a:lvl3pPr marL="607500" indent="0" algn="l">
              <a:buNone/>
              <a:defRPr sz="825"/>
            </a:lvl3pPr>
            <a:lvl4pPr marL="877500" indent="0" algn="l">
              <a:buNone/>
              <a:defRPr sz="788"/>
            </a:lvl4pPr>
            <a:lvl5pPr marL="1147500" indent="0">
              <a:buNone/>
              <a:defRPr sz="9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</a:p>
        </p:txBody>
      </p:sp>
      <p:sp>
        <p:nvSpPr>
          <p:cNvPr id="34" name="Textplatzhalter 19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5557999" y="4506098"/>
            <a:ext cx="1404182" cy="13105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/>
            </a:lvl1pPr>
            <a:lvl2pPr marL="337500" indent="0" algn="l">
              <a:buNone/>
              <a:defRPr sz="900"/>
            </a:lvl2pPr>
            <a:lvl3pPr marL="607500" indent="0" algn="l">
              <a:buNone/>
              <a:defRPr sz="825"/>
            </a:lvl3pPr>
            <a:lvl4pPr marL="877500" indent="0" algn="l">
              <a:buNone/>
              <a:defRPr sz="788"/>
            </a:lvl4pPr>
            <a:lvl5pPr marL="1147500" indent="0">
              <a:buNone/>
              <a:defRPr sz="9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</a:p>
        </p:txBody>
      </p:sp>
      <p:sp>
        <p:nvSpPr>
          <p:cNvPr id="35" name="Textplatzhalter 19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7246394" y="4506098"/>
            <a:ext cx="1404182" cy="13105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/>
            </a:lvl1pPr>
            <a:lvl2pPr marL="337500" indent="0" algn="l">
              <a:buNone/>
              <a:defRPr sz="900"/>
            </a:lvl2pPr>
            <a:lvl3pPr marL="607500" indent="0" algn="l">
              <a:buNone/>
              <a:defRPr sz="825"/>
            </a:lvl3pPr>
            <a:lvl4pPr marL="877500" indent="0" algn="l">
              <a:buNone/>
              <a:defRPr sz="788"/>
            </a:lvl4pPr>
            <a:lvl5pPr marL="1147500" indent="0">
              <a:buNone/>
              <a:defRPr sz="9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</a:p>
        </p:txBody>
      </p:sp>
      <p:sp>
        <p:nvSpPr>
          <p:cNvPr id="46" name="Date"/>
          <p:cNvSpPr>
            <a:spLocks noGrp="1"/>
          </p:cNvSpPr>
          <p:nvPr>
            <p:ph type="dt" sz="half" idx="10"/>
          </p:nvPr>
        </p:nvSpPr>
        <p:spPr bwMode="gray">
          <a:xfrm>
            <a:off x="7658197" y="6084000"/>
            <a:ext cx="1080140" cy="360000"/>
          </a:xfrm>
        </p:spPr>
        <p:txBody>
          <a:bodyPr/>
          <a:lstStyle/>
          <a:p>
            <a:pPr>
              <a:defRPr/>
            </a:pPr>
            <a:fld id="{313719D0-7532-4BA2-9B93-90B6DFCFC210}" type="datetime1">
              <a:rPr lang="de-DE"/>
              <a:t>13.10.2022</a:t>
            </a:fld>
            <a:endParaRPr lang="en-US"/>
          </a:p>
        </p:txBody>
      </p:sp>
      <p:sp>
        <p:nvSpPr>
          <p:cNvPr id="47" name="Footer"/>
          <p:cNvSpPr>
            <a:spLocks noGrp="1"/>
          </p:cNvSpPr>
          <p:nvPr>
            <p:ph type="ftr" sz="quarter" idx="11"/>
          </p:nvPr>
        </p:nvSpPr>
        <p:spPr bwMode="gray">
          <a:xfrm>
            <a:off x="2951484" y="6084000"/>
            <a:ext cx="3240422" cy="360000"/>
          </a:xfrm>
        </p:spPr>
        <p:txBody>
          <a:bodyPr/>
          <a:lstStyle/>
          <a:p>
            <a:pPr>
              <a:defRPr/>
            </a:pPr>
            <a:r>
              <a:rPr lang="en-US"/>
              <a:t>UNTERNEHMENSPRÄSENTATION PPT-VORLAGEN</a:t>
            </a:r>
            <a:endParaRPr/>
          </a:p>
        </p:txBody>
      </p:sp>
      <p:sp>
        <p:nvSpPr>
          <p:cNvPr id="48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405053" y="6084000"/>
            <a:ext cx="675088" cy="360000"/>
          </a:xfrm>
        </p:spPr>
        <p:txBody>
          <a:bodyPr/>
          <a:lstStyle/>
          <a:p>
            <a:pPr>
              <a:defRPr/>
            </a:pPr>
            <a:fld id="{02CEFE82-39F2-4F47-8A0C-D5AB3496FA5C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82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91513" cy="72008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68313" y="1484784"/>
            <a:ext cx="8280400" cy="4896544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F395BA-6011-4149-BE92-DC7C4066898F}"/>
              </a:ext>
            </a:extLst>
          </p:cNvPr>
          <p:cNvSpPr txBox="1"/>
          <p:nvPr userDrawn="1"/>
        </p:nvSpPr>
        <p:spPr>
          <a:xfrm>
            <a:off x="476799" y="6559172"/>
            <a:ext cx="575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Walter Hüttler – WH consulting engineers, Inhouse Seminar FRIEDEN, 6. Oktober 2022</a:t>
            </a:r>
          </a:p>
        </p:txBody>
      </p:sp>
    </p:spTree>
    <p:extLst>
      <p:ext uri="{BB962C8B-B14F-4D97-AF65-F5344CB8AC3E}">
        <p14:creationId xmlns:p14="http://schemas.microsoft.com/office/powerpoint/2010/main" val="3145455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589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Titelfolie_Bild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403349" y="2852936"/>
            <a:ext cx="7345363" cy="3456384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403350" y="1988840"/>
            <a:ext cx="734536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E3000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E3000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13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7734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4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8313" y="836712"/>
            <a:ext cx="4103687" cy="2663949"/>
          </a:xfrm>
        </p:spPr>
        <p:txBody>
          <a:bodyPr/>
          <a:lstStyle/>
          <a:p>
            <a:endParaRPr lang="de-AT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645026" y="836712"/>
            <a:ext cx="4103687" cy="2663949"/>
          </a:xfrm>
        </p:spPr>
        <p:txBody>
          <a:bodyPr/>
          <a:lstStyle/>
          <a:p>
            <a:endParaRPr lang="de-AT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5"/>
          </p:nvPr>
        </p:nvSpPr>
        <p:spPr>
          <a:xfrm>
            <a:off x="468313" y="3573016"/>
            <a:ext cx="4103687" cy="2736304"/>
          </a:xfrm>
        </p:spPr>
        <p:txBody>
          <a:bodyPr/>
          <a:lstStyle/>
          <a:p>
            <a:endParaRPr lang="de-AT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6"/>
          </p:nvPr>
        </p:nvSpPr>
        <p:spPr>
          <a:xfrm>
            <a:off x="4645026" y="3573016"/>
            <a:ext cx="4103687" cy="2736304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395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572000" y="836613"/>
            <a:ext cx="4176713" cy="554513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8313" y="836613"/>
            <a:ext cx="4103687" cy="5545137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8013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2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8314" y="836613"/>
            <a:ext cx="4032250" cy="5545137"/>
          </a:xfrm>
        </p:spPr>
        <p:txBody>
          <a:bodyPr/>
          <a:lstStyle/>
          <a:p>
            <a:endParaRPr lang="de-AT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716464" y="836713"/>
            <a:ext cx="4032250" cy="5544616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9230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A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9123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variable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68313" y="765175"/>
            <a:ext cx="8280400" cy="56880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737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B29CAA-CD49-4C99-BB93-8CFBE1621A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D70B1-4436-4F2A-BB40-B9FCA8321C6D}" type="slidenum">
              <a:rPr lang="de-AT" altLang="en-US"/>
              <a:pPr/>
              <a:t>‹Nr.›</a:t>
            </a:fld>
            <a:endParaRPr lang="de-AT" altLang="en-US">
              <a:solidFill>
                <a:srgbClr val="9C9D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20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5600"/>
            <a:ext cx="7886700" cy="4606781"/>
          </a:xfrm>
        </p:spPr>
        <p:txBody>
          <a:bodyPr/>
          <a:lstStyle>
            <a:lvl1pPr>
              <a:buClr>
                <a:srgbClr val="E3000B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858C-5EDE-4792-AC85-160B5FA1F85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E0AFA-1B41-4E81-8F84-E130C8609B24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5486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WH consulting engineers / Reconstructing Update 2021, 6. Dezember 2021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212D8E2-8852-4202-A9FF-DDE43DA9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745"/>
            <a:ext cx="7886700" cy="1002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E3000B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2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91513" cy="72008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68313" y="1484784"/>
            <a:ext cx="8280400" cy="4896544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F395BA-6011-4149-BE92-DC7C4066898F}"/>
              </a:ext>
            </a:extLst>
          </p:cNvPr>
          <p:cNvSpPr txBox="1"/>
          <p:nvPr userDrawn="1"/>
        </p:nvSpPr>
        <p:spPr>
          <a:xfrm>
            <a:off x="476799" y="6559172"/>
            <a:ext cx="575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Walter Hüttler – WH consulting engineers, Verkehrsrechtstag, 18. Oktober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E3000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E3000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4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8313" y="836712"/>
            <a:ext cx="4103687" cy="2663949"/>
          </a:xfrm>
        </p:spPr>
        <p:txBody>
          <a:bodyPr/>
          <a:lstStyle/>
          <a:p>
            <a:endParaRPr lang="de-AT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645026" y="836712"/>
            <a:ext cx="4103687" cy="2663949"/>
          </a:xfrm>
        </p:spPr>
        <p:txBody>
          <a:bodyPr/>
          <a:lstStyle/>
          <a:p>
            <a:endParaRPr lang="de-AT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5"/>
          </p:nvPr>
        </p:nvSpPr>
        <p:spPr>
          <a:xfrm>
            <a:off x="468313" y="3573016"/>
            <a:ext cx="4103687" cy="2736304"/>
          </a:xfrm>
        </p:spPr>
        <p:txBody>
          <a:bodyPr/>
          <a:lstStyle/>
          <a:p>
            <a:endParaRPr lang="de-AT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6"/>
          </p:nvPr>
        </p:nvSpPr>
        <p:spPr>
          <a:xfrm>
            <a:off x="4645026" y="3573016"/>
            <a:ext cx="4103687" cy="2736304"/>
          </a:xfrm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A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572000" y="836613"/>
            <a:ext cx="4176713" cy="554513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8313" y="836613"/>
            <a:ext cx="4103687" cy="5545137"/>
          </a:xfrm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1547664" y="3645024"/>
            <a:ext cx="7201049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1547663" y="2286000"/>
            <a:ext cx="7201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000" y="468000"/>
            <a:ext cx="3402425" cy="10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E3000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3525" indent="-263525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3888" indent="-263525" algn="l" defTabSz="91440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327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81088" indent="-277813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4613" indent="-263525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9151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556792"/>
            <a:ext cx="8291513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15113" y="6537345"/>
            <a:ext cx="2133600" cy="320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0D972D3-BD85-489B-85DE-5C181918966B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8313" y="648398"/>
            <a:ext cx="8280400" cy="0"/>
          </a:xfrm>
          <a:prstGeom prst="line">
            <a:avLst/>
          </a:prstGeom>
          <a:ln w="3175">
            <a:solidFill>
              <a:srgbClr val="E3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8145"/>
            <a:ext cx="1728216" cy="5394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571488"/>
            <a:ext cx="1981200" cy="286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4" r:id="rId7"/>
    <p:sldLayoutId id="2147483671" r:id="rId8"/>
    <p:sldLayoutId id="2147483672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E3000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3525" indent="-2635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63525" algn="l" defTabSz="914400" rtl="0" eaLnBrk="1" latinLnBrk="0" hangingPunct="1">
        <a:spcBef>
          <a:spcPct val="20000"/>
        </a:spcBef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327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81088" indent="-2778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4613" indent="-26352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435894" y="705123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de"/>
              <a:t>Titelmasterformat durch Klicken bearbeiten</a:t>
            </a:r>
            <a:endParaRPr lang="en-US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5894" y="2336003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de" dirty="0"/>
              <a:t>Textmasterformate durch Klicken bearbeiten</a:t>
            </a:r>
            <a:endParaRPr dirty="0"/>
          </a:p>
          <a:p>
            <a:pPr lvl="1">
              <a:defRPr/>
            </a:pPr>
            <a:r>
              <a:rPr lang="de" dirty="0"/>
              <a:t>Zweite Ebene</a:t>
            </a:r>
            <a:endParaRPr dirty="0"/>
          </a:p>
          <a:p>
            <a:pPr lvl="2">
              <a:defRPr/>
            </a:pPr>
            <a:r>
              <a:rPr lang="de" dirty="0"/>
              <a:t>Dritte Ebene</a:t>
            </a:r>
            <a:endParaRPr dirty="0"/>
          </a:p>
          <a:p>
            <a:pPr lvl="3">
              <a:defRPr/>
            </a:pPr>
            <a:r>
              <a:rPr lang="de" dirty="0"/>
              <a:t>Vierte Ebene</a:t>
            </a:r>
            <a:endParaRPr dirty="0"/>
          </a:p>
          <a:p>
            <a:pPr lvl="4">
              <a:defRPr/>
            </a:pPr>
            <a:r>
              <a:rPr lang="de" dirty="0"/>
              <a:t>Fünfte Ebene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5704463" y="642391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DD379EC-906B-4CE5-98C2-3A156331FD9E}" type="datetime1">
              <a:rPr lang="de-DE"/>
              <a:t>13.10.2022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Innovationslabor</a:t>
            </a:r>
            <a:r>
              <a:rPr lang="en-US" dirty="0"/>
              <a:t> RENOWAVE.AT – </a:t>
            </a:r>
            <a:r>
              <a:rPr lang="en-US" dirty="0" err="1"/>
              <a:t>Kurzpräsentation</a:t>
            </a:r>
            <a:r>
              <a:rPr lang="en-US" dirty="0"/>
              <a:t> </a:t>
            </a:r>
            <a:r>
              <a:rPr lang="en-US" dirty="0" err="1"/>
              <a:t>gbv</a:t>
            </a:r>
            <a:r>
              <a:rPr lang="en-US" dirty="0"/>
              <a:t>-Verband / Walter Hüttler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918725" y="642391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A98EE3D-8CD1-4C3F-BD1C-C98C9596463C}" type="slidenum">
              <a:rPr lang="en-US"/>
              <a:t>‹Nr.›</a:t>
            </a:fld>
            <a:endParaRPr lang="en-US"/>
          </a:p>
        </p:txBody>
      </p:sp>
      <p:sp>
        <p:nvSpPr>
          <p:cNvPr id="9" name="Rechteck 8"/>
          <p:cNvSpPr/>
          <p:nvPr/>
        </p:nvSpPr>
        <p:spPr bwMode="auto"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/>
        </p:nvSpPr>
        <p:spPr bwMode="auto"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/>
        </p:nvSpPr>
        <p:spPr bwMode="auto"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964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ftr="0"/>
  <p:txStyles>
    <p:titleStyle>
      <a:lvl1pPr algn="l" defTabSz="342900">
        <a:lnSpc>
          <a:spcPct val="100000"/>
        </a:lnSpc>
        <a:spcBef>
          <a:spcPts val="0"/>
        </a:spcBef>
        <a:buNone/>
        <a:defRPr sz="2100" b="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29500" indent="-229500" algn="l" defTabSz="342900">
        <a:lnSpc>
          <a:spcPct val="110000"/>
        </a:lnSpc>
        <a:spcBef>
          <a:spcPts val="0"/>
        </a:spcBef>
        <a:spcAft>
          <a:spcPts val="450"/>
        </a:spcAft>
        <a:buClr>
          <a:schemeClr val="accent1"/>
        </a:buClr>
        <a:buSzPct val="92000"/>
        <a:buFont typeface="Wingdings 2"/>
        <a:buChar char=""/>
        <a:defRPr sz="127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2500" indent="-229500" algn="l" defTabSz="342900">
        <a:spcBef>
          <a:spcPts val="0"/>
        </a:spcBef>
        <a:spcAft>
          <a:spcPts val="450"/>
        </a:spcAft>
        <a:buClr>
          <a:schemeClr val="accent1"/>
        </a:buClr>
        <a:buSzPct val="92000"/>
        <a:buFont typeface="Wingdings 2"/>
        <a:buChar char=""/>
        <a:defRPr sz="10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75000" indent="-202500" algn="l" defTabSz="342900">
        <a:spcBef>
          <a:spcPts val="0"/>
        </a:spcBef>
        <a:spcAft>
          <a:spcPts val="450"/>
        </a:spcAft>
        <a:buClr>
          <a:schemeClr val="accent1"/>
        </a:buClr>
        <a:buSzPct val="92000"/>
        <a:buFont typeface="Wingdings 2"/>
        <a:buChar char=""/>
        <a:defRPr sz="97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1500" indent="-175500" algn="l" defTabSz="342900">
        <a:spcBef>
          <a:spcPts val="0"/>
        </a:spcBef>
        <a:spcAft>
          <a:spcPts val="450"/>
        </a:spcAft>
        <a:buClr>
          <a:schemeClr val="accent1"/>
        </a:buClr>
        <a:buSzPct val="92000"/>
        <a:buFont typeface="Wingdings 2"/>
        <a:buChar char=""/>
        <a:defRPr sz="82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1500" indent="-175500" algn="l" defTabSz="342900">
        <a:spcBef>
          <a:spcPts val="0"/>
        </a:spcBef>
        <a:spcAft>
          <a:spcPts val="450"/>
        </a:spcAft>
        <a:buClr>
          <a:schemeClr val="accent1"/>
        </a:buClr>
        <a:buSzPct val="92000"/>
        <a:buFont typeface="Wingdings 2"/>
        <a:buChar char=""/>
        <a:defRPr sz="82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25000" indent="-171450" algn="l" defTabSz="342900">
        <a:spcBef>
          <a:spcPts val="0"/>
        </a:spcBef>
        <a:spcAft>
          <a:spcPts val="450"/>
        </a:spcAft>
        <a:buClr>
          <a:schemeClr val="accent2"/>
        </a:buClr>
        <a:buSzPct val="92000"/>
        <a:buFont typeface="Wingdings 2"/>
        <a:buChar char=""/>
        <a:defRPr sz="9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>
        <a:spcBef>
          <a:spcPts val="0"/>
        </a:spcBef>
        <a:spcAft>
          <a:spcPts val="450"/>
        </a:spcAft>
        <a:buClr>
          <a:schemeClr val="accent2"/>
        </a:buClr>
        <a:buSzPct val="92000"/>
        <a:buFont typeface="Wingdings 2"/>
        <a:buChar char=""/>
        <a:defRPr sz="9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>
        <a:spcBef>
          <a:spcPts val="0"/>
        </a:spcBef>
        <a:spcAft>
          <a:spcPts val="450"/>
        </a:spcAft>
        <a:buClr>
          <a:schemeClr val="accent2"/>
        </a:buClr>
        <a:buSzPct val="92000"/>
        <a:buFont typeface="Wingdings 2"/>
        <a:buChar char=""/>
        <a:defRPr sz="9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>
        <a:spcBef>
          <a:spcPts val="0"/>
        </a:spcBef>
        <a:spcAft>
          <a:spcPts val="450"/>
        </a:spcAft>
        <a:buClr>
          <a:schemeClr val="accent2"/>
        </a:buClr>
        <a:buSzPct val="92000"/>
        <a:buFont typeface="Wingdings 2"/>
        <a:buChar char=""/>
        <a:defRPr sz="9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9151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556792"/>
            <a:ext cx="8291513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15113" y="6537345"/>
            <a:ext cx="2133600" cy="320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0D972D3-BD85-489B-85DE-5C181918966B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8313" y="648398"/>
            <a:ext cx="8280400" cy="0"/>
          </a:xfrm>
          <a:prstGeom prst="line">
            <a:avLst/>
          </a:prstGeom>
          <a:ln w="3175">
            <a:solidFill>
              <a:srgbClr val="E3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8145"/>
            <a:ext cx="1728216" cy="5394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571488"/>
            <a:ext cx="1981200" cy="2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E3000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3525" indent="-2635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63525" algn="l" defTabSz="914400" rtl="0" eaLnBrk="1" latinLnBrk="0" hangingPunct="1">
        <a:spcBef>
          <a:spcPct val="20000"/>
        </a:spcBef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327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81088" indent="-2778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4613" indent="-26352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produkte.at/topprodukte/mobilitaet/ladestation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walter.huettler@e-sieben.a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7345064" cy="175260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18. Oktober 2022</a:t>
            </a:r>
            <a:endParaRPr lang="de-AT" dirty="0"/>
          </a:p>
          <a:p>
            <a:endParaRPr lang="de-AT" dirty="0"/>
          </a:p>
          <a:p>
            <a:r>
              <a:rPr lang="de-AT" b="1" dirty="0"/>
              <a:t>Dipl.-Ing. Walter Hüttler</a:t>
            </a:r>
          </a:p>
          <a:p>
            <a:r>
              <a:rPr lang="de-AT" sz="1900" dirty="0"/>
              <a:t>WH consulting engineers</a:t>
            </a:r>
          </a:p>
          <a:p>
            <a:r>
              <a:rPr lang="de-AT" sz="1900" dirty="0"/>
              <a:t>Ingenieurbüro für Energie- und Umwelttechnik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801000-B74A-42EA-A040-A4860338B724}"/>
              </a:ext>
            </a:extLst>
          </p:cNvPr>
          <p:cNvSpPr txBox="1">
            <a:spLocks/>
          </p:cNvSpPr>
          <p:nvPr/>
        </p:nvSpPr>
        <p:spPr>
          <a:xfrm>
            <a:off x="1403350" y="1628800"/>
            <a:ext cx="7633096" cy="2184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E3000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AT" sz="2700" b="1" dirty="0">
                <a:solidFill>
                  <a:schemeClr val="tx1"/>
                </a:solidFill>
              </a:rPr>
              <a:t>ZVR Verkehrsrechtstag 2022</a:t>
            </a:r>
          </a:p>
          <a:p>
            <a:endParaRPr lang="de-AT" sz="2700" b="1" dirty="0">
              <a:solidFill>
                <a:schemeClr val="tx1"/>
              </a:solidFill>
            </a:endParaRPr>
          </a:p>
          <a:p>
            <a:r>
              <a:rPr lang="de-AT" b="1" dirty="0"/>
              <a:t>Ladestationen für Elektrofahrzeuge im Wohnungseigentum – WEG-Novelle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Ladeinfrastruktur im Wohnbau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10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AT" dirty="0"/>
              <a:t>Überwiegende Mehrzahl </a:t>
            </a:r>
            <a:r>
              <a:rPr lang="de-AT" b="0" dirty="0"/>
              <a:t>von </a:t>
            </a:r>
            <a:r>
              <a:rPr lang="de-AT" b="1" dirty="0"/>
              <a:t>E-Fahrzeug-Besitzern (rund 90%) </a:t>
            </a:r>
            <a:r>
              <a:rPr lang="de-AT" dirty="0"/>
              <a:t>wollen </a:t>
            </a:r>
            <a:r>
              <a:rPr lang="de-AT" b="1" dirty="0"/>
              <a:t>auch</a:t>
            </a:r>
            <a:r>
              <a:rPr lang="de-AT" dirty="0"/>
              <a:t> </a:t>
            </a:r>
            <a:r>
              <a:rPr lang="de-AT" b="1" dirty="0"/>
              <a:t>zuhause laden</a:t>
            </a:r>
          </a:p>
          <a:p>
            <a:pPr>
              <a:spcBef>
                <a:spcPts val="1200"/>
              </a:spcBef>
            </a:pPr>
            <a:r>
              <a:rPr lang="de-AT" dirty="0"/>
              <a:t>Austria Tech </a:t>
            </a:r>
            <a:r>
              <a:rPr lang="de-AT" b="1" dirty="0"/>
              <a:t>Szenario für Wien </a:t>
            </a:r>
            <a:r>
              <a:rPr lang="de-AT" sz="2000" dirty="0"/>
              <a:t>(Gebäude &gt;10 Wohnungen)</a:t>
            </a:r>
          </a:p>
          <a:p>
            <a:pPr lvl="1">
              <a:spcBef>
                <a:spcPts val="1200"/>
              </a:spcBef>
            </a:pPr>
            <a:r>
              <a:rPr lang="de-AT" sz="2400" dirty="0"/>
              <a:t>2030 ca. 140.000</a:t>
            </a:r>
          </a:p>
          <a:p>
            <a:pPr lvl="1">
              <a:spcBef>
                <a:spcPts val="1200"/>
              </a:spcBef>
            </a:pPr>
            <a:r>
              <a:rPr lang="de-AT" sz="2400" dirty="0">
                <a:solidFill>
                  <a:srgbClr val="E3000B"/>
                </a:solidFill>
              </a:rPr>
              <a:t>2035 ca. 300.000 Wallboxen</a:t>
            </a:r>
          </a:p>
          <a:p>
            <a:pPr>
              <a:spcBef>
                <a:spcPts val="1200"/>
              </a:spcBef>
            </a:pPr>
            <a:r>
              <a:rPr lang="de-AT" b="1" dirty="0"/>
              <a:t>Verstärkte Anfragen </a:t>
            </a:r>
            <a:r>
              <a:rPr lang="de-AT" b="0" dirty="0"/>
              <a:t>bei Hausverwaltungen hinsichtlich Ladeinfrastruktur</a:t>
            </a:r>
          </a:p>
          <a:p>
            <a:pPr>
              <a:spcBef>
                <a:spcPts val="1200"/>
              </a:spcBef>
            </a:pPr>
            <a:r>
              <a:rPr lang="de-AT" b="1" dirty="0"/>
              <a:t>Organisatorisch/technische Lösungen </a:t>
            </a:r>
            <a:r>
              <a:rPr lang="de-AT" dirty="0"/>
              <a:t>für </a:t>
            </a:r>
            <a:r>
              <a:rPr lang="de-AT" b="0" dirty="0"/>
              <a:t>Neubau/</a:t>
            </a:r>
            <a:r>
              <a:rPr lang="de-AT" b="0" dirty="0">
                <a:solidFill>
                  <a:srgbClr val="E3000B"/>
                </a:solidFill>
              </a:rPr>
              <a:t>Bestand</a:t>
            </a:r>
          </a:p>
          <a:p>
            <a:pPr>
              <a:spcBef>
                <a:spcPts val="1200"/>
              </a:spcBef>
            </a:pP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171926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Wohnungsneubau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11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AT" sz="2000" b="1" dirty="0"/>
              <a:t>Bauordnung: </a:t>
            </a:r>
            <a:r>
              <a:rPr lang="de-AT" sz="2000" b="0" dirty="0"/>
              <a:t>In mehreren Bundesländern Vorschriften für Vorkehrungen für nachträgliche Installation von  E-Ladestationen (z.B.: Leerverrohrungen), z.B.:</a:t>
            </a:r>
          </a:p>
          <a:p>
            <a:pPr lvl="1">
              <a:spcBef>
                <a:spcPts val="1200"/>
              </a:spcBef>
            </a:pPr>
            <a:r>
              <a:rPr lang="de-AT" b="0" dirty="0"/>
              <a:t>§ 64 </a:t>
            </a:r>
            <a:r>
              <a:rPr lang="de-AT" b="0" dirty="0" err="1"/>
              <a:t>Abs</a:t>
            </a:r>
            <a:r>
              <a:rPr lang="de-AT" b="0" dirty="0"/>
              <a:t> 3 NÖ Bauordnung 2014: „Bei Abstellanlagen für Gebäude mit mehr als 2 Wohnungen …“ </a:t>
            </a:r>
          </a:p>
          <a:p>
            <a:pPr lvl="1">
              <a:spcBef>
                <a:spcPts val="1200"/>
              </a:spcBef>
            </a:pPr>
            <a:r>
              <a:rPr lang="de-AT" dirty="0"/>
              <a:t>§ 40a </a:t>
            </a:r>
            <a:r>
              <a:rPr lang="de-AT" dirty="0" err="1"/>
              <a:t>Bgld</a:t>
            </a:r>
            <a:r>
              <a:rPr lang="de-AT" dirty="0"/>
              <a:t> </a:t>
            </a:r>
            <a:r>
              <a:rPr lang="de-AT" dirty="0" err="1"/>
              <a:t>BauVO</a:t>
            </a:r>
            <a:r>
              <a:rPr lang="de-AT" dirty="0"/>
              <a:t> 2008: „Bei PKW-Abstellplätzen mit jeweils mehr als 50 Stellplätzen“</a:t>
            </a:r>
          </a:p>
          <a:p>
            <a:pPr lvl="1">
              <a:spcBef>
                <a:spcPts val="1200"/>
              </a:spcBef>
            </a:pPr>
            <a:r>
              <a:rPr lang="de-AT" b="0" dirty="0"/>
              <a:t>§ 92a </a:t>
            </a:r>
            <a:r>
              <a:rPr lang="de-AT" b="0" dirty="0" err="1"/>
              <a:t>Stmk</a:t>
            </a:r>
            <a:r>
              <a:rPr lang="de-AT" b="0" dirty="0"/>
              <a:t> </a:t>
            </a:r>
            <a:r>
              <a:rPr lang="de-AT" b="0" dirty="0" err="1"/>
              <a:t>BauG</a:t>
            </a:r>
            <a:endParaRPr lang="de-AT" b="0" dirty="0"/>
          </a:p>
          <a:p>
            <a:pPr lvl="1">
              <a:spcBef>
                <a:spcPts val="1200"/>
              </a:spcBef>
            </a:pPr>
            <a:r>
              <a:rPr lang="de-AT" b="0" dirty="0"/>
              <a:t>§ 20 OÖ </a:t>
            </a:r>
            <a:r>
              <a:rPr lang="de-AT" b="0" dirty="0" err="1"/>
              <a:t>BauTV</a:t>
            </a:r>
            <a:r>
              <a:rPr lang="de-AT" b="0" dirty="0"/>
              <a:t> 2013</a:t>
            </a:r>
          </a:p>
          <a:p>
            <a:pPr lvl="1">
              <a:spcBef>
                <a:spcPts val="1200"/>
              </a:spcBef>
            </a:pPr>
            <a:r>
              <a:rPr lang="de-AT" b="0" dirty="0"/>
              <a:t>§ 6 </a:t>
            </a:r>
            <a:r>
              <a:rPr lang="de-AT" b="0" dirty="0" err="1"/>
              <a:t>Abs</a:t>
            </a:r>
            <a:r>
              <a:rPr lang="de-AT" b="0" dirty="0"/>
              <a:t> 3 </a:t>
            </a:r>
            <a:r>
              <a:rPr lang="de-AT" b="0" dirty="0" err="1"/>
              <a:t>WGarG</a:t>
            </a:r>
            <a:r>
              <a:rPr lang="de-AT" b="0" dirty="0"/>
              <a:t> 2008</a:t>
            </a:r>
          </a:p>
          <a:p>
            <a:pPr lvl="1">
              <a:spcBef>
                <a:spcPts val="1200"/>
              </a:spcBef>
            </a:pPr>
            <a:r>
              <a:rPr lang="de-AT" b="0" dirty="0"/>
              <a:t>§ 18 </a:t>
            </a:r>
            <a:r>
              <a:rPr lang="de-AT" b="0" dirty="0" err="1"/>
              <a:t>Abs</a:t>
            </a:r>
            <a:r>
              <a:rPr lang="de-AT" b="0" dirty="0"/>
              <a:t> 5 K-BO 1996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0080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EPBD / EU-Gebäuderichtlinie 2018, Art. 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12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de-AT" sz="2000" b="1" dirty="0"/>
              <a:t>Für </a:t>
            </a:r>
            <a:r>
              <a:rPr lang="de-AT" sz="2000" b="1" dirty="0">
                <a:solidFill>
                  <a:srgbClr val="E3000B"/>
                </a:solidFill>
              </a:rPr>
              <a:t>neue </a:t>
            </a:r>
            <a:r>
              <a:rPr lang="de-AT" sz="2000" b="1" dirty="0"/>
              <a:t>Gebäude und </a:t>
            </a:r>
            <a:r>
              <a:rPr lang="de-AT" sz="2000" b="1" dirty="0">
                <a:solidFill>
                  <a:srgbClr val="E3000B"/>
                </a:solidFill>
              </a:rPr>
              <a:t>bei größerer Renovierung:</a:t>
            </a:r>
            <a:endParaRPr lang="de-AT" sz="2000" b="1" dirty="0"/>
          </a:p>
          <a:p>
            <a:pPr marL="57150" indent="0">
              <a:buNone/>
            </a:pPr>
            <a:endParaRPr lang="de-AT" sz="2000" b="1" dirty="0"/>
          </a:p>
          <a:p>
            <a:pPr marL="400050" indent="-342900"/>
            <a:r>
              <a:rPr lang="de-AT" sz="2000" b="1" dirty="0"/>
              <a:t>Wohngebäude &gt; 10 Stellplätze</a:t>
            </a:r>
          </a:p>
          <a:p>
            <a:pPr lvl="1"/>
            <a:r>
              <a:rPr lang="de-AT" dirty="0"/>
              <a:t>100% Vorrüstung für Leitungsinfrastruktur</a:t>
            </a:r>
          </a:p>
          <a:p>
            <a:pPr marL="57150" indent="0">
              <a:buNone/>
            </a:pPr>
            <a:endParaRPr lang="de-AT" sz="2000" dirty="0"/>
          </a:p>
          <a:p>
            <a:pPr marL="400050" indent="-342900"/>
            <a:r>
              <a:rPr lang="de-AT" sz="2000" b="1" dirty="0"/>
              <a:t>Nicht-Wohngebäude &gt; 10 Stellplätze</a:t>
            </a:r>
          </a:p>
          <a:p>
            <a:pPr lvl="1"/>
            <a:r>
              <a:rPr lang="de-AT" dirty="0"/>
              <a:t>20% Vorrüstung für Leitungsinfrastruktur</a:t>
            </a:r>
          </a:p>
          <a:p>
            <a:pPr lvl="1"/>
            <a:r>
              <a:rPr lang="de-AT" dirty="0"/>
              <a:t>4% der Stellplätze mit Ladepunkten ausgestattet</a:t>
            </a:r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827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Energietechnik - Grundlagen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13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e-AT" sz="2000" b="1" dirty="0">
                <a:solidFill>
                  <a:srgbClr val="E3000B"/>
                </a:solidFill>
              </a:rPr>
              <a:t>Leistung </a:t>
            </a:r>
            <a:r>
              <a:rPr lang="de-AT" sz="2000" b="1" dirty="0"/>
              <a:t>[kW] / </a:t>
            </a:r>
            <a:r>
              <a:rPr lang="de-AT" sz="2000" b="1" dirty="0">
                <a:solidFill>
                  <a:srgbClr val="E3000B"/>
                </a:solidFill>
              </a:rPr>
              <a:t>Energiemenge </a:t>
            </a:r>
            <a:r>
              <a:rPr lang="de-AT" sz="2000" b="1" dirty="0"/>
              <a:t>[kWh]</a:t>
            </a:r>
          </a:p>
          <a:p>
            <a:pPr>
              <a:spcBef>
                <a:spcPts val="1200"/>
              </a:spcBef>
            </a:pPr>
            <a:r>
              <a:rPr lang="de-AT" sz="2000" b="0" dirty="0"/>
              <a:t>Eine Kilowattstunde (1 kWh) ist die</a:t>
            </a:r>
            <a:r>
              <a:rPr lang="de-AT" sz="2000" b="1" dirty="0"/>
              <a:t> Energiemenge</a:t>
            </a:r>
            <a:r>
              <a:rPr lang="de-AT" sz="2000" b="0" dirty="0"/>
              <a:t>, die bei einer </a:t>
            </a:r>
            <a:r>
              <a:rPr lang="de-AT" sz="2000" b="1" dirty="0"/>
              <a:t>Leistung</a:t>
            </a:r>
            <a:r>
              <a:rPr lang="de-AT" sz="2000" b="0" dirty="0"/>
              <a:t> von einem Kilowatt (1 kW) innerhalb von einer Stunde umgesetzt/geliefert/verbraucht wird. </a:t>
            </a:r>
          </a:p>
          <a:p>
            <a:pPr>
              <a:spcBef>
                <a:spcPts val="1200"/>
              </a:spcBef>
            </a:pPr>
            <a:r>
              <a:rPr lang="de-AT" sz="2000" b="0" dirty="0"/>
              <a:t>Z.B.: 2 kW × 5 h = 10 kWh</a:t>
            </a:r>
          </a:p>
          <a:p>
            <a:pPr>
              <a:spcBef>
                <a:spcPts val="1200"/>
              </a:spcBef>
            </a:pPr>
            <a:endParaRPr lang="de-AT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AT" sz="2000" b="1" dirty="0"/>
              <a:t>Typische Ladeleistungen</a:t>
            </a:r>
          </a:p>
          <a:p>
            <a:pPr marL="0" indent="0">
              <a:spcBef>
                <a:spcPts val="1200"/>
              </a:spcBef>
              <a:buNone/>
            </a:pPr>
            <a:endParaRPr lang="de-AT" sz="2000" b="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C08DA22-8C13-C16B-955B-B051DBFD9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90757"/>
              </p:ext>
            </p:extLst>
          </p:nvPr>
        </p:nvGraphicFramePr>
        <p:xfrm>
          <a:off x="1115616" y="4509120"/>
          <a:ext cx="5616624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54430815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4121135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86380133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426068695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b="1" u="none" strike="noStrike" dirty="0">
                          <a:effectLst/>
                        </a:rPr>
                        <a:t>Volt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b="1" u="none" strike="noStrike" dirty="0">
                          <a:effectLst/>
                        </a:rPr>
                        <a:t>Phasen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b="1" u="none" strike="noStrike" dirty="0">
                          <a:effectLst/>
                        </a:rPr>
                        <a:t>Ampere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b="1" u="none" strike="noStrike" dirty="0">
                          <a:effectLst/>
                        </a:rPr>
                        <a:t>kW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0706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230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1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10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 dirty="0">
                          <a:effectLst/>
                        </a:rPr>
                        <a:t>2,3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562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230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1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16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 dirty="0">
                          <a:effectLst/>
                        </a:rPr>
                        <a:t>3,7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2755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230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3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>
                          <a:effectLst/>
                        </a:rPr>
                        <a:t>16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u="none" strike="noStrike" dirty="0">
                          <a:effectLst/>
                        </a:rPr>
                        <a:t>11,0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1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8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Vergleich </a:t>
            </a:r>
            <a:r>
              <a:rPr lang="de-AT" dirty="0"/>
              <a:t>von Ladedauern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14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5060DE1-0687-EC91-5C23-C3074A862A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2929639" y="5423502"/>
            <a:ext cx="3123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dirty="0"/>
              <a:t>Quelle: Klima- und Energiefonds, VCÖ – Mobilität mit Zukunft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248689" y="1564323"/>
            <a:ext cx="8643791" cy="3761394"/>
            <a:chOff x="248689" y="1564323"/>
            <a:chExt cx="8643791" cy="376139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2"/>
            <a:srcRect l="4706" t="35280" r="2983" b="24400"/>
            <a:stretch/>
          </p:blipFill>
          <p:spPr>
            <a:xfrm>
              <a:off x="248689" y="2160617"/>
              <a:ext cx="8474546" cy="2304256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415040" y="4679386"/>
              <a:ext cx="3796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800" dirty="0"/>
                <a:t>Durchschnittliche, reale Reichweite ca. 150 km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16017" y="4679386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800" dirty="0"/>
                <a:t>Durchschnittliche, reale Reichweite </a:t>
              </a:r>
              <a:br>
                <a:rPr lang="de-AT" sz="1800" dirty="0"/>
              </a:br>
              <a:r>
                <a:rPr lang="de-AT" sz="1800" dirty="0"/>
                <a:t>ca. 250 km</a:t>
              </a: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1835696" y="1564323"/>
              <a:ext cx="2356512" cy="941664"/>
              <a:chOff x="1835696" y="1564323"/>
              <a:chExt cx="2356512" cy="941664"/>
            </a:xfrm>
          </p:grpSpPr>
          <p:sp>
            <p:nvSpPr>
              <p:cNvPr id="24" name="Geschweifte Klammer rechts 23"/>
              <p:cNvSpPr/>
              <p:nvPr/>
            </p:nvSpPr>
            <p:spPr bwMode="auto">
              <a:xfrm rot="16200000">
                <a:off x="2755379" y="1069158"/>
                <a:ext cx="517146" cy="2356512"/>
              </a:xfrm>
              <a:prstGeom prst="rightBrace">
                <a:avLst>
                  <a:gd name="adj1" fmla="val 45737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1862591" y="1564323"/>
                <a:ext cx="2303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000" dirty="0"/>
                  <a:t>Heimladung</a:t>
                </a:r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>
              <a:off x="6012159" y="1564599"/>
              <a:ext cx="2592287" cy="941664"/>
              <a:chOff x="6012159" y="1564599"/>
              <a:chExt cx="2592287" cy="941664"/>
            </a:xfrm>
          </p:grpSpPr>
          <p:sp>
            <p:nvSpPr>
              <p:cNvPr id="37" name="Geschweifte Klammer rechts 36"/>
              <p:cNvSpPr/>
              <p:nvPr/>
            </p:nvSpPr>
            <p:spPr bwMode="auto">
              <a:xfrm rot="16200000">
                <a:off x="7049730" y="951546"/>
                <a:ext cx="517146" cy="2592287"/>
              </a:xfrm>
              <a:prstGeom prst="rightBrace">
                <a:avLst>
                  <a:gd name="adj1" fmla="val 45737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6152444" y="1564599"/>
                <a:ext cx="23169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000" dirty="0"/>
                  <a:t>Heimladung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81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Durchschnittl</a:t>
            </a:r>
            <a:r>
              <a:rPr lang="de-AT" dirty="0"/>
              <a:t>. Fahrwege / Reichweiten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15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E1DB42F-2A2B-465F-7C75-693822C513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4327" t="18500" r="3538" b="15980"/>
          <a:stretch/>
        </p:blipFill>
        <p:spPr>
          <a:xfrm>
            <a:off x="558746" y="1844824"/>
            <a:ext cx="8186197" cy="363831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47864" y="5445224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dirty="0"/>
              <a:t>Quelle: Future </a:t>
            </a:r>
            <a:r>
              <a:rPr lang="de-AT" sz="800" dirty="0" err="1"/>
              <a:t>Driving</a:t>
            </a:r>
            <a:r>
              <a:rPr lang="de-AT" sz="800" dirty="0"/>
              <a:t>, BMVIT 2017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569CFE5-FFC7-4175-ABE6-FD4E398AC25E}"/>
              </a:ext>
            </a:extLst>
          </p:cNvPr>
          <p:cNvSpPr/>
          <p:nvPr/>
        </p:nvSpPr>
        <p:spPr bwMode="auto">
          <a:xfrm>
            <a:off x="1331640" y="3573016"/>
            <a:ext cx="3456384" cy="432048"/>
          </a:xfrm>
          <a:prstGeom prst="roundRect">
            <a:avLst/>
          </a:prstGeom>
          <a:solidFill>
            <a:srgbClr val="E3000B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Langsamladung</a:t>
            </a:r>
            <a:r>
              <a:rPr lang="de-AT" dirty="0"/>
              <a:t> / Schnellladung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16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0" dirty="0"/>
              <a:t>Heimladung erfolgt mittels </a:t>
            </a:r>
            <a:r>
              <a:rPr lang="de-AT" sz="2000" b="1" dirty="0"/>
              <a:t>einphasigem Wechselstrom oder dreiphasigem Drehstrom</a:t>
            </a:r>
          </a:p>
          <a:p>
            <a:pPr>
              <a:spcBef>
                <a:spcPts val="1200"/>
              </a:spcBef>
              <a:tabLst>
                <a:tab pos="3587750" algn="l"/>
              </a:tabLst>
            </a:pPr>
            <a:r>
              <a:rPr lang="de-AT" sz="2000" b="1" dirty="0"/>
              <a:t>Langsames Laden:</a:t>
            </a:r>
            <a:r>
              <a:rPr lang="de-AT" sz="2000" b="0" dirty="0">
                <a:solidFill>
                  <a:schemeClr val="tx2"/>
                </a:solidFill>
              </a:rPr>
              <a:t>			        </a:t>
            </a:r>
            <a:r>
              <a:rPr lang="de-AT" sz="2000" dirty="0"/>
              <a:t>2,3/3,7/5,5 bis 11 kW</a:t>
            </a:r>
          </a:p>
          <a:p>
            <a:pPr>
              <a:spcBef>
                <a:spcPts val="1200"/>
              </a:spcBef>
              <a:tabLst>
                <a:tab pos="3587750" algn="l"/>
              </a:tabLst>
            </a:pPr>
            <a:r>
              <a:rPr lang="de-AT" sz="2000" b="1" dirty="0"/>
              <a:t>Mittelschnelles (beschleunigtes) Laden: </a:t>
            </a:r>
            <a:r>
              <a:rPr lang="de-AT" sz="2000" b="0" dirty="0"/>
              <a:t>bis ca. 22 kW</a:t>
            </a:r>
          </a:p>
          <a:p>
            <a:r>
              <a:rPr lang="de-AT" sz="2000" b="1" dirty="0"/>
              <a:t>Schnellladung</a:t>
            </a:r>
            <a:r>
              <a:rPr lang="de-AT" sz="2000" b="0" dirty="0"/>
              <a:t> mittels Gleichstrom, hohe Investitionskosten </a:t>
            </a:r>
            <a:r>
              <a:rPr lang="de-AT" sz="2000" b="0" dirty="0">
                <a:sym typeface="Wingdings" panose="05000000000000000000" pitchFamily="2" charset="2"/>
              </a:rPr>
              <a:t></a:t>
            </a:r>
            <a:r>
              <a:rPr lang="de-AT" sz="2000" b="0" dirty="0"/>
              <a:t> spielt bei der Heimladung </a:t>
            </a:r>
            <a:r>
              <a:rPr lang="de-AT" sz="2000" b="0" dirty="0" err="1"/>
              <a:t>idR</a:t>
            </a:r>
            <a:r>
              <a:rPr lang="de-AT" sz="2000" b="0" dirty="0"/>
              <a:t> keine Rolle </a:t>
            </a:r>
            <a:r>
              <a:rPr lang="de-AT" sz="2000" b="0" dirty="0">
                <a:sym typeface="Wingdings" panose="05000000000000000000" pitchFamily="2" charset="2"/>
              </a:rPr>
              <a:t></a:t>
            </a:r>
            <a:r>
              <a:rPr lang="de-AT" sz="2000" b="0" dirty="0"/>
              <a:t> </a:t>
            </a:r>
            <a:r>
              <a:rPr lang="de-AT" sz="2000" b="0" dirty="0">
                <a:sym typeface="Wingdings" panose="05000000000000000000" pitchFamily="2" charset="2"/>
              </a:rPr>
              <a:t>Option für öffentliches Laden</a:t>
            </a:r>
          </a:p>
          <a:p>
            <a:endParaRPr lang="de-AT" dirty="0">
              <a:solidFill>
                <a:srgbClr val="E3000B"/>
              </a:solidFill>
            </a:endParaRPr>
          </a:p>
          <a:p>
            <a:pPr marL="0" indent="0">
              <a:buNone/>
            </a:pPr>
            <a:r>
              <a:rPr lang="de-AT" dirty="0">
                <a:solidFill>
                  <a:srgbClr val="E3000B"/>
                </a:solidFill>
              </a:rPr>
              <a:t>Lastmanagement: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b="0" dirty="0"/>
              <a:t>intelligentes Laden, bei dem je nach aktueller Auslastung der bestehenden Ladeinfrastruktur, die Ladeleistung begrenzt werden kann</a:t>
            </a:r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endParaRPr lang="de-AT" sz="2000" b="1" dirty="0"/>
          </a:p>
          <a:p>
            <a:pPr marL="703263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de-AT" b="0" dirty="0">
              <a:sym typeface="Wingdings" panose="05000000000000000000" pitchFamily="2" charset="2"/>
            </a:endParaRPr>
          </a:p>
          <a:p>
            <a:pPr marL="703263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de-AT" sz="2000" b="0" dirty="0">
              <a:sym typeface="Wingdings" panose="05000000000000000000" pitchFamily="2" charset="2"/>
            </a:endParaRPr>
          </a:p>
          <a:p>
            <a:pPr marL="360363" indent="0">
              <a:spcBef>
                <a:spcPts val="600"/>
              </a:spcBef>
              <a:buNone/>
            </a:pPr>
            <a:endParaRPr lang="de-AT" sz="2000" b="0" dirty="0">
              <a:sym typeface="Wingdings" panose="05000000000000000000" pitchFamily="2" charset="2"/>
            </a:endParaRPr>
          </a:p>
          <a:p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313222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Wallboxen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17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AT" sz="2000" b="1" dirty="0"/>
              <a:t>Festinstallierte Ladestation bei eigenem Stellplatz</a:t>
            </a:r>
          </a:p>
          <a:p>
            <a:pPr lvl="1"/>
            <a:r>
              <a:rPr lang="de-AT" sz="1800" dirty="0"/>
              <a:t>Typischerweise an der Wand montiert, alternativ: Standsäule</a:t>
            </a:r>
          </a:p>
          <a:p>
            <a:pPr marL="360363" lvl="1" indent="0">
              <a:buNone/>
            </a:pPr>
            <a:endParaRPr lang="de-AT" sz="1700" dirty="0"/>
          </a:p>
          <a:p>
            <a:r>
              <a:rPr lang="de-AT" sz="2000" b="1" dirty="0"/>
              <a:t>Parameter für Auswahl</a:t>
            </a:r>
          </a:p>
          <a:p>
            <a:pPr lvl="1"/>
            <a:r>
              <a:rPr lang="de-AT" sz="1800" b="0" dirty="0"/>
              <a:t>Steckertyp</a:t>
            </a:r>
          </a:p>
          <a:p>
            <a:pPr lvl="1"/>
            <a:r>
              <a:rPr lang="de-AT" sz="1800" b="0" dirty="0"/>
              <a:t>maximale Ladeleistung</a:t>
            </a:r>
          </a:p>
          <a:p>
            <a:pPr lvl="1"/>
            <a:r>
              <a:rPr lang="de-AT" sz="1800" dirty="0"/>
              <a:t>Kommunikation für Abrechnung / Lastmanagement (OCPP oder Modbus)</a:t>
            </a:r>
            <a:endParaRPr lang="de-AT" sz="18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2243" t="55383" r="2750" b="26525"/>
          <a:stretch/>
        </p:blipFill>
        <p:spPr>
          <a:xfrm>
            <a:off x="395286" y="3929745"/>
            <a:ext cx="8280401" cy="111317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306811" y="6201717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dirty="0"/>
              <a:t>Quelle: www.topprodukte.at, klimaaktiv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287" y="5036544"/>
            <a:ext cx="82804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Font typeface="Arial" panose="020B0604020202020204" pitchFamily="34" charset="0"/>
              <a:buChar char="●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AT" sz="1800" b="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https://www.topprodukte.at/topprodukte/mobilitaet/ladestationen</a:t>
            </a:r>
            <a:endParaRPr lang="de-AT" sz="18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800" kern="0" dirty="0">
                <a:solidFill>
                  <a:srgbClr val="E300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Schuko-Steckdose ist nicht geeignet für dauerhaftes Laden von E-PKWs!!</a:t>
            </a:r>
            <a:endParaRPr lang="de-AT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Elektrischer Hausanschluss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641C05-FCB6-C8D6-D353-E8D2F1B096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932040" y="2873842"/>
            <a:ext cx="2772308" cy="2520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4716016" y="2297778"/>
            <a:ext cx="3168352" cy="57606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EFH / MFH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7566" y="4169986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L1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7565" y="4319846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L2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7565" y="4453739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L3</a:t>
            </a:r>
          </a:p>
        </p:txBody>
      </p:sp>
      <p:sp>
        <p:nvSpPr>
          <p:cNvPr id="22" name="Rechteck 21"/>
          <p:cNvSpPr/>
          <p:nvPr/>
        </p:nvSpPr>
        <p:spPr>
          <a:xfrm>
            <a:off x="5112060" y="4007987"/>
            <a:ext cx="648072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/>
          <p:cNvSpPr txBox="1"/>
          <p:nvPr/>
        </p:nvSpPr>
        <p:spPr>
          <a:xfrm>
            <a:off x="647564" y="4631253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PEN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2159732" y="3845950"/>
            <a:ext cx="0" cy="183620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367644" y="5631051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/>
              <a:t>Grundstücksgrenze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644008" y="329717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/>
              <a:t>Hausanschluss-</a:t>
            </a:r>
          </a:p>
          <a:p>
            <a:pPr algn="ctr"/>
            <a:r>
              <a:rPr lang="de-AT" sz="1000" b="1" dirty="0"/>
              <a:t>Kasten</a:t>
            </a:r>
          </a:p>
          <a:p>
            <a:pPr algn="ctr"/>
            <a:r>
              <a:rPr lang="de-AT" sz="1000" b="1" dirty="0"/>
              <a:t>inkl. Vorzähler-sicherungen</a:t>
            </a:r>
          </a:p>
        </p:txBody>
      </p:sp>
      <p:sp>
        <p:nvSpPr>
          <p:cNvPr id="24" name="Ellipse 23"/>
          <p:cNvSpPr/>
          <p:nvPr/>
        </p:nvSpPr>
        <p:spPr>
          <a:xfrm>
            <a:off x="5209007" y="4275246"/>
            <a:ext cx="72000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5400092" y="4275246"/>
            <a:ext cx="216024" cy="72008"/>
          </a:xfrm>
          <a:prstGeom prst="rect">
            <a:avLst/>
          </a:prstGeom>
          <a:noFill/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Ellipse 25"/>
          <p:cNvSpPr/>
          <p:nvPr/>
        </p:nvSpPr>
        <p:spPr>
          <a:xfrm>
            <a:off x="5209007" y="4419333"/>
            <a:ext cx="72000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Rechteck 26"/>
          <p:cNvSpPr/>
          <p:nvPr/>
        </p:nvSpPr>
        <p:spPr>
          <a:xfrm>
            <a:off x="5400092" y="4419333"/>
            <a:ext cx="216024" cy="72008"/>
          </a:xfrm>
          <a:prstGeom prst="rect">
            <a:avLst/>
          </a:prstGeom>
          <a:noFill/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5209007" y="4571591"/>
            <a:ext cx="72000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5400092" y="4571591"/>
            <a:ext cx="216024" cy="72008"/>
          </a:xfrm>
          <a:prstGeom prst="rect">
            <a:avLst/>
          </a:prstGeom>
          <a:noFill/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Rechteck 29"/>
          <p:cNvSpPr/>
          <p:nvPr/>
        </p:nvSpPr>
        <p:spPr>
          <a:xfrm>
            <a:off x="6480212" y="4009344"/>
            <a:ext cx="936104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/>
          <p:nvPr/>
        </p:nvSpPr>
        <p:spPr>
          <a:xfrm>
            <a:off x="6608785" y="4276603"/>
            <a:ext cx="72000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6608785" y="4420690"/>
            <a:ext cx="72000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/>
          <p:cNvSpPr/>
          <p:nvPr/>
        </p:nvSpPr>
        <p:spPr>
          <a:xfrm>
            <a:off x="6608785" y="4572948"/>
            <a:ext cx="72000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3" name="Gerader Verbinder 12"/>
          <p:cNvCxnSpPr/>
          <p:nvPr/>
        </p:nvCxnSpPr>
        <p:spPr>
          <a:xfrm>
            <a:off x="1079612" y="4746050"/>
            <a:ext cx="64800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174178" y="35601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/>
              <a:t>Zählerschrank</a:t>
            </a:r>
          </a:p>
          <a:p>
            <a:pPr algn="ctr"/>
            <a:r>
              <a:rPr lang="de-AT" sz="1000" b="1" dirty="0"/>
              <a:t>z.B. zentral im Keller</a:t>
            </a: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079612" y="4311250"/>
            <a:ext cx="6480000" cy="27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079612" y="4602034"/>
            <a:ext cx="6480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1079612" y="4458018"/>
            <a:ext cx="6480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uppieren 38"/>
          <p:cNvGrpSpPr/>
          <p:nvPr/>
        </p:nvGrpSpPr>
        <p:grpSpPr>
          <a:xfrm>
            <a:off x="6723031" y="4242227"/>
            <a:ext cx="504609" cy="423023"/>
            <a:chOff x="6539850" y="2962792"/>
            <a:chExt cx="502920" cy="490435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640EEE4-1E61-4EF7-A75E-DD78340BB22C}"/>
                </a:ext>
              </a:extLst>
            </p:cNvPr>
            <p:cNvSpPr/>
            <p:nvPr/>
          </p:nvSpPr>
          <p:spPr>
            <a:xfrm>
              <a:off x="6570330" y="2962792"/>
              <a:ext cx="426720" cy="49043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FCE6F7BF-B0F5-4F53-BECA-075BF950104A}"/>
                </a:ext>
              </a:extLst>
            </p:cNvPr>
            <p:cNvCxnSpPr>
              <a:cxnSpLocks/>
            </p:cNvCxnSpPr>
            <p:nvPr/>
          </p:nvCxnSpPr>
          <p:spPr>
            <a:xfrm>
              <a:off x="6570330" y="3108950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9F38E20-C511-4954-A9B0-2C3D9F6DD5BB}"/>
                </a:ext>
              </a:extLst>
            </p:cNvPr>
            <p:cNvSpPr txBox="1"/>
            <p:nvPr/>
          </p:nvSpPr>
          <p:spPr>
            <a:xfrm>
              <a:off x="6539850" y="3152285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0DB09442-B140-4087-B619-2FF4CEA0282B}"/>
              </a:ext>
            </a:extLst>
          </p:cNvPr>
          <p:cNvSpPr txBox="1"/>
          <p:nvPr/>
        </p:nvSpPr>
        <p:spPr>
          <a:xfrm>
            <a:off x="3386888" y="5661248"/>
            <a:ext cx="47464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AT" sz="1600" i="1" kern="0" dirty="0">
                <a:solidFill>
                  <a:prstClr val="black"/>
                </a:solidFill>
                <a:latin typeface="Calibri" panose="020F0502020204030204"/>
              </a:rPr>
              <a:t>Vereinfachte Darstellung, Quelle: e7</a:t>
            </a:r>
            <a:endParaRPr kumimoji="0" lang="de-AT" sz="1600" i="1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Legende mit Linie 1 41"/>
          <p:cNvSpPr/>
          <p:nvPr/>
        </p:nvSpPr>
        <p:spPr>
          <a:xfrm flipH="1">
            <a:off x="1547664" y="1686697"/>
            <a:ext cx="2056628" cy="1187145"/>
          </a:xfrm>
          <a:prstGeom prst="borderCallout1">
            <a:avLst>
              <a:gd name="adj1" fmla="val 32301"/>
              <a:gd name="adj2" fmla="val -99"/>
              <a:gd name="adj3" fmla="val 206210"/>
              <a:gd name="adj4" fmla="val -7637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u="sng" dirty="0"/>
              <a:t>Zu beachten: </a:t>
            </a:r>
          </a:p>
          <a:p>
            <a:pPr algn="ctr"/>
            <a:r>
              <a:rPr lang="de-AT" sz="1400" b="1" dirty="0"/>
              <a:t>Kapazität</a:t>
            </a:r>
            <a:r>
              <a:rPr lang="de-AT" sz="1400" dirty="0"/>
              <a:t> des Hausanschlusses und </a:t>
            </a:r>
            <a:br>
              <a:rPr lang="de-AT" sz="1400" dirty="0"/>
            </a:br>
            <a:r>
              <a:rPr lang="de-AT" sz="1400" dirty="0"/>
              <a:t>vorhandene </a:t>
            </a:r>
            <a:r>
              <a:rPr lang="de-AT" sz="1400" b="1" dirty="0"/>
              <a:t>Leistungsreserve</a:t>
            </a:r>
          </a:p>
        </p:txBody>
      </p:sp>
    </p:spTree>
    <p:extLst>
      <p:ext uri="{BB962C8B-B14F-4D97-AF65-F5344CB8AC3E}">
        <p14:creationId xmlns:p14="http://schemas.microsoft.com/office/powerpoint/2010/main" val="90051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dirty="0"/>
              <a:t>Einzelanlage / Bestehender Zähler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19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2B9066F-272D-4DEC-182E-CBAC8AF5FC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FF016C43-AE34-4D5C-A30F-16BCD6AC9D9A}"/>
              </a:ext>
            </a:extLst>
          </p:cNvPr>
          <p:cNvGrpSpPr/>
          <p:nvPr/>
        </p:nvGrpSpPr>
        <p:grpSpPr>
          <a:xfrm>
            <a:off x="1775944" y="1006735"/>
            <a:ext cx="4457700" cy="5265686"/>
            <a:chOff x="1844040" y="621267"/>
            <a:chExt cx="4457700" cy="5265686"/>
          </a:xfrm>
        </p:grpSpPr>
        <p:cxnSp>
          <p:nvCxnSpPr>
            <p:cNvPr id="219" name="Gerader Verbinder 218">
              <a:extLst>
                <a:ext uri="{FF2B5EF4-FFF2-40B4-BE49-F238E27FC236}">
                  <a16:creationId xmlns:a16="http://schemas.microsoft.com/office/drawing/2014/main" id="{B74EF85F-394B-4F99-A63F-8375CC3F3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5650" y="4851200"/>
              <a:ext cx="1799592" cy="73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0" name="Gerader Verbinder 219">
              <a:extLst>
                <a:ext uri="{FF2B5EF4-FFF2-40B4-BE49-F238E27FC236}">
                  <a16:creationId xmlns:a16="http://schemas.microsoft.com/office/drawing/2014/main" id="{46EB4431-8541-4DF8-BEC9-8D1EE31CB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8033" y="3621681"/>
              <a:ext cx="187023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40E5FEC3-FEA4-468B-920A-5965B87592BF}"/>
                </a:ext>
              </a:extLst>
            </p:cNvPr>
            <p:cNvGrpSpPr/>
            <p:nvPr/>
          </p:nvGrpSpPr>
          <p:grpSpPr>
            <a:xfrm>
              <a:off x="1844040" y="621267"/>
              <a:ext cx="1828800" cy="5265686"/>
              <a:chOff x="1844040" y="621267"/>
              <a:chExt cx="1828800" cy="5265686"/>
            </a:xfrm>
          </p:grpSpPr>
          <p:sp>
            <p:nvSpPr>
              <p:cNvPr id="226" name="Rechteck 225">
                <a:extLst>
                  <a:ext uri="{FF2B5EF4-FFF2-40B4-BE49-F238E27FC236}">
                    <a16:creationId xmlns:a16="http://schemas.microsoft.com/office/drawing/2014/main" id="{725A7C92-EA77-4CBA-89AA-8B9FDEECC030}"/>
                  </a:ext>
                </a:extLst>
              </p:cNvPr>
              <p:cNvSpPr/>
              <p:nvPr/>
            </p:nvSpPr>
            <p:spPr>
              <a:xfrm>
                <a:off x="1844040" y="2960356"/>
                <a:ext cx="1828800" cy="2926597"/>
              </a:xfrm>
              <a:prstGeom prst="rect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7" name="Gruppieren 226">
                <a:extLst>
                  <a:ext uri="{FF2B5EF4-FFF2-40B4-BE49-F238E27FC236}">
                    <a16:creationId xmlns:a16="http://schemas.microsoft.com/office/drawing/2014/main" id="{3F92021A-91C8-4E32-87FD-9AE9A5A38C30}"/>
                  </a:ext>
                </a:extLst>
              </p:cNvPr>
              <p:cNvGrpSpPr/>
              <p:nvPr/>
            </p:nvGrpSpPr>
            <p:grpSpPr>
              <a:xfrm>
                <a:off x="1844040" y="621267"/>
                <a:ext cx="1546860" cy="4997052"/>
                <a:chOff x="1844040" y="621267"/>
                <a:chExt cx="1546860" cy="4997052"/>
              </a:xfrm>
            </p:grpSpPr>
            <p:grpSp>
              <p:nvGrpSpPr>
                <p:cNvPr id="228" name="Gruppieren 227">
                  <a:extLst>
                    <a:ext uri="{FF2B5EF4-FFF2-40B4-BE49-F238E27FC236}">
                      <a16:creationId xmlns:a16="http://schemas.microsoft.com/office/drawing/2014/main" id="{4D03CE5B-3929-4E74-8128-CFC5CF2A99A3}"/>
                    </a:ext>
                  </a:extLst>
                </p:cNvPr>
                <p:cNvGrpSpPr/>
                <p:nvPr/>
              </p:nvGrpSpPr>
              <p:grpSpPr>
                <a:xfrm>
                  <a:off x="2186940" y="990600"/>
                  <a:ext cx="1158240" cy="4627719"/>
                  <a:chOff x="2186940" y="990600"/>
                  <a:chExt cx="1158240" cy="4627719"/>
                </a:xfrm>
              </p:grpSpPr>
              <p:sp>
                <p:nvSpPr>
                  <p:cNvPr id="230" name="Rechteck 229">
                    <a:extLst>
                      <a:ext uri="{FF2B5EF4-FFF2-40B4-BE49-F238E27FC236}">
                        <a16:creationId xmlns:a16="http://schemas.microsoft.com/office/drawing/2014/main" id="{7640EEE4-1E61-4EF7-A75E-DD78340BB22C}"/>
                      </a:ext>
                    </a:extLst>
                  </p:cNvPr>
                  <p:cNvSpPr/>
                  <p:nvPr/>
                </p:nvSpPr>
                <p:spPr>
                  <a:xfrm>
                    <a:off x="2872740" y="3311945"/>
                    <a:ext cx="426720" cy="490435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A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1" name="Gerader Verbinder 230">
                    <a:extLst>
                      <a:ext uri="{FF2B5EF4-FFF2-40B4-BE49-F238E27FC236}">
                        <a16:creationId xmlns:a16="http://schemas.microsoft.com/office/drawing/2014/main" id="{FCE6F7BF-B0F5-4F53-BECA-075BF9501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72740" y="3458103"/>
                    <a:ext cx="4267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32" name="Textfeld 231">
                    <a:extLst>
                      <a:ext uri="{FF2B5EF4-FFF2-40B4-BE49-F238E27FC236}">
                        <a16:creationId xmlns:a16="http://schemas.microsoft.com/office/drawing/2014/main" id="{79F38E20-C511-4954-A9B0-2C3D9F6DD5BB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260" y="3501438"/>
                    <a:ext cx="50292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A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kWh</a:t>
                    </a:r>
                  </a:p>
                </p:txBody>
              </p:sp>
              <p:sp>
                <p:nvSpPr>
                  <p:cNvPr id="233" name="Rechteck 232">
                    <a:extLst>
                      <a:ext uri="{FF2B5EF4-FFF2-40B4-BE49-F238E27FC236}">
                        <a16:creationId xmlns:a16="http://schemas.microsoft.com/office/drawing/2014/main" id="{04B0CFD6-0C55-4410-BC56-3DA960A53FA2}"/>
                      </a:ext>
                    </a:extLst>
                  </p:cNvPr>
                  <p:cNvSpPr/>
                  <p:nvPr/>
                </p:nvSpPr>
                <p:spPr>
                  <a:xfrm>
                    <a:off x="2872740" y="3933220"/>
                    <a:ext cx="426720" cy="490435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A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4" name="Gerader Verbinder 233">
                    <a:extLst>
                      <a:ext uri="{FF2B5EF4-FFF2-40B4-BE49-F238E27FC236}">
                        <a16:creationId xmlns:a16="http://schemas.microsoft.com/office/drawing/2014/main" id="{CDC537DD-F141-4359-930A-D3B2B78BC2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72740" y="4079378"/>
                    <a:ext cx="4267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35" name="Textfeld 234">
                    <a:extLst>
                      <a:ext uri="{FF2B5EF4-FFF2-40B4-BE49-F238E27FC236}">
                        <a16:creationId xmlns:a16="http://schemas.microsoft.com/office/drawing/2014/main" id="{B54D8AD8-3FAC-4676-97D6-6BD9CECD7C6E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260" y="4122713"/>
                    <a:ext cx="50292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A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kWh</a:t>
                    </a:r>
                  </a:p>
                </p:txBody>
              </p:sp>
              <p:sp>
                <p:nvSpPr>
                  <p:cNvPr id="236" name="Rechteck 235">
                    <a:extLst>
                      <a:ext uri="{FF2B5EF4-FFF2-40B4-BE49-F238E27FC236}">
                        <a16:creationId xmlns:a16="http://schemas.microsoft.com/office/drawing/2014/main" id="{63E6404D-D78F-4DFB-AADF-4A3BA3CEAD8C}"/>
                      </a:ext>
                    </a:extLst>
                  </p:cNvPr>
                  <p:cNvSpPr/>
                  <p:nvPr/>
                </p:nvSpPr>
                <p:spPr>
                  <a:xfrm>
                    <a:off x="2872740" y="4530552"/>
                    <a:ext cx="426720" cy="490435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A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7" name="Gerader Verbinder 236">
                    <a:extLst>
                      <a:ext uri="{FF2B5EF4-FFF2-40B4-BE49-F238E27FC236}">
                        <a16:creationId xmlns:a16="http://schemas.microsoft.com/office/drawing/2014/main" id="{9B60CEB8-F1E6-4559-AA1D-245438BF10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72740" y="4676710"/>
                    <a:ext cx="4267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38" name="Textfeld 237">
                    <a:extLst>
                      <a:ext uri="{FF2B5EF4-FFF2-40B4-BE49-F238E27FC236}">
                        <a16:creationId xmlns:a16="http://schemas.microsoft.com/office/drawing/2014/main" id="{2074E4D1-A0FE-487C-8927-DBBFB2AECC0D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260" y="4720045"/>
                    <a:ext cx="50292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A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kWh</a:t>
                    </a:r>
                  </a:p>
                </p:txBody>
              </p:sp>
              <p:sp>
                <p:nvSpPr>
                  <p:cNvPr id="239" name="Rechteck 238">
                    <a:extLst>
                      <a:ext uri="{FF2B5EF4-FFF2-40B4-BE49-F238E27FC236}">
                        <a16:creationId xmlns:a16="http://schemas.microsoft.com/office/drawing/2014/main" id="{2F5423B0-6E17-4319-BE19-E7B4E608D245}"/>
                      </a:ext>
                    </a:extLst>
                  </p:cNvPr>
                  <p:cNvSpPr/>
                  <p:nvPr/>
                </p:nvSpPr>
                <p:spPr>
                  <a:xfrm>
                    <a:off x="2872740" y="5127884"/>
                    <a:ext cx="426720" cy="490435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A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40" name="Gerader Verbinder 239">
                    <a:extLst>
                      <a:ext uri="{FF2B5EF4-FFF2-40B4-BE49-F238E27FC236}">
                        <a16:creationId xmlns:a16="http://schemas.microsoft.com/office/drawing/2014/main" id="{69802F09-4A32-4BCB-93F5-463C1EB1F0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72740" y="5274042"/>
                    <a:ext cx="4267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41" name="Textfeld 240">
                    <a:extLst>
                      <a:ext uri="{FF2B5EF4-FFF2-40B4-BE49-F238E27FC236}">
                        <a16:creationId xmlns:a16="http://schemas.microsoft.com/office/drawing/2014/main" id="{2995C6D3-C17D-461D-82E6-5A55F28AA16E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260" y="5317377"/>
                    <a:ext cx="50292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A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kWh</a:t>
                    </a:r>
                  </a:p>
                </p:txBody>
              </p:sp>
              <p:cxnSp>
                <p:nvCxnSpPr>
                  <p:cNvPr id="242" name="Gerader Verbinder 241">
                    <a:extLst>
                      <a:ext uri="{FF2B5EF4-FFF2-40B4-BE49-F238E27FC236}">
                        <a16:creationId xmlns:a16="http://schemas.microsoft.com/office/drawing/2014/main" id="{DF8038AB-825B-42BB-BDA7-AD7E3728DA05}"/>
                      </a:ext>
                    </a:extLst>
                  </p:cNvPr>
                  <p:cNvCxnSpPr/>
                  <p:nvPr/>
                </p:nvCxnSpPr>
                <p:spPr>
                  <a:xfrm>
                    <a:off x="2186940" y="990600"/>
                    <a:ext cx="0" cy="386794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3" name="Gerader Verbinder 242">
                    <a:extLst>
                      <a:ext uri="{FF2B5EF4-FFF2-40B4-BE49-F238E27FC236}">
                        <a16:creationId xmlns:a16="http://schemas.microsoft.com/office/drawing/2014/main" id="{887A528C-6ABA-4F0D-8889-407740BCEE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86940" y="4880818"/>
                    <a:ext cx="0" cy="57505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</a:ln>
                  <a:effectLst/>
                </p:spPr>
              </p:cxnSp>
              <p:cxnSp>
                <p:nvCxnSpPr>
                  <p:cNvPr id="244" name="Gerader Verbinder 243">
                    <a:extLst>
                      <a:ext uri="{FF2B5EF4-FFF2-40B4-BE49-F238E27FC236}">
                        <a16:creationId xmlns:a16="http://schemas.microsoft.com/office/drawing/2014/main" id="{73D6CEA7-344C-4EF3-847B-28B3881D39D5}"/>
                      </a:ext>
                    </a:extLst>
                  </p:cNvPr>
                  <p:cNvCxnSpPr>
                    <a:cxnSpLocks/>
                    <a:stCxn id="241" idx="1"/>
                  </p:cNvCxnSpPr>
                  <p:nvPr/>
                </p:nvCxnSpPr>
                <p:spPr>
                  <a:xfrm flipH="1" flipV="1">
                    <a:off x="2186940" y="5455876"/>
                    <a:ext cx="6553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</a:ln>
                  <a:effectLst/>
                </p:spPr>
              </p:cxnSp>
              <p:cxnSp>
                <p:nvCxnSpPr>
                  <p:cNvPr id="245" name="Gerader Verbinder 244">
                    <a:extLst>
                      <a:ext uri="{FF2B5EF4-FFF2-40B4-BE49-F238E27FC236}">
                        <a16:creationId xmlns:a16="http://schemas.microsoft.com/office/drawing/2014/main" id="{37535A3D-3F08-472E-86D5-140410B5A8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186940" y="4858544"/>
                    <a:ext cx="68580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6" name="Gerader Verbinder 245">
                    <a:extLst>
                      <a:ext uri="{FF2B5EF4-FFF2-40B4-BE49-F238E27FC236}">
                        <a16:creationId xmlns:a16="http://schemas.microsoft.com/office/drawing/2014/main" id="{627269A9-6BE7-45C3-861A-1457C53ECE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186940" y="4242956"/>
                    <a:ext cx="68580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7" name="Gerader Verbinder 246">
                    <a:extLst>
                      <a:ext uri="{FF2B5EF4-FFF2-40B4-BE49-F238E27FC236}">
                        <a16:creationId xmlns:a16="http://schemas.microsoft.com/office/drawing/2014/main" id="{3961F91E-5402-4A1B-AEAB-11CD66AC91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186940" y="3621681"/>
                    <a:ext cx="68580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29" name="Textfeld 228">
                  <a:extLst>
                    <a:ext uri="{FF2B5EF4-FFF2-40B4-BE49-F238E27FC236}">
                      <a16:creationId xmlns:a16="http://schemas.microsoft.com/office/drawing/2014/main" id="{0DB09442-B140-4087-B619-2FF4CEA0282B}"/>
                    </a:ext>
                  </a:extLst>
                </p:cNvPr>
                <p:cNvSpPr txBox="1"/>
                <p:nvPr/>
              </p:nvSpPr>
              <p:spPr>
                <a:xfrm>
                  <a:off x="1844040" y="621267"/>
                  <a:ext cx="1546860" cy="369332"/>
                </a:xfrm>
                <a:prstGeom prst="rect">
                  <a:avLst/>
                </a:prstGeom>
                <a:noFill/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A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Hausanschluss</a:t>
                  </a:r>
                </a:p>
              </p:txBody>
            </p:sp>
          </p:grpSp>
        </p:grpSp>
        <p:cxnSp>
          <p:nvCxnSpPr>
            <p:cNvPr id="222" name="Gerader Verbinder 221">
              <a:extLst>
                <a:ext uri="{FF2B5EF4-FFF2-40B4-BE49-F238E27FC236}">
                  <a16:creationId xmlns:a16="http://schemas.microsoft.com/office/drawing/2014/main" id="{05C8F757-829B-4655-8B03-B0100FF3BB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5650" y="4242956"/>
              <a:ext cx="179324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3" name="Textfeld 222">
              <a:extLst>
                <a:ext uri="{FF2B5EF4-FFF2-40B4-BE49-F238E27FC236}">
                  <a16:creationId xmlns:a16="http://schemas.microsoft.com/office/drawing/2014/main" id="{3C122BF5-A28D-4B56-946A-A959D5C2003C}"/>
                </a:ext>
              </a:extLst>
            </p:cNvPr>
            <p:cNvSpPr txBox="1"/>
            <p:nvPr/>
          </p:nvSpPr>
          <p:spPr>
            <a:xfrm>
              <a:off x="5006340" y="4669465"/>
              <a:ext cx="1295400" cy="36933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3</a:t>
              </a:r>
            </a:p>
          </p:txBody>
        </p:sp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8192ACEC-3BA6-464A-B1D0-36AE757D0A2F}"/>
                </a:ext>
              </a:extLst>
            </p:cNvPr>
            <p:cNvSpPr txBox="1"/>
            <p:nvPr/>
          </p:nvSpPr>
          <p:spPr>
            <a:xfrm>
              <a:off x="5006340" y="4053240"/>
              <a:ext cx="1295400" cy="36933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2</a:t>
              </a: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3CD4FA1E-A6E3-455C-BF54-8DA07E57CFF5}"/>
                </a:ext>
              </a:extLst>
            </p:cNvPr>
            <p:cNvSpPr txBox="1"/>
            <p:nvPr/>
          </p:nvSpPr>
          <p:spPr>
            <a:xfrm>
              <a:off x="5006340" y="3437015"/>
              <a:ext cx="1295400" cy="36933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1</a:t>
              </a:r>
            </a:p>
          </p:txBody>
        </p:sp>
      </p:grpSp>
      <p:grpSp>
        <p:nvGrpSpPr>
          <p:cNvPr id="248" name="Gruppieren 247"/>
          <p:cNvGrpSpPr/>
          <p:nvPr/>
        </p:nvGrpSpPr>
        <p:grpSpPr>
          <a:xfrm>
            <a:off x="3423769" y="972073"/>
            <a:ext cx="4295775" cy="4304521"/>
            <a:chOff x="3491865" y="595707"/>
            <a:chExt cx="4295775" cy="4304521"/>
          </a:xfrm>
        </p:grpSpPr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D52D2462-D08E-4213-8258-F5233FA78C78}"/>
                </a:ext>
              </a:extLst>
            </p:cNvPr>
            <p:cNvSpPr/>
            <p:nvPr/>
          </p:nvSpPr>
          <p:spPr>
            <a:xfrm>
              <a:off x="3495675" y="3570178"/>
              <a:ext cx="95250" cy="9805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5C3F0818-664C-4525-8A68-F2837196B132}"/>
                </a:ext>
              </a:extLst>
            </p:cNvPr>
            <p:cNvSpPr/>
            <p:nvPr/>
          </p:nvSpPr>
          <p:spPr>
            <a:xfrm>
              <a:off x="3495675" y="4186203"/>
              <a:ext cx="95250" cy="9805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96BA5B35-F3A4-46C7-900B-E7536A89293C}"/>
                </a:ext>
              </a:extLst>
            </p:cNvPr>
            <p:cNvSpPr/>
            <p:nvPr/>
          </p:nvSpPr>
          <p:spPr>
            <a:xfrm>
              <a:off x="3491865" y="4802172"/>
              <a:ext cx="95250" cy="9805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2" name="Gerader Verbinder 251">
              <a:extLst>
                <a:ext uri="{FF2B5EF4-FFF2-40B4-BE49-F238E27FC236}">
                  <a16:creationId xmlns:a16="http://schemas.microsoft.com/office/drawing/2014/main" id="{D84AC709-A4C5-4AF7-84BF-6E0A3F99C21E}"/>
                </a:ext>
              </a:extLst>
            </p:cNvPr>
            <p:cNvCxnSpPr>
              <a:cxnSpLocks/>
            </p:cNvCxnSpPr>
            <p:nvPr/>
          </p:nvCxnSpPr>
          <p:spPr>
            <a:xfrm>
              <a:off x="4177054" y="1151343"/>
              <a:ext cx="0" cy="2239703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53" name="Gerader Verbinder 252">
              <a:extLst>
                <a:ext uri="{FF2B5EF4-FFF2-40B4-BE49-F238E27FC236}">
                  <a16:creationId xmlns:a16="http://schemas.microsoft.com/office/drawing/2014/main" id="{8B44DE4B-1EA3-4FDB-907A-26033D8E7266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90" y="4008266"/>
              <a:ext cx="0" cy="177937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54" name="Gerader Verbinder 253">
              <a:extLst>
                <a:ext uri="{FF2B5EF4-FFF2-40B4-BE49-F238E27FC236}">
                  <a16:creationId xmlns:a16="http://schemas.microsoft.com/office/drawing/2014/main" id="{E8C1D7A4-3465-4DA7-B616-1B5DD456942D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90" y="4624235"/>
              <a:ext cx="0" cy="177937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55" name="Gerader Verbinder 254">
              <a:extLst>
                <a:ext uri="{FF2B5EF4-FFF2-40B4-BE49-F238E27FC236}">
                  <a16:creationId xmlns:a16="http://schemas.microsoft.com/office/drawing/2014/main" id="{31395E8D-33ED-42E4-94AC-AD9D7EA1C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9491" y="4008266"/>
              <a:ext cx="943609" cy="0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56" name="Gerader Verbinder 255">
              <a:extLst>
                <a:ext uri="{FF2B5EF4-FFF2-40B4-BE49-F238E27FC236}">
                  <a16:creationId xmlns:a16="http://schemas.microsoft.com/office/drawing/2014/main" id="{3ED04822-A8EA-467C-8C63-C23956AB4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9492" y="4624235"/>
              <a:ext cx="1229358" cy="0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57" name="Gerader Verbinder 256">
              <a:extLst>
                <a:ext uri="{FF2B5EF4-FFF2-40B4-BE49-F238E27FC236}">
                  <a16:creationId xmlns:a16="http://schemas.microsoft.com/office/drawing/2014/main" id="{35C98665-6B82-490E-8169-D511B15E0CC5}"/>
                </a:ext>
              </a:extLst>
            </p:cNvPr>
            <p:cNvCxnSpPr>
              <a:cxnSpLocks/>
            </p:cNvCxnSpPr>
            <p:nvPr/>
          </p:nvCxnSpPr>
          <p:spPr>
            <a:xfrm>
              <a:off x="4768850" y="2383793"/>
              <a:ext cx="0" cy="2240442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58" name="Gerader Verbinder 257">
              <a:extLst>
                <a:ext uri="{FF2B5EF4-FFF2-40B4-BE49-F238E27FC236}">
                  <a16:creationId xmlns:a16="http://schemas.microsoft.com/office/drawing/2014/main" id="{3BA5D4F1-8BA6-4D4A-8B55-A8B9B08DA69B}"/>
                </a:ext>
              </a:extLst>
            </p:cNvPr>
            <p:cNvCxnSpPr>
              <a:cxnSpLocks/>
            </p:cNvCxnSpPr>
            <p:nvPr/>
          </p:nvCxnSpPr>
          <p:spPr>
            <a:xfrm>
              <a:off x="4483098" y="1767568"/>
              <a:ext cx="0" cy="2240442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AFE0BFEA-35EB-4546-8118-FBB0A013C0E0}"/>
                </a:ext>
              </a:extLst>
            </p:cNvPr>
            <p:cNvGrpSpPr/>
            <p:nvPr/>
          </p:nvGrpSpPr>
          <p:grpSpPr>
            <a:xfrm>
              <a:off x="4177054" y="966677"/>
              <a:ext cx="3470886" cy="1601782"/>
              <a:chOff x="4177054" y="966677"/>
              <a:chExt cx="3470886" cy="1601782"/>
            </a:xfrm>
          </p:grpSpPr>
          <p:sp>
            <p:nvSpPr>
              <p:cNvPr id="263" name="Textfeld 262">
                <a:extLst>
                  <a:ext uri="{FF2B5EF4-FFF2-40B4-BE49-F238E27FC236}">
                    <a16:creationId xmlns:a16="http://schemas.microsoft.com/office/drawing/2014/main" id="{5CCCE3B4-0B32-403F-B7EA-DD9D29294FB5}"/>
                  </a:ext>
                </a:extLst>
              </p:cNvPr>
              <p:cNvSpPr txBox="1"/>
              <p:nvPr/>
            </p:nvSpPr>
            <p:spPr>
              <a:xfrm>
                <a:off x="6352540" y="966677"/>
                <a:ext cx="1295400" cy="369332"/>
              </a:xfrm>
              <a:prstGeom prst="rect">
                <a:avLst/>
              </a:prstGeom>
              <a:solidFill>
                <a:srgbClr val="70AD47">
                  <a:lumMod val="75000"/>
                  <a:alpha val="40000"/>
                </a:srgbClr>
              </a:solidFill>
              <a:ln>
                <a:solidFill>
                  <a:srgbClr val="70AD47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Wallbox P1</a:t>
                </a:r>
              </a:p>
            </p:txBody>
          </p:sp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C6BFAFF0-A7C2-4540-9A31-5D3EC96D0E5E}"/>
                  </a:ext>
                </a:extLst>
              </p:cNvPr>
              <p:cNvSpPr txBox="1"/>
              <p:nvPr/>
            </p:nvSpPr>
            <p:spPr>
              <a:xfrm>
                <a:off x="6352540" y="1582902"/>
                <a:ext cx="1295400" cy="369332"/>
              </a:xfrm>
              <a:prstGeom prst="rect">
                <a:avLst/>
              </a:prstGeom>
              <a:solidFill>
                <a:srgbClr val="70AD47">
                  <a:lumMod val="75000"/>
                  <a:alpha val="40000"/>
                </a:srgbClr>
              </a:solidFill>
              <a:ln>
                <a:solidFill>
                  <a:srgbClr val="70AD47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Wallbox P2</a:t>
                </a:r>
              </a:p>
            </p:txBody>
          </p:sp>
          <p:sp>
            <p:nvSpPr>
              <p:cNvPr id="265" name="Textfeld 264">
                <a:extLst>
                  <a:ext uri="{FF2B5EF4-FFF2-40B4-BE49-F238E27FC236}">
                    <a16:creationId xmlns:a16="http://schemas.microsoft.com/office/drawing/2014/main" id="{5EB42BFC-3CDB-4367-AE23-7780B65761B5}"/>
                  </a:ext>
                </a:extLst>
              </p:cNvPr>
              <p:cNvSpPr txBox="1"/>
              <p:nvPr/>
            </p:nvSpPr>
            <p:spPr>
              <a:xfrm>
                <a:off x="6352540" y="2199127"/>
                <a:ext cx="1295400" cy="369332"/>
              </a:xfrm>
              <a:prstGeom prst="rect">
                <a:avLst/>
              </a:prstGeom>
              <a:solidFill>
                <a:srgbClr val="70AD47">
                  <a:lumMod val="75000"/>
                  <a:alpha val="40000"/>
                </a:srgbClr>
              </a:solidFill>
              <a:ln>
                <a:solidFill>
                  <a:srgbClr val="70AD47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Wallbox P3</a:t>
                </a:r>
              </a:p>
            </p:txBody>
          </p:sp>
          <p:cxnSp>
            <p:nvCxnSpPr>
              <p:cNvPr id="266" name="Gerader Verbinder 265">
                <a:extLst>
                  <a:ext uri="{FF2B5EF4-FFF2-40B4-BE49-F238E27FC236}">
                    <a16:creationId xmlns:a16="http://schemas.microsoft.com/office/drawing/2014/main" id="{151A8F2C-097C-4C95-9FF0-AC38F5FFA6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77054" y="1151343"/>
                <a:ext cx="21646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7" name="Gerader Verbinder 266">
                <a:extLst>
                  <a:ext uri="{FF2B5EF4-FFF2-40B4-BE49-F238E27FC236}">
                    <a16:creationId xmlns:a16="http://schemas.microsoft.com/office/drawing/2014/main" id="{5CECF217-8048-42A1-B9DA-A53F39620D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8850" y="2383793"/>
                <a:ext cx="15836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8" name="Gerader Verbinder 267">
                <a:extLst>
                  <a:ext uri="{FF2B5EF4-FFF2-40B4-BE49-F238E27FC236}">
                    <a16:creationId xmlns:a16="http://schemas.microsoft.com/office/drawing/2014/main" id="{C425DC9D-43C4-4D2E-B352-E9D6ED99557E}"/>
                  </a:ext>
                </a:extLst>
              </p:cNvPr>
              <p:cNvCxnSpPr>
                <a:cxnSpLocks/>
                <a:stCxn id="264" idx="1"/>
              </p:cNvCxnSpPr>
              <p:nvPr/>
            </p:nvCxnSpPr>
            <p:spPr>
              <a:xfrm flipH="1">
                <a:off x="4483098" y="1767568"/>
                <a:ext cx="186944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60" name="Textfeld 259">
              <a:extLst>
                <a:ext uri="{FF2B5EF4-FFF2-40B4-BE49-F238E27FC236}">
                  <a16:creationId xmlns:a16="http://schemas.microsoft.com/office/drawing/2014/main" id="{5B306E84-6AC8-4117-8ACA-126CCF7C0031}"/>
                </a:ext>
              </a:extLst>
            </p:cNvPr>
            <p:cNvSpPr txBox="1"/>
            <p:nvPr/>
          </p:nvSpPr>
          <p:spPr>
            <a:xfrm>
              <a:off x="4255768" y="595707"/>
              <a:ext cx="3531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Parkplatz zuordenbar zur Wohnung</a:t>
              </a:r>
            </a:p>
          </p:txBody>
        </p:sp>
        <p:cxnSp>
          <p:nvCxnSpPr>
            <p:cNvPr id="261" name="Gerader Verbinder 260">
              <a:extLst>
                <a:ext uri="{FF2B5EF4-FFF2-40B4-BE49-F238E27FC236}">
                  <a16:creationId xmlns:a16="http://schemas.microsoft.com/office/drawing/2014/main" id="{8B44DE4B-1EA3-4FDB-907A-26033D8E7266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90" y="3391046"/>
              <a:ext cx="0" cy="177937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62" name="Gerader Verbinder 261">
              <a:extLst>
                <a:ext uri="{FF2B5EF4-FFF2-40B4-BE49-F238E27FC236}">
                  <a16:creationId xmlns:a16="http://schemas.microsoft.com/office/drawing/2014/main" id="{31395E8D-33ED-42E4-94AC-AD9D7EA1C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9492" y="3391046"/>
              <a:ext cx="637562" cy="0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084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dirty="0"/>
              <a:t>Walter Hüttler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525A2-664A-4B24-BB3F-CC267A62C93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9C9D9F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Seit 2021	</a:t>
            </a:r>
            <a:r>
              <a:rPr lang="de-AT" sz="2000" b="1" dirty="0"/>
              <a:t>WH consulting engineers, Gründer / GF</a:t>
            </a:r>
            <a:br>
              <a:rPr lang="de-AT" sz="2000" b="1" dirty="0"/>
            </a:br>
            <a:r>
              <a:rPr lang="de-AT" sz="2000" dirty="0"/>
              <a:t>		Ingenieurbüro für Energie- und Umwelttechnik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Seit 2015	</a:t>
            </a:r>
            <a:r>
              <a:rPr lang="de-AT" sz="2000" b="1" dirty="0"/>
              <a:t>FH Campus Wien </a:t>
            </a:r>
            <a:r>
              <a:rPr lang="de-AT" sz="2000" dirty="0"/>
              <a:t>(Architektur – Green Building)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>
                <a:solidFill>
                  <a:schemeClr val="bg1">
                    <a:lumMod val="65000"/>
                  </a:schemeClr>
                </a:solidFill>
              </a:rPr>
              <a:t>2007-2021	e7 </a:t>
            </a:r>
            <a:r>
              <a:rPr lang="de-AT" sz="2000" dirty="0" err="1">
                <a:solidFill>
                  <a:schemeClr val="bg1">
                    <a:lumMod val="65000"/>
                  </a:schemeClr>
                </a:solidFill>
              </a:rPr>
              <a:t>energy</a:t>
            </a:r>
            <a:r>
              <a:rPr lang="de-A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bg1">
                    <a:lumMod val="65000"/>
                  </a:schemeClr>
                </a:solidFill>
              </a:rPr>
              <a:t>innovation</a:t>
            </a:r>
            <a:r>
              <a:rPr lang="de-A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bg1">
                    <a:lumMod val="65000"/>
                  </a:schemeClr>
                </a:solidFill>
              </a:rPr>
              <a:t>engineering</a:t>
            </a:r>
            <a:endParaRPr lang="de-AT" sz="2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>
                <a:solidFill>
                  <a:schemeClr val="bg1">
                    <a:lumMod val="65000"/>
                  </a:schemeClr>
                </a:solidFill>
              </a:rPr>
              <a:t>2000-2007	Österreichische Energieagentur</a:t>
            </a:r>
          </a:p>
          <a:p>
            <a:pPr marL="0" indent="0">
              <a:buNone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Walter Hüttler berät Unternehmen und Verbände in der Wohnungs- und Immobilienwirtschaft sowie öffentliche Stellen in energie- und klimapolitischen Fragen und bei der Entwicklung von Konzepten und Lösungen für klimaneutrale Gebäude und Quartiere; strategischer Berater für das Innovationslabor RENOWAVE.AT für Gebäudesanierung. Regelmäßige Vortragstätigkeit bei Weiterbildungsveranstaltungen, u.a. zu E-Mobilität, Gebäudesanierung und Heizungstausch (Raus aus Öl und Gas), Koautor beim Handbuch des Miet- und Wohnrechts, Lehrtätigkeit an der FH Campus Wien (Architektur - Green Building).</a:t>
            </a:r>
          </a:p>
        </p:txBody>
      </p:sp>
    </p:spTree>
    <p:extLst>
      <p:ext uri="{BB962C8B-B14F-4D97-AF65-F5344CB8AC3E}">
        <p14:creationId xmlns:p14="http://schemas.microsoft.com/office/powerpoint/2010/main" val="3628860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dirty="0"/>
              <a:t>Einzelanlage / Zusätzlicher-eigener Zähler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20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D4DCCC-E3CF-3F54-0E5D-1FDEF5BBE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1C4D61D-7B12-44F8-BC70-2FDDA05BCC85}"/>
              </a:ext>
            </a:extLst>
          </p:cNvPr>
          <p:cNvGrpSpPr/>
          <p:nvPr/>
        </p:nvGrpSpPr>
        <p:grpSpPr>
          <a:xfrm>
            <a:off x="1775944" y="1012159"/>
            <a:ext cx="4457700" cy="5265686"/>
            <a:chOff x="1897380" y="628887"/>
            <a:chExt cx="4457700" cy="5265686"/>
          </a:xfrm>
        </p:grpSpPr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F46302CD-1236-4F60-ABA4-4F878436EF82}"/>
                </a:ext>
              </a:extLst>
            </p:cNvPr>
            <p:cNvSpPr/>
            <p:nvPr/>
          </p:nvSpPr>
          <p:spPr>
            <a:xfrm>
              <a:off x="1897380" y="2967976"/>
              <a:ext cx="1828800" cy="292659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6FFFF208-FBF3-4124-88FC-2E902ED1A572}"/>
                </a:ext>
              </a:extLst>
            </p:cNvPr>
            <p:cNvSpPr/>
            <p:nvPr/>
          </p:nvSpPr>
          <p:spPr>
            <a:xfrm>
              <a:off x="2926080" y="3319565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49B255EE-7F37-4C3A-8D2F-AC9E9AE32082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0" y="3465723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86A9C825-8181-44C0-8DC2-A65E070C07DD}"/>
                </a:ext>
              </a:extLst>
            </p:cNvPr>
            <p:cNvSpPr txBox="1"/>
            <p:nvPr/>
          </p:nvSpPr>
          <p:spPr>
            <a:xfrm>
              <a:off x="2895600" y="3509058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066E599A-8988-41CB-B9BD-81C4577FAC0C}"/>
                </a:ext>
              </a:extLst>
            </p:cNvPr>
            <p:cNvSpPr/>
            <p:nvPr/>
          </p:nvSpPr>
          <p:spPr>
            <a:xfrm>
              <a:off x="2926080" y="3940840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7BFFF692-001F-4372-AAA0-368DFF4083BD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0" y="4086998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F318C62B-3EA0-47F7-A605-8B6A98FFE990}"/>
                </a:ext>
              </a:extLst>
            </p:cNvPr>
            <p:cNvSpPr txBox="1"/>
            <p:nvPr/>
          </p:nvSpPr>
          <p:spPr>
            <a:xfrm>
              <a:off x="2895600" y="4130333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9738C30C-B363-4668-9273-E36796632AA0}"/>
                </a:ext>
              </a:extLst>
            </p:cNvPr>
            <p:cNvSpPr/>
            <p:nvPr/>
          </p:nvSpPr>
          <p:spPr>
            <a:xfrm>
              <a:off x="2926080" y="4538172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4020F1B6-DFBF-4EE5-9555-7FA2AEA65074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0" y="4684330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D40A9DD5-FF70-4136-A34A-F710393ECCEB}"/>
                </a:ext>
              </a:extLst>
            </p:cNvPr>
            <p:cNvSpPr txBox="1"/>
            <p:nvPr/>
          </p:nvSpPr>
          <p:spPr>
            <a:xfrm>
              <a:off x="2895600" y="4727665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388DC33C-4803-4250-AAF3-8CD46996C523}"/>
                </a:ext>
              </a:extLst>
            </p:cNvPr>
            <p:cNvSpPr/>
            <p:nvPr/>
          </p:nvSpPr>
          <p:spPr>
            <a:xfrm>
              <a:off x="2926080" y="5135504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3BE73309-FB8E-4FAE-8613-F010E2319613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0" y="5281662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25079ABE-5473-4F23-B80F-7F7F1FC88475}"/>
                </a:ext>
              </a:extLst>
            </p:cNvPr>
            <p:cNvSpPr txBox="1"/>
            <p:nvPr/>
          </p:nvSpPr>
          <p:spPr>
            <a:xfrm>
              <a:off x="2895600" y="5324997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8769D9D2-E980-4C44-AEEF-EECE49434828}"/>
                </a:ext>
              </a:extLst>
            </p:cNvPr>
            <p:cNvCxnSpPr/>
            <p:nvPr/>
          </p:nvCxnSpPr>
          <p:spPr>
            <a:xfrm>
              <a:off x="2240280" y="998220"/>
              <a:ext cx="0" cy="38679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D42E3E5D-ED0F-4060-9C83-C65219958CA5}"/>
                </a:ext>
              </a:extLst>
            </p:cNvPr>
            <p:cNvCxnSpPr>
              <a:cxnSpLocks/>
            </p:cNvCxnSpPr>
            <p:nvPr/>
          </p:nvCxnSpPr>
          <p:spPr>
            <a:xfrm>
              <a:off x="2240280" y="4888438"/>
              <a:ext cx="0" cy="57505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6B77A50C-2DEB-4963-9EE4-0DA8B16A1097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H="1" flipV="1">
              <a:off x="2240280" y="5463496"/>
              <a:ext cx="655320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2BB9A24F-E2D3-433B-B44D-273433819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0280" y="4866164"/>
              <a:ext cx="6858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CEC6F4C0-27E2-4719-BBCF-911BCD621A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0280" y="4250576"/>
              <a:ext cx="6858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C92B19AE-BFD8-4E24-9EF4-C396317B7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0280" y="3629301"/>
              <a:ext cx="6858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6DAF9400-7B1A-4A79-B6AD-B9981E1E06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3629301"/>
              <a:ext cx="170688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1A69C84C-B5D7-48E1-8864-ACAC53771149}"/>
                </a:ext>
              </a:extLst>
            </p:cNvPr>
            <p:cNvSpPr txBox="1"/>
            <p:nvPr/>
          </p:nvSpPr>
          <p:spPr>
            <a:xfrm>
              <a:off x="5059680" y="3444635"/>
              <a:ext cx="129540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1</a:t>
              </a:r>
            </a:p>
          </p:txBody>
        </p: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0DF5F2B4-28DE-46FE-9449-0CC7590CD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4245526"/>
              <a:ext cx="170688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F95CA582-CA80-40E7-A575-FEEF661C06F3}"/>
                </a:ext>
              </a:extLst>
            </p:cNvPr>
            <p:cNvSpPr txBox="1"/>
            <p:nvPr/>
          </p:nvSpPr>
          <p:spPr>
            <a:xfrm>
              <a:off x="5059680" y="4060860"/>
              <a:ext cx="129540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2</a:t>
              </a:r>
            </a:p>
          </p:txBody>
        </p: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AC1BDE7B-DED0-408D-8FF4-4E91989BDA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4861751"/>
              <a:ext cx="170688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6521E638-6CC0-408A-B7FC-443D40EB1E23}"/>
                </a:ext>
              </a:extLst>
            </p:cNvPr>
            <p:cNvSpPr txBox="1"/>
            <p:nvPr/>
          </p:nvSpPr>
          <p:spPr>
            <a:xfrm>
              <a:off x="5059680" y="4677085"/>
              <a:ext cx="129540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3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938E439D-5A56-4864-BE22-2B3FBD056550}"/>
                </a:ext>
              </a:extLst>
            </p:cNvPr>
            <p:cNvSpPr txBox="1"/>
            <p:nvPr/>
          </p:nvSpPr>
          <p:spPr>
            <a:xfrm>
              <a:off x="1897380" y="628887"/>
              <a:ext cx="154686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Hausanschluss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775944" y="1249845"/>
            <a:ext cx="6019800" cy="1933623"/>
            <a:chOff x="1844040" y="864927"/>
            <a:chExt cx="6019800" cy="1933623"/>
          </a:xfrm>
        </p:grpSpPr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5744FDC0-CD23-4716-8D21-A18D25782096}"/>
                </a:ext>
              </a:extLst>
            </p:cNvPr>
            <p:cNvSpPr/>
            <p:nvPr/>
          </p:nvSpPr>
          <p:spPr>
            <a:xfrm>
              <a:off x="1844040" y="1234439"/>
              <a:ext cx="6019800" cy="1564111"/>
            </a:xfrm>
            <a:prstGeom prst="rect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87AD6E2C-4661-42BB-9202-D4D9D4DCEC4F}"/>
                </a:ext>
              </a:extLst>
            </p:cNvPr>
            <p:cNvSpPr/>
            <p:nvPr/>
          </p:nvSpPr>
          <p:spPr>
            <a:xfrm>
              <a:off x="2842260" y="1428695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44115D1B-F377-4F97-84CC-B43A95EFD950}"/>
                </a:ext>
              </a:extLst>
            </p:cNvPr>
            <p:cNvCxnSpPr>
              <a:cxnSpLocks/>
            </p:cNvCxnSpPr>
            <p:nvPr/>
          </p:nvCxnSpPr>
          <p:spPr>
            <a:xfrm>
              <a:off x="2842260" y="1574853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CA68909B-CB72-4FC1-A0FB-3F1308F79DC2}"/>
                </a:ext>
              </a:extLst>
            </p:cNvPr>
            <p:cNvSpPr txBox="1"/>
            <p:nvPr/>
          </p:nvSpPr>
          <p:spPr>
            <a:xfrm>
              <a:off x="2811780" y="1618188"/>
              <a:ext cx="5029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FABF1695-4356-4D1C-9F0B-B7A829EEE367}"/>
                </a:ext>
              </a:extLst>
            </p:cNvPr>
            <p:cNvSpPr/>
            <p:nvPr/>
          </p:nvSpPr>
          <p:spPr>
            <a:xfrm>
              <a:off x="2842260" y="2049970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6645ED4E-BA31-4AFF-A2E4-D321D7D8F219}"/>
                </a:ext>
              </a:extLst>
            </p:cNvPr>
            <p:cNvCxnSpPr>
              <a:cxnSpLocks/>
            </p:cNvCxnSpPr>
            <p:nvPr/>
          </p:nvCxnSpPr>
          <p:spPr>
            <a:xfrm>
              <a:off x="2842260" y="2196128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F477E331-8DB8-451E-8A9D-B0651C361296}"/>
                </a:ext>
              </a:extLst>
            </p:cNvPr>
            <p:cNvSpPr txBox="1"/>
            <p:nvPr/>
          </p:nvSpPr>
          <p:spPr>
            <a:xfrm>
              <a:off x="2811780" y="2239463"/>
              <a:ext cx="5029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E40E0E30-83CD-409E-8206-C8E82B04B5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6940" y="2062526"/>
              <a:ext cx="432000" cy="3166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446C11D5-FBF9-4FCC-A348-1BBFC2F0DA6C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 flipH="1">
              <a:off x="3268980" y="1753296"/>
              <a:ext cx="3027680" cy="3392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D7410EB9-B65B-4CD1-A0E7-36BB32D37B78}"/>
                </a:ext>
              </a:extLst>
            </p:cNvPr>
            <p:cNvSpPr txBox="1"/>
            <p:nvPr/>
          </p:nvSpPr>
          <p:spPr>
            <a:xfrm>
              <a:off x="6296660" y="1568630"/>
              <a:ext cx="1295400" cy="369332"/>
            </a:xfrm>
            <a:prstGeom prst="rect">
              <a:avLst/>
            </a:prstGeom>
            <a:solidFill>
              <a:srgbClr val="70AD47">
                <a:lumMod val="75000"/>
                <a:alpha val="40000"/>
              </a:srgbClr>
            </a:solidFill>
            <a:ln>
              <a:solidFill>
                <a:srgbClr val="70AD47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Wallbox P1</a:t>
              </a: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7FF535FE-2FE7-4218-B7C5-C067BCCB8F25}"/>
                </a:ext>
              </a:extLst>
            </p:cNvPr>
            <p:cNvSpPr txBox="1"/>
            <p:nvPr/>
          </p:nvSpPr>
          <p:spPr>
            <a:xfrm>
              <a:off x="6296660" y="2192740"/>
              <a:ext cx="1295400" cy="369332"/>
            </a:xfrm>
            <a:prstGeom prst="rect">
              <a:avLst/>
            </a:prstGeom>
            <a:solidFill>
              <a:srgbClr val="70AD47">
                <a:lumMod val="75000"/>
                <a:alpha val="40000"/>
              </a:srgbClr>
            </a:solidFill>
            <a:ln>
              <a:solidFill>
                <a:srgbClr val="70AD47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Wallbox P2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2428FFAC-7E80-467F-A25C-6793F2CB4A51}"/>
                </a:ext>
              </a:extLst>
            </p:cNvPr>
            <p:cNvSpPr txBox="1"/>
            <p:nvPr/>
          </p:nvSpPr>
          <p:spPr>
            <a:xfrm>
              <a:off x="3930332" y="864927"/>
              <a:ext cx="3752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Eigene Zähleinrichtung je Wallbox</a:t>
              </a: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52D2462-D08E-4213-8258-F5233FA78C78}"/>
                </a:ext>
              </a:extLst>
            </p:cNvPr>
            <p:cNvSpPr/>
            <p:nvPr/>
          </p:nvSpPr>
          <p:spPr>
            <a:xfrm>
              <a:off x="2139314" y="2016664"/>
              <a:ext cx="95250" cy="9805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446C11D5-FBF9-4FCC-A348-1BBFC2F0D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8980" y="2392883"/>
              <a:ext cx="3027680" cy="3392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446C11D5-FBF9-4FCC-A348-1BBFC2F0D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2720" y="2391141"/>
              <a:ext cx="216000" cy="0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446C11D5-FBF9-4FCC-A348-1BBFC2F0D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2720" y="1758681"/>
              <a:ext cx="216000" cy="0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97" name="Gerader Verbinder 96">
              <a:extLst>
                <a:ext uri="{FF2B5EF4-FFF2-40B4-BE49-F238E27FC236}">
                  <a16:creationId xmlns:a16="http://schemas.microsoft.com/office/drawing/2014/main" id="{446C11D5-FBF9-4FCC-A348-1BBFC2F0D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2720" y="1753297"/>
              <a:ext cx="0" cy="648000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04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de-AT" dirty="0"/>
              <a:t>Gemeinschaftsanlage mit Lastmanagement</a:t>
            </a:r>
            <a:br>
              <a:rPr lang="de-AT" dirty="0"/>
            </a:b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21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01A999-21C9-D64E-D798-A16A5EE630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1C4D61D-7B12-44F8-BC70-2FDDA05BCC85}"/>
              </a:ext>
            </a:extLst>
          </p:cNvPr>
          <p:cNvGrpSpPr/>
          <p:nvPr/>
        </p:nvGrpSpPr>
        <p:grpSpPr>
          <a:xfrm>
            <a:off x="1783144" y="1016458"/>
            <a:ext cx="4457700" cy="5265686"/>
            <a:chOff x="1897380" y="628887"/>
            <a:chExt cx="4457700" cy="5265686"/>
          </a:xfrm>
        </p:grpSpPr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F46302CD-1236-4F60-ABA4-4F878436EF82}"/>
                </a:ext>
              </a:extLst>
            </p:cNvPr>
            <p:cNvSpPr/>
            <p:nvPr/>
          </p:nvSpPr>
          <p:spPr>
            <a:xfrm>
              <a:off x="1897380" y="2967976"/>
              <a:ext cx="1828800" cy="292659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6FFFF208-FBF3-4124-88FC-2E902ED1A572}"/>
                </a:ext>
              </a:extLst>
            </p:cNvPr>
            <p:cNvSpPr/>
            <p:nvPr/>
          </p:nvSpPr>
          <p:spPr>
            <a:xfrm>
              <a:off x="2926080" y="3319565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0" name="Gerader Verbinder 119">
              <a:extLst>
                <a:ext uri="{FF2B5EF4-FFF2-40B4-BE49-F238E27FC236}">
                  <a16:creationId xmlns:a16="http://schemas.microsoft.com/office/drawing/2014/main" id="{49B255EE-7F37-4C3A-8D2F-AC9E9AE32082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0" y="3465723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86A9C825-8181-44C0-8DC2-A65E070C07DD}"/>
                </a:ext>
              </a:extLst>
            </p:cNvPr>
            <p:cNvSpPr txBox="1"/>
            <p:nvPr/>
          </p:nvSpPr>
          <p:spPr>
            <a:xfrm>
              <a:off x="2895600" y="3509058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066E599A-8988-41CB-B9BD-81C4577FAC0C}"/>
                </a:ext>
              </a:extLst>
            </p:cNvPr>
            <p:cNvSpPr/>
            <p:nvPr/>
          </p:nvSpPr>
          <p:spPr>
            <a:xfrm>
              <a:off x="2926080" y="3940840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7BFFF692-001F-4372-AAA0-368DFF4083BD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0" y="4086998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F318C62B-3EA0-47F7-A605-8B6A98FFE990}"/>
                </a:ext>
              </a:extLst>
            </p:cNvPr>
            <p:cNvSpPr txBox="1"/>
            <p:nvPr/>
          </p:nvSpPr>
          <p:spPr>
            <a:xfrm>
              <a:off x="2895600" y="4130333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9738C30C-B363-4668-9273-E36796632AA0}"/>
                </a:ext>
              </a:extLst>
            </p:cNvPr>
            <p:cNvSpPr/>
            <p:nvPr/>
          </p:nvSpPr>
          <p:spPr>
            <a:xfrm>
              <a:off x="2926080" y="4538172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6" name="Gerader Verbinder 125">
              <a:extLst>
                <a:ext uri="{FF2B5EF4-FFF2-40B4-BE49-F238E27FC236}">
                  <a16:creationId xmlns:a16="http://schemas.microsoft.com/office/drawing/2014/main" id="{4020F1B6-DFBF-4EE5-9555-7FA2AEA65074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0" y="4684330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D40A9DD5-FF70-4136-A34A-F710393ECCEB}"/>
                </a:ext>
              </a:extLst>
            </p:cNvPr>
            <p:cNvSpPr txBox="1"/>
            <p:nvPr/>
          </p:nvSpPr>
          <p:spPr>
            <a:xfrm>
              <a:off x="2895600" y="4727665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388DC33C-4803-4250-AAF3-8CD46996C523}"/>
                </a:ext>
              </a:extLst>
            </p:cNvPr>
            <p:cNvSpPr/>
            <p:nvPr/>
          </p:nvSpPr>
          <p:spPr>
            <a:xfrm>
              <a:off x="2926080" y="5135504"/>
              <a:ext cx="426720" cy="49043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9" name="Gerader Verbinder 128">
              <a:extLst>
                <a:ext uri="{FF2B5EF4-FFF2-40B4-BE49-F238E27FC236}">
                  <a16:creationId xmlns:a16="http://schemas.microsoft.com/office/drawing/2014/main" id="{3BE73309-FB8E-4FAE-8613-F010E2319613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0" y="5281662"/>
              <a:ext cx="426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25079ABE-5473-4F23-B80F-7F7F1FC88475}"/>
                </a:ext>
              </a:extLst>
            </p:cNvPr>
            <p:cNvSpPr txBox="1"/>
            <p:nvPr/>
          </p:nvSpPr>
          <p:spPr>
            <a:xfrm>
              <a:off x="2895600" y="5324997"/>
              <a:ext cx="502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kWh</a:t>
              </a:r>
            </a:p>
          </p:txBody>
        </p: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8769D9D2-E980-4C44-AEEF-EECE49434828}"/>
                </a:ext>
              </a:extLst>
            </p:cNvPr>
            <p:cNvCxnSpPr/>
            <p:nvPr/>
          </p:nvCxnSpPr>
          <p:spPr>
            <a:xfrm>
              <a:off x="2240280" y="998220"/>
              <a:ext cx="0" cy="38679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D42E3E5D-ED0F-4060-9C83-C65219958CA5}"/>
                </a:ext>
              </a:extLst>
            </p:cNvPr>
            <p:cNvCxnSpPr>
              <a:cxnSpLocks/>
            </p:cNvCxnSpPr>
            <p:nvPr/>
          </p:nvCxnSpPr>
          <p:spPr>
            <a:xfrm>
              <a:off x="2240280" y="4888438"/>
              <a:ext cx="0" cy="57505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6B77A50C-2DEB-4963-9EE4-0DA8B16A1097}"/>
                </a:ext>
              </a:extLst>
            </p:cNvPr>
            <p:cNvCxnSpPr>
              <a:cxnSpLocks/>
              <a:stCxn id="130" idx="1"/>
            </p:cNvCxnSpPr>
            <p:nvPr/>
          </p:nvCxnSpPr>
          <p:spPr>
            <a:xfrm flipH="1" flipV="1">
              <a:off x="2240280" y="5463496"/>
              <a:ext cx="655320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2BB9A24F-E2D3-433B-B44D-273433819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0280" y="4866164"/>
              <a:ext cx="6858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CEC6F4C0-27E2-4719-BBCF-911BCD621A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0280" y="4250576"/>
              <a:ext cx="6858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" name="Gerader Verbinder 135">
              <a:extLst>
                <a:ext uri="{FF2B5EF4-FFF2-40B4-BE49-F238E27FC236}">
                  <a16:creationId xmlns:a16="http://schemas.microsoft.com/office/drawing/2014/main" id="{C92B19AE-BFD8-4E24-9EF4-C396317B7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0280" y="3629301"/>
              <a:ext cx="6858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6DAF9400-7B1A-4A79-B6AD-B9981E1E06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3629301"/>
              <a:ext cx="170688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8" name="Textfeld 137">
              <a:extLst>
                <a:ext uri="{FF2B5EF4-FFF2-40B4-BE49-F238E27FC236}">
                  <a16:creationId xmlns:a16="http://schemas.microsoft.com/office/drawing/2014/main" id="{1A69C84C-B5D7-48E1-8864-ACAC53771149}"/>
                </a:ext>
              </a:extLst>
            </p:cNvPr>
            <p:cNvSpPr txBox="1"/>
            <p:nvPr/>
          </p:nvSpPr>
          <p:spPr>
            <a:xfrm>
              <a:off x="5059680" y="3444635"/>
              <a:ext cx="129540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1</a:t>
              </a:r>
            </a:p>
          </p:txBody>
        </p: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0DF5F2B4-28DE-46FE-9449-0CC7590CD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4245526"/>
              <a:ext cx="170688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0" name="Textfeld 139">
              <a:extLst>
                <a:ext uri="{FF2B5EF4-FFF2-40B4-BE49-F238E27FC236}">
                  <a16:creationId xmlns:a16="http://schemas.microsoft.com/office/drawing/2014/main" id="{F95CA582-CA80-40E7-A575-FEEF661C06F3}"/>
                </a:ext>
              </a:extLst>
            </p:cNvPr>
            <p:cNvSpPr txBox="1"/>
            <p:nvPr/>
          </p:nvSpPr>
          <p:spPr>
            <a:xfrm>
              <a:off x="5059680" y="4060860"/>
              <a:ext cx="129540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2</a:t>
              </a:r>
            </a:p>
          </p:txBody>
        </p:sp>
        <p:cxnSp>
          <p:nvCxnSpPr>
            <p:cNvPr id="141" name="Gerader Verbinder 140">
              <a:extLst>
                <a:ext uri="{FF2B5EF4-FFF2-40B4-BE49-F238E27FC236}">
                  <a16:creationId xmlns:a16="http://schemas.microsoft.com/office/drawing/2014/main" id="{AC1BDE7B-DED0-408D-8FF4-4E91989BDA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4861751"/>
              <a:ext cx="170688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6521E638-6CC0-408A-B7FC-443D40EB1E23}"/>
                </a:ext>
              </a:extLst>
            </p:cNvPr>
            <p:cNvSpPr txBox="1"/>
            <p:nvPr/>
          </p:nvSpPr>
          <p:spPr>
            <a:xfrm>
              <a:off x="5059680" y="4677085"/>
              <a:ext cx="129540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Wohnung 3</a:t>
              </a:r>
            </a:p>
          </p:txBody>
        </p:sp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938E439D-5A56-4864-BE22-2B3FBD056550}"/>
                </a:ext>
              </a:extLst>
            </p:cNvPr>
            <p:cNvSpPr txBox="1"/>
            <p:nvPr/>
          </p:nvSpPr>
          <p:spPr>
            <a:xfrm>
              <a:off x="1897380" y="628887"/>
              <a:ext cx="154686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Hausanschluss</a:t>
              </a:r>
            </a:p>
          </p:txBody>
        </p:sp>
      </p:grpSp>
      <p:grpSp>
        <p:nvGrpSpPr>
          <p:cNvPr id="144" name="Gruppieren 143"/>
          <p:cNvGrpSpPr/>
          <p:nvPr/>
        </p:nvGrpSpPr>
        <p:grpSpPr>
          <a:xfrm>
            <a:off x="1783144" y="1016458"/>
            <a:ext cx="6852761" cy="2169281"/>
            <a:chOff x="1844040" y="625423"/>
            <a:chExt cx="6852761" cy="2169281"/>
          </a:xfrm>
        </p:grpSpPr>
        <p:sp>
          <p:nvSpPr>
            <p:cNvPr id="145" name="Textfeld 144">
              <a:extLst>
                <a:ext uri="{FF2B5EF4-FFF2-40B4-BE49-F238E27FC236}">
                  <a16:creationId xmlns:a16="http://schemas.microsoft.com/office/drawing/2014/main" id="{E659FC8F-3AA9-4534-9A0F-F0887E3125FB}"/>
                </a:ext>
              </a:extLst>
            </p:cNvPr>
            <p:cNvSpPr txBox="1"/>
            <p:nvPr/>
          </p:nvSpPr>
          <p:spPr>
            <a:xfrm>
              <a:off x="4093052" y="625423"/>
              <a:ext cx="4603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Interner od. externer Betreiber der Ladestation mit eigenem Netzzugang und Stromzähler</a:t>
              </a:r>
            </a:p>
          </p:txBody>
        </p:sp>
        <p:grpSp>
          <p:nvGrpSpPr>
            <p:cNvPr id="146" name="Gruppieren 145"/>
            <p:cNvGrpSpPr/>
            <p:nvPr/>
          </p:nvGrpSpPr>
          <p:grpSpPr>
            <a:xfrm>
              <a:off x="1844040" y="1230593"/>
              <a:ext cx="6019800" cy="1564111"/>
              <a:chOff x="1844040" y="1230593"/>
              <a:chExt cx="6019800" cy="1564111"/>
            </a:xfrm>
          </p:grpSpPr>
          <p:grpSp>
            <p:nvGrpSpPr>
              <p:cNvPr id="147" name="Gruppieren 146">
                <a:extLst>
                  <a:ext uri="{FF2B5EF4-FFF2-40B4-BE49-F238E27FC236}">
                    <a16:creationId xmlns:a16="http://schemas.microsoft.com/office/drawing/2014/main" id="{A608265C-18C5-4463-9D8A-B74512004322}"/>
                  </a:ext>
                </a:extLst>
              </p:cNvPr>
              <p:cNvGrpSpPr/>
              <p:nvPr/>
            </p:nvGrpSpPr>
            <p:grpSpPr>
              <a:xfrm>
                <a:off x="1844040" y="1230593"/>
                <a:ext cx="6019800" cy="1564111"/>
                <a:chOff x="1844040" y="1234439"/>
                <a:chExt cx="6019800" cy="1564111"/>
              </a:xfrm>
            </p:grpSpPr>
            <p:sp>
              <p:nvSpPr>
                <p:cNvPr id="149" name="Rechteck 148">
                  <a:extLst>
                    <a:ext uri="{FF2B5EF4-FFF2-40B4-BE49-F238E27FC236}">
                      <a16:creationId xmlns:a16="http://schemas.microsoft.com/office/drawing/2014/main" id="{5744FDC0-CD23-4716-8D21-A18D25782096}"/>
                    </a:ext>
                  </a:extLst>
                </p:cNvPr>
                <p:cNvSpPr/>
                <p:nvPr/>
              </p:nvSpPr>
              <p:spPr>
                <a:xfrm>
                  <a:off x="1844040" y="1234439"/>
                  <a:ext cx="6019800" cy="156411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A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hteck 149">
                  <a:extLst>
                    <a:ext uri="{FF2B5EF4-FFF2-40B4-BE49-F238E27FC236}">
                      <a16:creationId xmlns:a16="http://schemas.microsoft.com/office/drawing/2014/main" id="{FABF1695-4356-4D1C-9F0B-B7A829EEE367}"/>
                    </a:ext>
                  </a:extLst>
                </p:cNvPr>
                <p:cNvSpPr/>
                <p:nvPr/>
              </p:nvSpPr>
              <p:spPr>
                <a:xfrm>
                  <a:off x="2842260" y="2196648"/>
                  <a:ext cx="426720" cy="49043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A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1" name="Gerader Verbinder 150">
                  <a:extLst>
                    <a:ext uri="{FF2B5EF4-FFF2-40B4-BE49-F238E27FC236}">
                      <a16:creationId xmlns:a16="http://schemas.microsoft.com/office/drawing/2014/main" id="{6645ED4E-BA31-4AFF-A2E4-D321D7D8F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2260" y="2342806"/>
                  <a:ext cx="42672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2" name="Textfeld 151">
                  <a:extLst>
                    <a:ext uri="{FF2B5EF4-FFF2-40B4-BE49-F238E27FC236}">
                      <a16:creationId xmlns:a16="http://schemas.microsoft.com/office/drawing/2014/main" id="{F477E331-8DB8-451E-8A9D-B0651C361296}"/>
                    </a:ext>
                  </a:extLst>
                </p:cNvPr>
                <p:cNvSpPr txBox="1"/>
                <p:nvPr/>
              </p:nvSpPr>
              <p:spPr>
                <a:xfrm>
                  <a:off x="2811780" y="2386141"/>
                  <a:ext cx="50292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AT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kWh</a:t>
                  </a:r>
                </a:p>
              </p:txBody>
            </p:sp>
            <p:cxnSp>
              <p:nvCxnSpPr>
                <p:cNvPr id="153" name="Gerader Verbinder 152">
                  <a:extLst>
                    <a:ext uri="{FF2B5EF4-FFF2-40B4-BE49-F238E27FC236}">
                      <a16:creationId xmlns:a16="http://schemas.microsoft.com/office/drawing/2014/main" id="{E40E0E30-83CD-409E-8206-C8E82B04B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6940" y="2506384"/>
                  <a:ext cx="65532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4" name="Gerader Verbinder 153">
                  <a:extLst>
                    <a:ext uri="{FF2B5EF4-FFF2-40B4-BE49-F238E27FC236}">
                      <a16:creationId xmlns:a16="http://schemas.microsoft.com/office/drawing/2014/main" id="{446C11D5-FBF9-4FCC-A348-1BBFC2F0DA6C}"/>
                    </a:ext>
                  </a:extLst>
                </p:cNvPr>
                <p:cNvCxnSpPr>
                  <a:cxnSpLocks/>
                  <a:stCxn id="155" idx="1"/>
                </p:cNvCxnSpPr>
                <p:nvPr/>
              </p:nvCxnSpPr>
              <p:spPr>
                <a:xfrm flipH="1">
                  <a:off x="4853940" y="1562863"/>
                  <a:ext cx="144272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5" name="Textfeld 154">
                  <a:extLst>
                    <a:ext uri="{FF2B5EF4-FFF2-40B4-BE49-F238E27FC236}">
                      <a16:creationId xmlns:a16="http://schemas.microsoft.com/office/drawing/2014/main" id="{D7410EB9-B65B-4CD1-A0E7-36BB32D37B78}"/>
                    </a:ext>
                  </a:extLst>
                </p:cNvPr>
                <p:cNvSpPr txBox="1"/>
                <p:nvPr/>
              </p:nvSpPr>
              <p:spPr>
                <a:xfrm>
                  <a:off x="6296660" y="1378197"/>
                  <a:ext cx="1295400" cy="369332"/>
                </a:xfrm>
                <a:prstGeom prst="rect">
                  <a:avLst/>
                </a:prstGeom>
                <a:solidFill>
                  <a:srgbClr val="70AD47">
                    <a:lumMod val="75000"/>
                    <a:alpha val="40000"/>
                  </a:srgbClr>
                </a:solidFill>
                <a:ln>
                  <a:solidFill>
                    <a:srgbClr val="70AD47">
                      <a:lumMod val="75000"/>
                    </a:srgb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A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Wallbox P1</a:t>
                  </a:r>
                </a:p>
              </p:txBody>
            </p:sp>
            <p:sp>
              <p:nvSpPr>
                <p:cNvPr id="156" name="Textfeld 155">
                  <a:extLst>
                    <a:ext uri="{FF2B5EF4-FFF2-40B4-BE49-F238E27FC236}">
                      <a16:creationId xmlns:a16="http://schemas.microsoft.com/office/drawing/2014/main" id="{7FF535FE-2FE7-4218-B7C5-C067BCCB8F25}"/>
                    </a:ext>
                  </a:extLst>
                </p:cNvPr>
                <p:cNvSpPr txBox="1"/>
                <p:nvPr/>
              </p:nvSpPr>
              <p:spPr>
                <a:xfrm>
                  <a:off x="6305550" y="2313654"/>
                  <a:ext cx="1295400" cy="369332"/>
                </a:xfrm>
                <a:prstGeom prst="rect">
                  <a:avLst/>
                </a:prstGeom>
                <a:solidFill>
                  <a:srgbClr val="70AD47">
                    <a:lumMod val="75000"/>
                    <a:alpha val="40000"/>
                  </a:srgbClr>
                </a:solidFill>
                <a:ln>
                  <a:solidFill>
                    <a:srgbClr val="70AD47">
                      <a:lumMod val="75000"/>
                    </a:srgb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A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Wallbox P3</a:t>
                  </a:r>
                </a:p>
              </p:txBody>
            </p:sp>
            <p:cxnSp>
              <p:nvCxnSpPr>
                <p:cNvPr id="157" name="Gerader Verbinder 156">
                  <a:extLst>
                    <a:ext uri="{FF2B5EF4-FFF2-40B4-BE49-F238E27FC236}">
                      <a16:creationId xmlns:a16="http://schemas.microsoft.com/office/drawing/2014/main" id="{4B7EABDB-0B07-4CC1-94D0-850D6A83E4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866957" y="2512925"/>
                  <a:ext cx="1430020" cy="6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8" name="Textfeld 157">
                  <a:extLst>
                    <a:ext uri="{FF2B5EF4-FFF2-40B4-BE49-F238E27FC236}">
                      <a16:creationId xmlns:a16="http://schemas.microsoft.com/office/drawing/2014/main" id="{B8983E2D-CE36-46B4-965C-920DA7BA0F2B}"/>
                    </a:ext>
                  </a:extLst>
                </p:cNvPr>
                <p:cNvSpPr txBox="1"/>
                <p:nvPr/>
              </p:nvSpPr>
              <p:spPr>
                <a:xfrm>
                  <a:off x="6305550" y="1846879"/>
                  <a:ext cx="1295400" cy="369332"/>
                </a:xfrm>
                <a:prstGeom prst="rect">
                  <a:avLst/>
                </a:prstGeom>
                <a:solidFill>
                  <a:srgbClr val="70AD47">
                    <a:lumMod val="75000"/>
                    <a:alpha val="40000"/>
                  </a:srgbClr>
                </a:solidFill>
                <a:ln>
                  <a:solidFill>
                    <a:srgbClr val="70AD47">
                      <a:lumMod val="75000"/>
                    </a:srgb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A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Wallbox P2</a:t>
                  </a:r>
                </a:p>
              </p:txBody>
            </p:sp>
            <p:cxnSp>
              <p:nvCxnSpPr>
                <p:cNvPr id="159" name="Gerader Verbinder 158">
                  <a:extLst>
                    <a:ext uri="{FF2B5EF4-FFF2-40B4-BE49-F238E27FC236}">
                      <a16:creationId xmlns:a16="http://schemas.microsoft.com/office/drawing/2014/main" id="{2BCB6DD7-FAAC-4824-BDA4-D7ED0D115F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62830" y="2041766"/>
                  <a:ext cx="144272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0" name="Gerader Verbinder 159">
                  <a:extLst>
                    <a:ext uri="{FF2B5EF4-FFF2-40B4-BE49-F238E27FC236}">
                      <a16:creationId xmlns:a16="http://schemas.microsoft.com/office/drawing/2014/main" id="{74680B94-D1B4-4E0F-B3B8-45E089749E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79457" y="2506384"/>
                  <a:ext cx="393383" cy="234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1" name="Ellipse 160">
                  <a:extLst>
                    <a:ext uri="{FF2B5EF4-FFF2-40B4-BE49-F238E27FC236}">
                      <a16:creationId xmlns:a16="http://schemas.microsoft.com/office/drawing/2014/main" id="{D70A3BEF-3DAD-472D-A7AD-8031B7F8313B}"/>
                    </a:ext>
                  </a:extLst>
                </p:cNvPr>
                <p:cNvSpPr/>
                <p:nvPr/>
              </p:nvSpPr>
              <p:spPr>
                <a:xfrm>
                  <a:off x="4763135" y="2464494"/>
                  <a:ext cx="95250" cy="9805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A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Ellipse 161">
                  <a:extLst>
                    <a:ext uri="{FF2B5EF4-FFF2-40B4-BE49-F238E27FC236}">
                      <a16:creationId xmlns:a16="http://schemas.microsoft.com/office/drawing/2014/main" id="{1EC5407D-13AC-417E-8A72-A7AE0F175F8A}"/>
                    </a:ext>
                  </a:extLst>
                </p:cNvPr>
                <p:cNvSpPr/>
                <p:nvPr/>
              </p:nvSpPr>
              <p:spPr>
                <a:xfrm>
                  <a:off x="4763135" y="1997790"/>
                  <a:ext cx="95250" cy="9805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A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Ellipse 162">
                  <a:extLst>
                    <a:ext uri="{FF2B5EF4-FFF2-40B4-BE49-F238E27FC236}">
                      <a16:creationId xmlns:a16="http://schemas.microsoft.com/office/drawing/2014/main" id="{FC3FC813-8B1D-4E5A-AD0B-8FCDD2F29D43}"/>
                    </a:ext>
                  </a:extLst>
                </p:cNvPr>
                <p:cNvSpPr/>
                <p:nvPr/>
              </p:nvSpPr>
              <p:spPr>
                <a:xfrm>
                  <a:off x="4763135" y="1502810"/>
                  <a:ext cx="95250" cy="9805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A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4" name="Gerader Verbinder 163">
                  <a:extLst>
                    <a:ext uri="{FF2B5EF4-FFF2-40B4-BE49-F238E27FC236}">
                      <a16:creationId xmlns:a16="http://schemas.microsoft.com/office/drawing/2014/main" id="{AE4821B1-95EF-4692-B023-F0C68CAFE85A}"/>
                    </a:ext>
                  </a:extLst>
                </p:cNvPr>
                <p:cNvCxnSpPr>
                  <a:cxnSpLocks/>
                  <a:stCxn id="162" idx="0"/>
                </p:cNvCxnSpPr>
                <p:nvPr/>
              </p:nvCxnSpPr>
              <p:spPr>
                <a:xfrm flipV="1">
                  <a:off x="4810760" y="1600866"/>
                  <a:ext cx="1270" cy="39692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5" name="Gerader Verbinder 164">
                  <a:extLst>
                    <a:ext uri="{FF2B5EF4-FFF2-40B4-BE49-F238E27FC236}">
                      <a16:creationId xmlns:a16="http://schemas.microsoft.com/office/drawing/2014/main" id="{367725CE-8C8D-4036-9690-8B42EDC2B379}"/>
                    </a:ext>
                  </a:extLst>
                </p:cNvPr>
                <p:cNvCxnSpPr>
                  <a:cxnSpLocks/>
                  <a:stCxn id="161" idx="0"/>
                </p:cNvCxnSpPr>
                <p:nvPr/>
              </p:nvCxnSpPr>
              <p:spPr>
                <a:xfrm flipV="1">
                  <a:off x="4810760" y="2094556"/>
                  <a:ext cx="2222" cy="36993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6" name="Rechteck 165">
                  <a:extLst>
                    <a:ext uri="{FF2B5EF4-FFF2-40B4-BE49-F238E27FC236}">
                      <a16:creationId xmlns:a16="http://schemas.microsoft.com/office/drawing/2014/main" id="{E2DF7FB7-8AAB-4D17-9219-F458534FB326}"/>
                    </a:ext>
                  </a:extLst>
                </p:cNvPr>
                <p:cNvSpPr/>
                <p:nvPr/>
              </p:nvSpPr>
              <p:spPr>
                <a:xfrm>
                  <a:off x="3669984" y="2196648"/>
                  <a:ext cx="426720" cy="486339"/>
                </a:xfrm>
                <a:prstGeom prst="rect">
                  <a:avLst/>
                </a:prstGeom>
                <a:solidFill>
                  <a:srgbClr val="ED7D31">
                    <a:lumMod val="75000"/>
                    <a:alpha val="40000"/>
                  </a:srgbClr>
                </a:solidFill>
                <a:ln w="12700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A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7" name="Gerader Verbinder 166">
                  <a:extLst>
                    <a:ext uri="{FF2B5EF4-FFF2-40B4-BE49-F238E27FC236}">
                      <a16:creationId xmlns:a16="http://schemas.microsoft.com/office/drawing/2014/main" id="{05AB16F7-F716-472D-8B1D-516EB55139CE}"/>
                    </a:ext>
                  </a:extLst>
                </p:cNvPr>
                <p:cNvCxnSpPr>
                  <a:cxnSpLocks/>
                  <a:stCxn id="161" idx="2"/>
                </p:cNvCxnSpPr>
                <p:nvPr/>
              </p:nvCxnSpPr>
              <p:spPr>
                <a:xfrm flipH="1">
                  <a:off x="4096707" y="2513522"/>
                  <a:ext cx="666428" cy="513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8" name="Textfeld 167">
                  <a:extLst>
                    <a:ext uri="{FF2B5EF4-FFF2-40B4-BE49-F238E27FC236}">
                      <a16:creationId xmlns:a16="http://schemas.microsoft.com/office/drawing/2014/main" id="{9D19352B-74DB-4EDE-83D7-4CE31C5E7C2F}"/>
                    </a:ext>
                  </a:extLst>
                </p:cNvPr>
                <p:cNvSpPr txBox="1"/>
                <p:nvPr/>
              </p:nvSpPr>
              <p:spPr>
                <a:xfrm>
                  <a:off x="3291840" y="1576905"/>
                  <a:ext cx="11963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A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Master-Station</a:t>
                  </a:r>
                </a:p>
              </p:txBody>
            </p:sp>
          </p:grpSp>
          <p:sp>
            <p:nvSpPr>
              <p:cNvPr id="148" name="Ellipse 147">
                <a:extLst>
                  <a:ext uri="{FF2B5EF4-FFF2-40B4-BE49-F238E27FC236}">
                    <a16:creationId xmlns:a16="http://schemas.microsoft.com/office/drawing/2014/main" id="{1EC5407D-13AC-417E-8A72-A7AE0F175F8A}"/>
                  </a:ext>
                </a:extLst>
              </p:cNvPr>
              <p:cNvSpPr/>
              <p:nvPr/>
            </p:nvSpPr>
            <p:spPr>
              <a:xfrm>
                <a:off x="2134077" y="2445446"/>
                <a:ext cx="95250" cy="980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41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FB2F3E2-1E22-46F8-84D0-D87E71FD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4947"/>
            <a:ext cx="8291513" cy="720080"/>
          </a:xfrm>
        </p:spPr>
        <p:txBody>
          <a:bodyPr>
            <a:normAutofit/>
          </a:bodyPr>
          <a:lstStyle/>
          <a:p>
            <a:r>
              <a:rPr lang="de-AT" dirty="0"/>
              <a:t>Hybrid: Einzelanschlüsse mit Lastmanagement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781F12-688E-4F7A-8E03-5A6BAA85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B0DC883-C665-492A-ACA8-5E107473A0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ECFF9B-FFDC-62C5-1880-76036956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01906"/>
            <a:ext cx="8323869" cy="517942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DD17AF7-AC85-CF4E-D8EC-69FAD1C9BAAF}"/>
              </a:ext>
            </a:extLst>
          </p:cNvPr>
          <p:cNvSpPr txBox="1"/>
          <p:nvPr/>
        </p:nvSpPr>
        <p:spPr>
          <a:xfrm>
            <a:off x="5689676" y="6021288"/>
            <a:ext cx="312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/>
              <a:t>Quelle: Elektro Göttinger GmbH, Klosterneuburg</a:t>
            </a:r>
          </a:p>
          <a:p>
            <a:pPr algn="ctr"/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702608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FB2F3E2-1E22-46F8-84D0-D87E71FD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781F12-688E-4F7A-8E03-5A6BAA85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23</a:t>
            </a:fld>
            <a:endParaRPr lang="de-AT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FCDAE9DF-6148-514D-0550-180A0B5DD1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187692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Pilotprojekt Elektromobilitätsszenario 2030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24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AT" dirty="0"/>
              <a:t>Umsetzung in einer bestehenden Wohnhausanlage</a:t>
            </a:r>
          </a:p>
          <a:p>
            <a:r>
              <a:rPr lang="de-AT" dirty="0"/>
              <a:t>12 Stellplätze wurden mit einer E-Ladeinfrastruktur ausgestattet (Paketlösung mit Lastmanagement)</a:t>
            </a:r>
          </a:p>
          <a:p>
            <a:r>
              <a:rPr lang="de-AT" dirty="0"/>
              <a:t>Zeitraum März - April 2019 </a:t>
            </a:r>
            <a:br>
              <a:rPr lang="de-AT" dirty="0"/>
            </a:br>
            <a:r>
              <a:rPr lang="de-AT" dirty="0"/>
              <a:t>(6 Wochen)</a:t>
            </a:r>
          </a:p>
          <a:p>
            <a:r>
              <a:rPr lang="de-AT" dirty="0"/>
              <a:t>Arbeitsschritte</a:t>
            </a:r>
          </a:p>
          <a:p>
            <a:pPr lvl="1"/>
            <a:r>
              <a:rPr lang="de-AT" dirty="0"/>
              <a:t>Messtechnische Erfassung</a:t>
            </a:r>
          </a:p>
          <a:p>
            <a:pPr lvl="1"/>
            <a:r>
              <a:rPr lang="de-AT" dirty="0"/>
              <a:t>NutzerInnen-Befragung</a:t>
            </a:r>
          </a:p>
          <a:p>
            <a:pPr lvl="1"/>
            <a:r>
              <a:rPr lang="de-AT" dirty="0"/>
              <a:t>Ergebnisse / Schlussfolgerungen</a:t>
            </a:r>
          </a:p>
          <a:p>
            <a:pPr lvl="1"/>
            <a:r>
              <a:rPr lang="de-AT" dirty="0"/>
              <a:t>Verbreitung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32040" y="2827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5" name="Picture 1" descr="20180906_095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r="26434" b="11774"/>
          <a:stretch>
            <a:fillRect/>
          </a:stretch>
        </p:blipFill>
        <p:spPr bwMode="auto">
          <a:xfrm>
            <a:off x="4932040" y="3284984"/>
            <a:ext cx="3905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32040" y="6132111"/>
            <a:ext cx="39052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de-DE" altLang="de-DE" sz="9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Abbildung</a:t>
            </a:r>
            <a:r>
              <a:rPr lang="de-DE" altLang="de-DE" sz="900" i="1" dirty="0">
                <a:ea typeface="Times New Roman" panose="02020603050405020304" pitchFamily="18" charset="0"/>
              </a:rPr>
              <a:t>: </a:t>
            </a:r>
            <a:r>
              <a:rPr lang="de-AT" sz="900" dirty="0"/>
              <a:t>Objekt der Wien-Süd in 1230 Wien, </a:t>
            </a:r>
            <a:r>
              <a:rPr kumimoji="0" lang="de-DE" altLang="de-DE" sz="9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Quelle: e7</a:t>
            </a:r>
            <a:endParaRPr kumimoji="0" lang="de-DE" altLang="de-DE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24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Projektpartner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25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de-A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e7 Ingenieurbüro für Energie- und Umwelttechnik</a:t>
            </a:r>
          </a:p>
          <a:p>
            <a:pPr marL="0" lvl="2" indent="0">
              <a:buNone/>
              <a:tabLst>
                <a:tab pos="355600" algn="l"/>
              </a:tabLst>
            </a:pPr>
            <a:r>
              <a:rPr lang="de-AT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AT" i="1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Projektkoordination, Monitoring, Analyse</a:t>
            </a:r>
          </a:p>
          <a:p>
            <a:pPr marL="0" lvl="1" indent="-457200">
              <a:buNone/>
            </a:pPr>
            <a:endParaRPr lang="de-AT" sz="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  <a:tabLst>
                <a:tab pos="355600" algn="l"/>
              </a:tabLst>
            </a:pPr>
            <a:r>
              <a:rPr lang="de-AT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Gemeinnützige Bau- u. Wohnungsgenossenschaft „Wien-Süd“</a:t>
            </a:r>
            <a:br>
              <a:rPr lang="de-AT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AT" i="1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Objekt mit Tiefgarage</a:t>
            </a:r>
            <a:endParaRPr lang="de-AT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457200">
              <a:buNone/>
            </a:pPr>
            <a:endParaRPr lang="de-AT" sz="7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de-A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Wien Energie GmbH</a:t>
            </a:r>
          </a:p>
          <a:p>
            <a:pPr marL="0" lvl="2" indent="0">
              <a:buNone/>
              <a:tabLst>
                <a:tab pos="355600" algn="l"/>
              </a:tabLst>
            </a:pPr>
            <a:r>
              <a:rPr lang="de-AT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AT" i="1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e-Ladeinfrastruktur, Messung, Analyse</a:t>
            </a:r>
            <a:endParaRPr lang="de-AT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457200">
              <a:buNone/>
            </a:pPr>
            <a:endParaRPr lang="de-AT" sz="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de-A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Wiener Netze GmbH</a:t>
            </a:r>
          </a:p>
          <a:p>
            <a:pPr marL="0" lvl="2" indent="0">
              <a:buNone/>
              <a:tabLst>
                <a:tab pos="355600" algn="l"/>
              </a:tabLst>
            </a:pPr>
            <a:r>
              <a:rPr lang="de-AT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AT" i="1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Messung, Analyse</a:t>
            </a:r>
            <a:endParaRPr lang="de-AT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457200">
              <a:buNone/>
            </a:pPr>
            <a:endParaRPr lang="de-AT" sz="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GB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/ Urban Innovation Vienna GmbH</a:t>
            </a:r>
          </a:p>
          <a:p>
            <a:pPr marL="0" lvl="2" indent="0">
              <a:buNone/>
              <a:tabLst>
                <a:tab pos="355600" algn="l"/>
              </a:tabLst>
            </a:pPr>
            <a:r>
              <a:rPr lang="en-GB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i="1" dirty="0" err="1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Verbreitung</a:t>
            </a:r>
            <a:endParaRPr lang="en-GB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457200">
              <a:spcBef>
                <a:spcPts val="1800"/>
              </a:spcBef>
              <a:buNone/>
            </a:pPr>
            <a:r>
              <a:rPr lang="de-DE" sz="1600" b="1" i="1" dirty="0">
                <a:solidFill>
                  <a:srgbClr val="0D539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Fahrzeuge zur Verfügung gestellt von: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05" y="1429089"/>
            <a:ext cx="995449" cy="49333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17" y="2901576"/>
            <a:ext cx="2052561" cy="51661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52" y="3549648"/>
            <a:ext cx="2537930" cy="704317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56" y="2037480"/>
            <a:ext cx="1410889" cy="661727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10" y="4384560"/>
            <a:ext cx="1268748" cy="5209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/>
          <a:srcRect t="9659" b="10038"/>
          <a:stretch/>
        </p:blipFill>
        <p:spPr>
          <a:xfrm>
            <a:off x="1107524" y="5733256"/>
            <a:ext cx="6934524" cy="57606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F85CC96-EE4B-4BE5-9A28-0135DB655F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6086" y="203668"/>
            <a:ext cx="1195996" cy="10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Eckpunkte des Pilotprojekts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26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lvl="1">
              <a:spcBef>
                <a:spcPts val="0"/>
              </a:spcBef>
              <a:spcAft>
                <a:spcPts val="800"/>
              </a:spcAft>
            </a:pPr>
            <a:r>
              <a:rPr lang="de-AT" b="1" dirty="0"/>
              <a:t>Jede 2. Wohneinheit der „Stiege 3“ fährt elektrisch</a:t>
            </a:r>
          </a:p>
          <a:p>
            <a:pPr marL="444500" lvl="1">
              <a:spcBef>
                <a:spcPts val="0"/>
              </a:spcBef>
              <a:spcAft>
                <a:spcPts val="800"/>
              </a:spcAft>
            </a:pPr>
            <a:endParaRPr lang="de-AT" b="1" dirty="0">
              <a:solidFill>
                <a:schemeClr val="tx2"/>
              </a:solidFill>
            </a:endParaRPr>
          </a:p>
          <a:p>
            <a:pPr marL="444500" lvl="1">
              <a:spcBef>
                <a:spcPts val="0"/>
              </a:spcBef>
              <a:spcAft>
                <a:spcPts val="800"/>
              </a:spcAft>
            </a:pPr>
            <a:endParaRPr lang="de-AT" b="1" dirty="0">
              <a:solidFill>
                <a:schemeClr val="tx2"/>
              </a:solidFill>
            </a:endParaRPr>
          </a:p>
          <a:p>
            <a:pPr marL="158750" lvl="1" indent="0">
              <a:spcBef>
                <a:spcPts val="0"/>
              </a:spcBef>
              <a:spcAft>
                <a:spcPts val="800"/>
              </a:spcAft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827584" y="2650069"/>
            <a:ext cx="7920880" cy="8602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90488" lvl="1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sz="2000" b="1" i="1" dirty="0">
                <a:solidFill>
                  <a:srgbClr val="000000"/>
                </a:solidFill>
              </a:rPr>
              <a:t>Können </a:t>
            </a:r>
            <a:r>
              <a:rPr lang="de-AT" sz="2000" b="1" i="1" u="sng" dirty="0">
                <a:solidFill>
                  <a:srgbClr val="E3000B"/>
                </a:solidFill>
              </a:rPr>
              <a:t>ohne Verstärkung </a:t>
            </a:r>
            <a:r>
              <a:rPr lang="de-AT" sz="2000" b="1" i="1" dirty="0">
                <a:solidFill>
                  <a:srgbClr val="000000"/>
                </a:solidFill>
              </a:rPr>
              <a:t>des bestehenden Hausanschlusses </a:t>
            </a:r>
            <a:r>
              <a:rPr lang="de-AT" sz="2000" b="1" i="1" dirty="0">
                <a:solidFill>
                  <a:srgbClr val="E3000B"/>
                </a:solidFill>
              </a:rPr>
              <a:t>mehr als 50% der Haushalte e-mobil </a:t>
            </a:r>
            <a:r>
              <a:rPr lang="de-AT" sz="2000" b="1" i="1" dirty="0">
                <a:solidFill>
                  <a:srgbClr val="000000"/>
                </a:solidFill>
              </a:rPr>
              <a:t>sein?</a:t>
            </a:r>
            <a:endParaRPr lang="de-AT" sz="2000" b="1" i="1" dirty="0">
              <a:solidFill>
                <a:srgbClr val="E35114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3528" y="3861048"/>
            <a:ext cx="8542660" cy="244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Font typeface="Arial" panose="020B0604020202020204" pitchFamily="34" charset="0"/>
              <a:buChar char="●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1">
              <a:spcBef>
                <a:spcPts val="0"/>
              </a:spcBef>
              <a:spcAft>
                <a:spcPts val="800"/>
              </a:spcAft>
            </a:pPr>
            <a:r>
              <a:rPr lang="de-AT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6-wöchiger Pilotzeitraum:</a:t>
            </a:r>
            <a:r>
              <a:rPr lang="de-AT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 März – 26. April 2019</a:t>
            </a:r>
          </a:p>
          <a:p>
            <a:pPr marL="444500" lvl="1">
              <a:spcBef>
                <a:spcPts val="0"/>
              </a:spcBef>
              <a:spcAft>
                <a:spcPts val="800"/>
              </a:spcAft>
            </a:pPr>
            <a:r>
              <a:rPr lang="de-AT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Detailliertes </a:t>
            </a:r>
            <a:r>
              <a:rPr lang="de-AT" sz="1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Energiemonitoring</a:t>
            </a:r>
            <a:r>
              <a:rPr lang="de-AT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Hausanschluss, Wohnungen und Ladeinfrastruktur mit Live-Webplattform</a:t>
            </a:r>
          </a:p>
          <a:p>
            <a:pPr marL="444500" lvl="1">
              <a:spcBef>
                <a:spcPts val="0"/>
              </a:spcBef>
              <a:spcAft>
                <a:spcPts val="800"/>
              </a:spcAft>
            </a:pPr>
            <a:r>
              <a:rPr lang="de-AT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Fahrtenbücher der </a:t>
            </a:r>
            <a:r>
              <a:rPr lang="de-AT" sz="1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NutzerInnen</a:t>
            </a:r>
            <a:r>
              <a:rPr lang="de-AT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 des Fahr- und Ladeverhalten</a:t>
            </a:r>
          </a:p>
          <a:p>
            <a:pPr marL="444500" lvl="1">
              <a:spcBef>
                <a:spcPts val="0"/>
              </a:spcBef>
              <a:spcAft>
                <a:spcPts val="800"/>
              </a:spcAft>
            </a:pPr>
            <a:endParaRPr lang="de-AT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AT" dirty="0"/>
              <a:t>Auslegung</a:t>
            </a:r>
            <a:br>
              <a:rPr lang="de-AT" dirty="0"/>
            </a:br>
            <a:endParaRPr lang="en-GB" dirty="0"/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27</a:t>
            </a:fld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00D3AD-61F5-A9D6-5F35-3C50AA8B51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628650" y="111152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11 kW = </a:t>
            </a:r>
            <a:r>
              <a:rPr lang="de-AT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kW (??)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51" y="2060848"/>
            <a:ext cx="6480000" cy="419794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347864" y="3317352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E35114"/>
                </a:solidFill>
              </a:rPr>
              <a:t>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51" y="2060848"/>
            <a:ext cx="6480000" cy="41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5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AT" dirty="0"/>
              <a:t>Auslegung</a:t>
            </a:r>
            <a:br>
              <a:rPr lang="de-AT" dirty="0"/>
            </a:br>
            <a:endParaRPr lang="en-GB" dirty="0"/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28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46677C-EAA0-5648-F197-58B28C401D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611560" y="1103784"/>
            <a:ext cx="81369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Gleichzeitigkeitsfaktor gem. Richtlinie Österreichs Energie</a:t>
            </a:r>
          </a:p>
          <a:p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11 kW x 0,53 = </a:t>
            </a:r>
            <a:r>
              <a:rPr lang="de-AT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kW (?)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52" y="2348880"/>
            <a:ext cx="6480000" cy="38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Auslegung für das Pilotprojekt</a:t>
            </a:r>
            <a:br>
              <a:rPr lang="de-AT" dirty="0"/>
            </a:b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29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DD2ED4-A219-BDC9-4903-F8191CFAF1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628650" y="149312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Gleichzeitigkeitsfaktor + Lastmanagement =</a:t>
            </a:r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kW</a:t>
            </a:r>
          </a:p>
        </p:txBody>
      </p:sp>
      <p:pic>
        <p:nvPicPr>
          <p:cNvPr id="20" name="Inhaltsplatzhalter 5">
            <a:extLst>
              <a:ext uri="{FF2B5EF4-FFF2-40B4-BE49-F238E27FC236}">
                <a16:creationId xmlns:a16="http://schemas.microsoft.com/office/drawing/2014/main" id="{7A0813E1-BF43-440F-8D9A-7F69FD39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52" y="2095908"/>
            <a:ext cx="6480000" cy="3821746"/>
          </a:xfrm>
          <a:prstGeom prst="rect">
            <a:avLst/>
          </a:prstGeom>
        </p:spPr>
      </p:pic>
      <p:sp>
        <p:nvSpPr>
          <p:cNvPr id="21" name="Geschweifte Klammer links 20">
            <a:extLst>
              <a:ext uri="{FF2B5EF4-FFF2-40B4-BE49-F238E27FC236}">
                <a16:creationId xmlns:a16="http://schemas.microsoft.com/office/drawing/2014/main" id="{B03341E3-CD8B-4271-AA1B-828977DD5000}"/>
              </a:ext>
            </a:extLst>
          </p:cNvPr>
          <p:cNvSpPr/>
          <p:nvPr/>
        </p:nvSpPr>
        <p:spPr bwMode="auto">
          <a:xfrm>
            <a:off x="5292080" y="3795866"/>
            <a:ext cx="216024" cy="897652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de-A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Geschweifte Klammer links 21">
            <a:extLst>
              <a:ext uri="{FF2B5EF4-FFF2-40B4-BE49-F238E27FC236}">
                <a16:creationId xmlns:a16="http://schemas.microsoft.com/office/drawing/2014/main" id="{CEA5C640-DB67-454F-8395-A5935248FF5D}"/>
              </a:ext>
            </a:extLst>
          </p:cNvPr>
          <p:cNvSpPr/>
          <p:nvPr/>
        </p:nvSpPr>
        <p:spPr bwMode="auto">
          <a:xfrm>
            <a:off x="5292080" y="2461270"/>
            <a:ext cx="216024" cy="1304237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de-A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Pfeil nach rechts 9">
            <a:extLst>
              <a:ext uri="{FF2B5EF4-FFF2-40B4-BE49-F238E27FC236}">
                <a16:creationId xmlns:a16="http://schemas.microsoft.com/office/drawing/2014/main" id="{8D966B26-C867-4DAB-A0BE-59CEB80BDA11}"/>
              </a:ext>
            </a:extLst>
          </p:cNvPr>
          <p:cNvSpPr/>
          <p:nvPr/>
        </p:nvSpPr>
        <p:spPr bwMode="auto">
          <a:xfrm>
            <a:off x="4368559" y="3973438"/>
            <a:ext cx="694913" cy="53761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de-A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D16DB61-9D07-4788-9E63-CEED5531ECA3}"/>
              </a:ext>
            </a:extLst>
          </p:cNvPr>
          <p:cNvSpPr txBox="1"/>
          <p:nvPr/>
        </p:nvSpPr>
        <p:spPr>
          <a:xfrm>
            <a:off x="3796096" y="2782591"/>
            <a:ext cx="13681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800" dirty="0">
                <a:solidFill>
                  <a:srgbClr val="000000"/>
                </a:solidFill>
              </a:rPr>
              <a:t>Haushalte, Allgemein</a:t>
            </a:r>
          </a:p>
        </p:txBody>
      </p:sp>
    </p:spTree>
    <p:extLst>
      <p:ext uri="{BB962C8B-B14F-4D97-AF65-F5344CB8AC3E}">
        <p14:creationId xmlns:p14="http://schemas.microsoft.com/office/powerpoint/2010/main" val="29195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91513" cy="720080"/>
          </a:xfrm>
        </p:spPr>
        <p:txBody>
          <a:bodyPr>
            <a:noAutofit/>
          </a:bodyPr>
          <a:lstStyle/>
          <a:p>
            <a:r>
              <a:rPr lang="de-AT" dirty="0"/>
              <a:t>Überblick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3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AT" dirty="0"/>
              <a:t>Marktentwicklung E-Mobilität – Kurzfristiger Hype? </a:t>
            </a:r>
          </a:p>
          <a:p>
            <a:pPr>
              <a:spcBef>
                <a:spcPts val="1200"/>
              </a:spcBef>
            </a:pPr>
            <a:r>
              <a:rPr lang="de-AT" dirty="0"/>
              <a:t>Technische Grundlagen</a:t>
            </a:r>
          </a:p>
          <a:p>
            <a:pPr>
              <a:spcBef>
                <a:spcPts val="1200"/>
              </a:spcBef>
            </a:pPr>
            <a:r>
              <a:rPr lang="de-AT" dirty="0"/>
              <a:t>Einzellösung oder Gemeinschaftsanlage</a:t>
            </a:r>
          </a:p>
          <a:p>
            <a:pPr>
              <a:spcBef>
                <a:spcPts val="1200"/>
              </a:spcBef>
            </a:pPr>
            <a:r>
              <a:rPr lang="de-AT" dirty="0"/>
              <a:t>Reservekapazität des elektrischen Hausanschlusses </a:t>
            </a:r>
            <a:r>
              <a:rPr lang="de-DE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➜</a:t>
            </a:r>
            <a:r>
              <a:rPr lang="de-AT" dirty="0"/>
              <a:t> </a:t>
            </a:r>
            <a:r>
              <a:rPr lang="de-AT" b="1" dirty="0">
                <a:solidFill>
                  <a:srgbClr val="E3000B"/>
                </a:solidFill>
              </a:rPr>
              <a:t>Pilotprojekt</a:t>
            </a:r>
          </a:p>
          <a:p>
            <a:pPr>
              <a:spcBef>
                <a:spcPts val="1200"/>
              </a:spcBef>
            </a:pPr>
            <a:endParaRPr lang="de-AT" b="1" dirty="0">
              <a:solidFill>
                <a:srgbClr val="E3000B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Philipp Fidler</a:t>
            </a:r>
          </a:p>
          <a:p>
            <a:pPr>
              <a:spcBef>
                <a:spcPts val="1200"/>
              </a:spcBef>
            </a:pPr>
            <a:r>
              <a:rPr lang="de-AT" dirty="0"/>
              <a:t>E-Ladestationen im WEG / WEG-Novelle 2022</a:t>
            </a:r>
          </a:p>
          <a:p>
            <a:pPr lvl="1">
              <a:spcBef>
                <a:spcPts val="1200"/>
              </a:spcBef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lvl="1">
              <a:spcBef>
                <a:spcPts val="1200"/>
              </a:spcBef>
            </a:pPr>
            <a:endParaRPr lang="de-AT" sz="1400" i="1" u="sng" dirty="0">
              <a:solidFill>
                <a:srgbClr val="00B0F0"/>
              </a:solidFill>
            </a:endParaRPr>
          </a:p>
          <a:p>
            <a:endParaRPr lang="de-AT" b="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273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/>
          <p:cNvPicPr/>
          <p:nvPr/>
        </p:nvPicPr>
        <p:blipFill rotWithShape="1">
          <a:blip r:embed="rId2" cstate="print"/>
          <a:srcRect l="60841" t="26538" r="1508" b="20480"/>
          <a:stretch/>
        </p:blipFill>
        <p:spPr bwMode="auto">
          <a:xfrm>
            <a:off x="755577" y="2132855"/>
            <a:ext cx="7704856" cy="410445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br>
              <a:rPr lang="de-AT" dirty="0"/>
            </a:br>
            <a:r>
              <a:rPr lang="de-AT" dirty="0"/>
              <a:t>Max. Wirkleistung an der Ladeinfrastruktur</a:t>
            </a:r>
            <a:br>
              <a:rPr lang="de-AT" dirty="0"/>
            </a:br>
            <a:r>
              <a:rPr lang="de-AT" dirty="0"/>
              <a:t> </a:t>
            </a:r>
            <a:endParaRPr lang="en-GB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30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7E302C-0FB6-AD44-76E9-E4D0568D8C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 bwMode="auto">
          <a:xfrm>
            <a:off x="576079" y="1319856"/>
            <a:ext cx="432295" cy="4536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r Verbinder 7"/>
          <p:cNvCxnSpPr/>
          <p:nvPr/>
        </p:nvCxnSpPr>
        <p:spPr bwMode="auto">
          <a:xfrm flipV="1">
            <a:off x="1008374" y="1391864"/>
            <a:ext cx="0" cy="41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B7C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r Verbinder 8"/>
          <p:cNvCxnSpPr/>
          <p:nvPr/>
        </p:nvCxnSpPr>
        <p:spPr bwMode="auto">
          <a:xfrm flipV="1">
            <a:off x="936374" y="1391864"/>
            <a:ext cx="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B7C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r Verbinder 9"/>
          <p:cNvCxnSpPr/>
          <p:nvPr/>
        </p:nvCxnSpPr>
        <p:spPr bwMode="auto">
          <a:xfrm flipV="1">
            <a:off x="936366" y="2471984"/>
            <a:ext cx="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B7C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0"/>
          <p:cNvCxnSpPr/>
          <p:nvPr/>
        </p:nvCxnSpPr>
        <p:spPr bwMode="auto">
          <a:xfrm flipV="1">
            <a:off x="936366" y="3480096"/>
            <a:ext cx="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B7C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1"/>
          <p:cNvCxnSpPr/>
          <p:nvPr/>
        </p:nvCxnSpPr>
        <p:spPr bwMode="auto">
          <a:xfrm flipV="1">
            <a:off x="936374" y="4488208"/>
            <a:ext cx="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B7C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2"/>
          <p:cNvCxnSpPr/>
          <p:nvPr/>
        </p:nvCxnSpPr>
        <p:spPr bwMode="auto">
          <a:xfrm flipV="1">
            <a:off x="936366" y="5530228"/>
            <a:ext cx="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B7C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r Verbinder 13"/>
          <p:cNvCxnSpPr/>
          <p:nvPr/>
        </p:nvCxnSpPr>
        <p:spPr bwMode="auto">
          <a:xfrm flipV="1">
            <a:off x="1009166" y="1544264"/>
            <a:ext cx="7308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 bwMode="auto">
          <a:xfrm>
            <a:off x="648334" y="1261058"/>
            <a:ext cx="4320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AT" sz="1050" b="1" dirty="0">
                <a:solidFill>
                  <a:srgbClr val="7B7C7E"/>
                </a:solidFill>
              </a:rPr>
              <a:t>40</a:t>
            </a:r>
            <a:endParaRPr lang="de-AT" sz="1200" b="1" dirty="0">
              <a:solidFill>
                <a:srgbClr val="7B7C7E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648334" y="2324226"/>
            <a:ext cx="4320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AT" sz="1050" b="1" dirty="0">
                <a:solidFill>
                  <a:srgbClr val="7B7C7E"/>
                </a:solidFill>
              </a:rPr>
              <a:t>30</a:t>
            </a:r>
            <a:endParaRPr lang="de-AT" sz="1200" b="1" dirty="0">
              <a:solidFill>
                <a:srgbClr val="7B7C7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 bwMode="auto">
          <a:xfrm>
            <a:off x="648334" y="3349291"/>
            <a:ext cx="4320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AT" sz="1050" b="1" dirty="0">
                <a:solidFill>
                  <a:srgbClr val="7B7C7E"/>
                </a:solidFill>
              </a:rPr>
              <a:t>20</a:t>
            </a:r>
            <a:endParaRPr lang="de-AT" sz="1200" b="1" dirty="0">
              <a:solidFill>
                <a:srgbClr val="7B7C7E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 bwMode="auto">
          <a:xfrm>
            <a:off x="648334" y="4343994"/>
            <a:ext cx="4320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AT" sz="1050" b="1" dirty="0">
                <a:solidFill>
                  <a:srgbClr val="7B7C7E"/>
                </a:solidFill>
              </a:rPr>
              <a:t>10</a:t>
            </a:r>
            <a:endParaRPr lang="de-AT" sz="1200" b="1" dirty="0">
              <a:solidFill>
                <a:srgbClr val="7B7C7E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 bwMode="auto">
          <a:xfrm>
            <a:off x="713825" y="5382469"/>
            <a:ext cx="4320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AT" sz="1050" b="1" dirty="0">
                <a:solidFill>
                  <a:srgbClr val="7B7C7E"/>
                </a:solidFill>
              </a:rPr>
              <a:t>0</a:t>
            </a:r>
            <a:endParaRPr lang="de-AT" sz="1200" b="1" dirty="0">
              <a:solidFill>
                <a:srgbClr val="7B7C7E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 bwMode="auto">
          <a:xfrm>
            <a:off x="-70955" y="1624438"/>
            <a:ext cx="10793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AT" sz="1050" b="1" i="1" dirty="0">
                <a:solidFill>
                  <a:srgbClr val="7B7C7E"/>
                </a:solidFill>
              </a:rPr>
              <a:t>Wirkleistung</a:t>
            </a:r>
          </a:p>
          <a:p>
            <a:pPr algn="r"/>
            <a:r>
              <a:rPr lang="de-AT" sz="1050" b="1" i="1" dirty="0">
                <a:solidFill>
                  <a:srgbClr val="7B7C7E"/>
                </a:solidFill>
              </a:rPr>
              <a:t>[kW]</a:t>
            </a:r>
            <a:endParaRPr lang="de-AT" sz="1200" b="1" i="1" dirty="0">
              <a:solidFill>
                <a:srgbClr val="7B7C7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6191410" y="1292300"/>
            <a:ext cx="230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A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Auslegungsleistung: 38 kW</a:t>
            </a:r>
            <a:endParaRPr lang="de-A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eschweifte Klammer links 24"/>
          <p:cNvSpPr/>
          <p:nvPr/>
        </p:nvSpPr>
        <p:spPr bwMode="auto">
          <a:xfrm rot="5400000">
            <a:off x="5086451" y="1211525"/>
            <a:ext cx="246077" cy="2088741"/>
          </a:xfrm>
          <a:prstGeom prst="leftBrac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accent6"/>
              </a:solidFill>
              <a:effectLst/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 bwMode="auto">
          <a:xfrm>
            <a:off x="4165129" y="1916832"/>
            <a:ext cx="2159376" cy="25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AT" sz="1050" b="0" i="1" dirty="0">
                <a:solidFill>
                  <a:srgbClr val="7B7C7E"/>
                </a:solidFill>
              </a:rPr>
              <a:t>Wochenende</a:t>
            </a:r>
          </a:p>
        </p:txBody>
      </p:sp>
      <p:cxnSp>
        <p:nvCxnSpPr>
          <p:cNvPr id="29" name="Gerader Verbinder 26"/>
          <p:cNvCxnSpPr/>
          <p:nvPr/>
        </p:nvCxnSpPr>
        <p:spPr bwMode="auto">
          <a:xfrm flipV="1">
            <a:off x="1008374" y="2738720"/>
            <a:ext cx="7308000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auto">
          <a:xfrm>
            <a:off x="3059832" y="2486872"/>
            <a:ext cx="5256542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AT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max. Wirkleistung im gesamten Pilotzeitraum von 6 Wochen: </a:t>
            </a:r>
            <a:r>
              <a:rPr lang="de-AT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28,8 kW</a:t>
            </a:r>
            <a:endParaRPr lang="de-AT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feil nach unten 30"/>
          <p:cNvSpPr/>
          <p:nvPr/>
        </p:nvSpPr>
        <p:spPr bwMode="auto">
          <a:xfrm>
            <a:off x="2627784" y="1819563"/>
            <a:ext cx="432048" cy="9059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123728" y="5445224"/>
            <a:ext cx="1367526" cy="1008112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51920" y="5981648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Lastprofil Ladeinfrastruktur Mi 20.03.2019 00:00 Uhr – Mi 20.03.2019 00:00 Uhr </a:t>
            </a:r>
            <a:endParaRPr lang="de-AT" sz="6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1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025CC8A-7F72-47BD-AEE2-23FF33DA2A94}"/>
              </a:ext>
            </a:extLst>
          </p:cNvPr>
          <p:cNvSpPr txBox="1">
            <a:spLocks/>
          </p:cNvSpPr>
          <p:nvPr/>
        </p:nvSpPr>
        <p:spPr bwMode="auto">
          <a:xfrm>
            <a:off x="395536" y="1246835"/>
            <a:ext cx="82089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Font typeface="Arial" panose="020B0604020202020204" pitchFamily="34" charset="0"/>
              <a:buChar char="●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1">
              <a:spcBef>
                <a:spcPts val="0"/>
              </a:spcBef>
              <a:spcAft>
                <a:spcPts val="1800"/>
              </a:spcAft>
            </a:pPr>
            <a:r>
              <a:rPr lang="de-AT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Fahrleistungen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de-AT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588224" y="6308725"/>
            <a:ext cx="1656184" cy="3606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br>
              <a:rPr lang="de-AT" dirty="0"/>
            </a:br>
            <a:r>
              <a:rPr lang="de-AT" dirty="0"/>
              <a:t>Ergebnisse: Fahr- und Ladeverhalten</a:t>
            </a:r>
            <a:br>
              <a:rPr lang="de-AT" dirty="0"/>
            </a:br>
            <a:r>
              <a:rPr lang="de-AT" dirty="0"/>
              <a:t> </a:t>
            </a:r>
            <a:endParaRPr lang="en-GB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31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96DDCE-74CF-0C17-8CAC-C36ED3B3D3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3738" t="1341" r="1375" b="9465"/>
          <a:stretch/>
        </p:blipFill>
        <p:spPr>
          <a:xfrm>
            <a:off x="4002807" y="3977630"/>
            <a:ext cx="4824536" cy="2376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95536" y="4005675"/>
            <a:ext cx="82089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Font typeface="Arial" panose="020B0604020202020204" pitchFamily="34" charset="0"/>
              <a:buChar char="●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1">
              <a:spcBef>
                <a:spcPts val="0"/>
              </a:spcBef>
              <a:spcAft>
                <a:spcPts val="1800"/>
              </a:spcAft>
            </a:pPr>
            <a:r>
              <a:rPr lang="de-AT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Wo wurde geladen?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de-AT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9508656-954C-45EC-8AD7-B76D7BA2B4A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31646" r="13175" b="8981"/>
          <a:stretch/>
        </p:blipFill>
        <p:spPr bwMode="auto">
          <a:xfrm>
            <a:off x="3059832" y="1210541"/>
            <a:ext cx="5759450" cy="27012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7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Lastspitzen vs. verfügbare Anschlussleistung</a:t>
            </a:r>
            <a:br>
              <a:rPr lang="de-AT" dirty="0"/>
            </a:b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32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CA2223-CCAE-9D74-1EA8-E050995D6F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200000" cy="4049503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536" y="5589240"/>
            <a:ext cx="8424936" cy="80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Font typeface="Arial" panose="020B0604020202020204" pitchFamily="34" charset="0"/>
              <a:buChar char="●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dirty="0"/>
              <a:t>Keine negativen Auswirkungen im vorgelagerten Stromnetz, Normgrenzwerte wurden eingehalten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2223549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AT" dirty="0"/>
              <a:t>Zusammenfassung Pilotprojekt</a:t>
            </a:r>
            <a:endParaRPr lang="en-GB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33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59EEA7-0541-4D69-8435-7A065E8390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Repräsentatives Szenario </a:t>
            </a:r>
            <a:r>
              <a:rPr lang="de-AT" b="0" dirty="0"/>
              <a:t>hinsichtlich Fahrleistungen,</a:t>
            </a:r>
            <a:br>
              <a:rPr lang="de-AT" b="0" dirty="0"/>
            </a:br>
            <a:r>
              <a:rPr lang="de-AT" b="0" dirty="0"/>
              <a:t>Nutzung und Fahrzeugtypen</a:t>
            </a:r>
          </a:p>
          <a:p>
            <a:r>
              <a:rPr lang="de-AT" dirty="0"/>
              <a:t>Geringe maximale Leistungsspitzen</a:t>
            </a:r>
            <a:r>
              <a:rPr lang="de-AT" b="0" dirty="0"/>
              <a:t> der E-Ladeinfrastruktur</a:t>
            </a:r>
            <a:br>
              <a:rPr lang="de-AT" b="0" dirty="0"/>
            </a:br>
            <a:r>
              <a:rPr lang="de-AT" b="0" dirty="0"/>
              <a:t>(in Summe 28,8 kW für 12 Stellplätze)</a:t>
            </a:r>
          </a:p>
          <a:p>
            <a:pPr lvl="1"/>
            <a:r>
              <a:rPr lang="de-AT" dirty="0"/>
              <a:t>Tatsächlich nachgefragte Leistung hängt auch von den Fahrzeugmodellen ab: 1-, 2-, 3-phasige Ladung)</a:t>
            </a:r>
          </a:p>
          <a:p>
            <a:pPr lvl="1"/>
            <a:r>
              <a:rPr lang="de-AT" dirty="0"/>
              <a:t>Regelmäßig gefahren werden überwiegend Kurzstrecken bis 50 km</a:t>
            </a:r>
          </a:p>
          <a:p>
            <a:pPr lvl="1"/>
            <a:r>
              <a:rPr lang="de-AT" dirty="0"/>
              <a:t>Bei längeren Fahrstrecken wird auch auswärts geladen</a:t>
            </a:r>
          </a:p>
          <a:p>
            <a:r>
              <a:rPr lang="de-AT" dirty="0"/>
              <a:t>Ergebnisse wurden bestätigt durch Projekt URCHARGE in Linz</a:t>
            </a:r>
          </a:p>
          <a:p>
            <a:r>
              <a:rPr lang="de-AT" dirty="0">
                <a:solidFill>
                  <a:srgbClr val="E3000B"/>
                </a:solidFill>
              </a:rPr>
              <a:t>Auslegung mit Lastmanagement: 1-1,5 kW / Stellplatz</a:t>
            </a:r>
          </a:p>
          <a:p>
            <a:endParaRPr lang="de-AT" dirty="0">
              <a:solidFill>
                <a:srgbClr val="E3000B"/>
              </a:solidFill>
            </a:endParaRPr>
          </a:p>
          <a:p>
            <a:r>
              <a:rPr lang="de-AT" dirty="0">
                <a:solidFill>
                  <a:srgbClr val="E3000B"/>
                </a:solidFill>
              </a:rPr>
              <a:t>Problemlose Versorgung der E-Ladeinfrastruktur ohne Verstärkung der Anschlussleistung über den bestehenden Hausanschluss</a:t>
            </a:r>
            <a:endParaRPr lang="de-AT" sz="400" dirty="0">
              <a:solidFill>
                <a:srgbClr val="E3000B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6640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A131D-6600-4401-AE7E-C74CCD85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dirty="0"/>
              <a:t>Empfehlungen für den Wohnbau</a:t>
            </a:r>
            <a:br>
              <a:rPr lang="de-AT" dirty="0"/>
            </a:b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EA8908-BD45-44A5-9DC2-2E232B87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34</a:t>
            </a:fld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B173EE-75E5-418E-94D0-ABAC171D13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980728"/>
            <a:ext cx="8280400" cy="5112568"/>
          </a:xfrm>
        </p:spPr>
        <p:txBody>
          <a:bodyPr>
            <a:normAutofit/>
          </a:bodyPr>
          <a:lstStyle/>
          <a:p>
            <a:r>
              <a:rPr lang="de-AT" dirty="0"/>
              <a:t>Einzelladestation: 3,7 kW / 5,5 kW</a:t>
            </a:r>
          </a:p>
          <a:p>
            <a:pPr lvl="1"/>
            <a:r>
              <a:rPr lang="de-AT" dirty="0"/>
              <a:t>Ausreichend für durchschnittliche Nutzung, schont die bestehenden Anschlusskapazitäten</a:t>
            </a:r>
          </a:p>
          <a:p>
            <a:pPr lvl="1"/>
            <a:r>
              <a:rPr lang="de-AT" dirty="0"/>
              <a:t>Privilegiert als Änderungsmaßnahme (sh. OGH-Urteil und WEG-Novelle 2022)</a:t>
            </a:r>
          </a:p>
          <a:p>
            <a:r>
              <a:rPr lang="de-AT" dirty="0"/>
              <a:t>Gemeinschaftsanlage mit Lastmanagement</a:t>
            </a:r>
          </a:p>
          <a:p>
            <a:pPr lvl="1"/>
            <a:r>
              <a:rPr lang="de-AT" dirty="0"/>
              <a:t>Durch das Lastmanagement können die bestehenden Anschlusskapazitäten besser ausgenutzt werden</a:t>
            </a:r>
          </a:p>
          <a:p>
            <a:pPr lvl="1"/>
            <a:r>
              <a:rPr lang="de-AT" dirty="0"/>
              <a:t>Für die einzelne Wallbox kann eine höhere Ladeleistung (11 kW) zur Verfügung gestellt werden (Auslegung 1 bis 1,5 kW/Stellplatz)</a:t>
            </a:r>
          </a:p>
          <a:p>
            <a:pPr lvl="1"/>
            <a:r>
              <a:rPr lang="de-AT" dirty="0"/>
              <a:t>Kann schrittweise erweitert werden</a:t>
            </a:r>
          </a:p>
          <a:p>
            <a:r>
              <a:rPr lang="de-AT" dirty="0"/>
              <a:t>Hybrid-Anlage mit Lastmanagement</a:t>
            </a:r>
          </a:p>
          <a:p>
            <a:pPr lvl="1"/>
            <a:r>
              <a:rPr lang="de-AT" dirty="0"/>
              <a:t>Einzelne Wallboxen werden an den vorhandenen Wohnungszählern angeschlossen</a:t>
            </a:r>
          </a:p>
        </p:txBody>
      </p:sp>
    </p:spTree>
    <p:extLst>
      <p:ext uri="{BB962C8B-B14F-4D97-AF65-F5344CB8AC3E}">
        <p14:creationId xmlns:p14="http://schemas.microsoft.com/office/powerpoint/2010/main" val="2813660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Studie „Ladestationen in bestehenden großvolumigen Wohngebäuden“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35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AT" sz="2000" dirty="0"/>
              <a:t>Auftraggeber: </a:t>
            </a:r>
          </a:p>
          <a:p>
            <a:pPr marL="269875" indent="0">
              <a:spcBef>
                <a:spcPts val="0"/>
              </a:spcBef>
              <a:buNone/>
            </a:pPr>
            <a:r>
              <a:rPr lang="de-AT" sz="2000" b="1" dirty="0"/>
              <a:t>Bundesministerium für Verkehr, Innovation und Technologie</a:t>
            </a:r>
          </a:p>
          <a:p>
            <a:pPr>
              <a:spcBef>
                <a:spcPts val="1200"/>
              </a:spcBef>
            </a:pPr>
            <a:r>
              <a:rPr lang="de-AT" sz="2000" b="0" dirty="0"/>
              <a:t>Aufbereitung der </a:t>
            </a:r>
            <a:r>
              <a:rPr lang="de-AT" sz="2000" b="1" dirty="0"/>
              <a:t>technischen Umsetzungslösungen </a:t>
            </a:r>
          </a:p>
          <a:p>
            <a:pPr>
              <a:spcBef>
                <a:spcPts val="1200"/>
              </a:spcBef>
            </a:pPr>
            <a:r>
              <a:rPr lang="de-AT" sz="2000" b="0" dirty="0"/>
              <a:t>Beschreibung der </a:t>
            </a:r>
            <a:r>
              <a:rPr lang="de-AT" sz="2000" b="1" dirty="0"/>
              <a:t>energiewirtschaftlichen Aspekte</a:t>
            </a:r>
          </a:p>
          <a:p>
            <a:pPr>
              <a:spcBef>
                <a:spcPts val="1200"/>
              </a:spcBef>
            </a:pPr>
            <a:r>
              <a:rPr lang="de-AT" sz="2000" b="1" dirty="0"/>
              <a:t>Wohnrechtliche Umsetzung </a:t>
            </a:r>
            <a:r>
              <a:rPr lang="de-AT" sz="2000" b="0" dirty="0"/>
              <a:t>im Rahmen der geltenden Rechtslage</a:t>
            </a:r>
            <a:br>
              <a:rPr lang="de-AT" sz="2000" b="0" dirty="0"/>
            </a:br>
            <a:endParaRPr lang="de-AT" sz="2000" b="0" dirty="0"/>
          </a:p>
          <a:p>
            <a:pPr>
              <a:spcBef>
                <a:spcPts val="1200"/>
              </a:spcBef>
            </a:pPr>
            <a:r>
              <a:rPr lang="de-AT" sz="2000" dirty="0"/>
              <a:t>Auftragnehmer : Walter Hüttler e7</a:t>
            </a:r>
          </a:p>
          <a:p>
            <a:pPr>
              <a:spcBef>
                <a:spcPts val="1200"/>
              </a:spcBef>
            </a:pPr>
            <a:r>
              <a:rPr lang="de-AT" sz="2000" dirty="0"/>
              <a:t>Projektpartner: Philipp Fidler, WU Wien</a:t>
            </a:r>
            <a:r>
              <a:rPr lang="de-AT" sz="2000" b="0" dirty="0"/>
              <a:t> – Institut für Zivil- und Unternehmensrecht</a:t>
            </a:r>
          </a:p>
          <a:p>
            <a:pPr>
              <a:spcBef>
                <a:spcPts val="1200"/>
              </a:spcBef>
            </a:pPr>
            <a:r>
              <a:rPr lang="de-AT" sz="2000" b="0" dirty="0"/>
              <a:t>Bearbeitungszeit: Juli bis Oktober 2017</a:t>
            </a:r>
          </a:p>
          <a:p>
            <a:pPr>
              <a:spcBef>
                <a:spcPts val="1200"/>
              </a:spcBef>
            </a:pPr>
            <a:r>
              <a:rPr lang="de-AT" sz="2000" b="0" dirty="0"/>
              <a:t>Download:</a:t>
            </a:r>
            <a:br>
              <a:rPr lang="de-AT" sz="2000" b="0" dirty="0"/>
            </a:br>
            <a:r>
              <a:rPr lang="de-AT" sz="1600" i="1" u="sng" dirty="0">
                <a:solidFill>
                  <a:srgbClr val="0070C0"/>
                </a:solidFill>
              </a:rPr>
              <a:t>https://www.bmk.gv.at/themen/mobilitaet/alternative_verkehrskonzepte/elektromobilitaet/publikationen/nachruesten.html</a:t>
            </a:r>
            <a:endParaRPr lang="de-AT" b="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0287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Vielen Dank für Ihre Aufmerksamkeit!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972D3-BD85-489B-85DE-5C181918966B}" type="slidenum">
              <a:rPr kumimoji="0" lang="de-A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A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58A2073C-DB91-422A-A8A3-1D3717C75F9F}"/>
              </a:ext>
            </a:extLst>
          </p:cNvPr>
          <p:cNvSpPr txBox="1">
            <a:spLocks/>
          </p:cNvSpPr>
          <p:nvPr/>
        </p:nvSpPr>
        <p:spPr>
          <a:xfrm>
            <a:off x="3419872" y="1557338"/>
            <a:ext cx="5328841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3525" indent="-2635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888" indent="-263525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778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4613" indent="-26352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Dipl.-Ing. Walter Hüttler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 </a:t>
            </a: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consulting engineers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Ingenieurbüro für Energie- und Umwelttechnik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walter.huettler@wh-c.at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+43 676 542 76 06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4" descr="\\e7server.e7.local\Verwaltung\Kommunikation\Teamfotos\2016\04a_JPGs_ProfilPix\e7_3592_WH.jpg">
            <a:extLst>
              <a:ext uri="{FF2B5EF4-FFF2-40B4-BE49-F238E27FC236}">
                <a16:creationId xmlns:a16="http://schemas.microsoft.com/office/drawing/2014/main" id="{83E282F6-6B94-4913-985E-400DA68F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67" y="2060848"/>
            <a:ext cx="1844465" cy="25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5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036F6C9-9E3B-4C0C-8172-92338E81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Masterplan Mobilität 2030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D82B49-3CA8-42AA-958E-E4B68EBA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44AA0C8-062B-BF40-369D-C73E8AA079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65582B-B45C-4908-A8B1-AD419D2D480D}"/>
              </a:ext>
            </a:extLst>
          </p:cNvPr>
          <p:cNvSpPr txBox="1"/>
          <p:nvPr/>
        </p:nvSpPr>
        <p:spPr>
          <a:xfrm>
            <a:off x="2866541" y="6021288"/>
            <a:ext cx="3528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dirty="0"/>
              <a:t>Quelle: Mobilitätsmasterplan 2030, BMK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FCEE84-89F2-42A3-A551-C8E9FA4D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2"/>
            <a:ext cx="9144000" cy="59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FB2F3E2-1E22-46F8-84D0-D87E71FD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781F12-688E-4F7A-8E03-5A6BAA85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1EDCB885-2322-2D5E-5BB8-9EE23D0709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61572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EE7F775-C2DC-BAEE-F89E-73E1A9EBD59F}"/>
              </a:ext>
            </a:extLst>
          </p:cNvPr>
          <p:cNvSpPr txBox="1"/>
          <p:nvPr/>
        </p:nvSpPr>
        <p:spPr>
          <a:xfrm>
            <a:off x="-540568" y="4941168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Quelle: Faktencheck E-Mobilität, Umweltbundesamt / VCÖ, März 2022                                      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7F9182D-E014-DE0F-05CF-B7B741AE41B6}"/>
              </a:ext>
            </a:extLst>
          </p:cNvPr>
          <p:cNvSpPr/>
          <p:nvPr/>
        </p:nvSpPr>
        <p:spPr bwMode="auto">
          <a:xfrm>
            <a:off x="7056784" y="3146968"/>
            <a:ext cx="827584" cy="1938216"/>
          </a:xfrm>
          <a:prstGeom prst="roundRect">
            <a:avLst/>
          </a:prstGeom>
          <a:solidFill>
            <a:srgbClr val="E3000B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BD0DD47-F6CD-3D4C-514F-A2A412779612}"/>
              </a:ext>
            </a:extLst>
          </p:cNvPr>
          <p:cNvSpPr/>
          <p:nvPr/>
        </p:nvSpPr>
        <p:spPr bwMode="auto">
          <a:xfrm>
            <a:off x="4788024" y="5301208"/>
            <a:ext cx="2448272" cy="1002112"/>
          </a:xfrm>
          <a:prstGeom prst="roundRect">
            <a:avLst/>
          </a:prstGeom>
          <a:solidFill>
            <a:srgbClr val="E3000B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22AFD-198C-4DD8-BDAA-E48E904B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Rahmenbedingungen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5727D0-8B85-459D-9B0F-8861E830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3AC926-6F15-4D5D-BB56-A06B23FCCC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b="1" dirty="0"/>
              <a:t>Pariser Klimaziele (2016)</a:t>
            </a:r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r>
              <a:rPr lang="de-AT" sz="2000" b="1" dirty="0"/>
              <a:t>EU: Reduktion der Treibhausgase bis 2030 um 55%</a:t>
            </a:r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r>
              <a:rPr lang="de-AT" sz="2000" b="1" dirty="0"/>
              <a:t>EU-Flottenziele für CO2-Reduktion bei PKWs</a:t>
            </a:r>
          </a:p>
          <a:p>
            <a:pPr marL="360363" lvl="1" indent="0">
              <a:buNone/>
            </a:pPr>
            <a:r>
              <a:rPr lang="de-AT" b="1" dirty="0"/>
              <a:t>2021</a:t>
            </a:r>
            <a:r>
              <a:rPr lang="de-AT" dirty="0"/>
              <a:t> </a:t>
            </a:r>
            <a:r>
              <a:rPr lang="de-DE" sz="20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➜ </a:t>
            </a:r>
            <a:r>
              <a:rPr lang="de-AT" dirty="0"/>
              <a:t>95g CO</a:t>
            </a:r>
            <a:r>
              <a:rPr lang="de-AT" baseline="-25000" dirty="0"/>
              <a:t>2</a:t>
            </a:r>
            <a:r>
              <a:rPr lang="de-AT" dirty="0"/>
              <a:t>/km </a:t>
            </a:r>
            <a:r>
              <a:rPr lang="de-AT" b="1" dirty="0"/>
              <a:t>2025</a:t>
            </a:r>
            <a:r>
              <a:rPr lang="de-AT" dirty="0"/>
              <a:t> </a:t>
            </a:r>
            <a:r>
              <a:rPr lang="de-DE" sz="20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➜ </a:t>
            </a:r>
            <a:r>
              <a:rPr lang="de-AT" dirty="0"/>
              <a:t>minus 15% / </a:t>
            </a:r>
            <a:r>
              <a:rPr lang="de-AT" b="1" dirty="0"/>
              <a:t>2030</a:t>
            </a:r>
            <a:r>
              <a:rPr lang="de-AT" dirty="0"/>
              <a:t> </a:t>
            </a:r>
            <a:r>
              <a:rPr lang="de-DE" sz="20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➜ </a:t>
            </a:r>
            <a:r>
              <a:rPr lang="de-AT" dirty="0"/>
              <a:t>minus 37,5%</a:t>
            </a:r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r>
              <a:rPr lang="de-AT" sz="2000" b="1" dirty="0"/>
              <a:t>Österreich Regierungsprogramm 2020-2024</a:t>
            </a:r>
          </a:p>
          <a:p>
            <a:pPr marL="360363" lvl="1" indent="0">
              <a:buNone/>
            </a:pPr>
            <a:r>
              <a:rPr lang="de-AT" dirty="0"/>
              <a:t>Klimaneutralität bis 2040</a:t>
            </a:r>
          </a:p>
          <a:p>
            <a:pPr marL="360363" lvl="1" indent="0">
              <a:buNone/>
            </a:pPr>
            <a:r>
              <a:rPr lang="de-AT" dirty="0"/>
              <a:t>Anpassungen im Wohnrecht, Förderungen</a:t>
            </a:r>
          </a:p>
          <a:p>
            <a:pPr marL="360363" lvl="1" indent="0">
              <a:buNone/>
            </a:pPr>
            <a:r>
              <a:rPr lang="de-AT" dirty="0"/>
              <a:t>Keine Verbrennungsmotoren in der </a:t>
            </a:r>
            <a:r>
              <a:rPr lang="de-AT" dirty="0" err="1"/>
              <a:t>öff</a:t>
            </a:r>
            <a:r>
              <a:rPr lang="de-AT" dirty="0"/>
              <a:t>. Beschaffung ab 2027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40E3CF6-7461-478C-9C2C-15C90F8E6A3A}"/>
              </a:ext>
            </a:extLst>
          </p:cNvPr>
          <p:cNvSpPr/>
          <p:nvPr/>
        </p:nvSpPr>
        <p:spPr bwMode="auto">
          <a:xfrm>
            <a:off x="467544" y="2924944"/>
            <a:ext cx="7776864" cy="792088"/>
          </a:xfrm>
          <a:prstGeom prst="roundRect">
            <a:avLst/>
          </a:prstGeom>
          <a:solidFill>
            <a:srgbClr val="E3000B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036F6C9-9E3B-4C0C-8172-92338E81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Internationale Entwicklungen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D82B49-3CA8-42AA-958E-E4B68EBA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A43610B-1C4A-9888-D8A1-F93C9CF588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65582B-B45C-4908-A8B1-AD419D2D480D}"/>
              </a:ext>
            </a:extLst>
          </p:cNvPr>
          <p:cNvSpPr txBox="1"/>
          <p:nvPr/>
        </p:nvSpPr>
        <p:spPr>
          <a:xfrm>
            <a:off x="2866541" y="6284846"/>
            <a:ext cx="3528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dirty="0"/>
              <a:t>Quelle: Mobilitätsmasterplan 2030, BMK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C5A146-7C86-48A2-9EF8-5A4870A0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30" y="-1"/>
            <a:ext cx="9153629" cy="55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0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7CCC57B-18D4-A744-0729-E586C571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35323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04947"/>
            <a:ext cx="8291513" cy="720080"/>
          </a:xfrm>
        </p:spPr>
        <p:txBody>
          <a:bodyPr>
            <a:normAutofit fontScale="90000"/>
          </a:bodyPr>
          <a:lstStyle/>
          <a:p>
            <a:r>
              <a:rPr lang="de-AT" dirty="0"/>
              <a:t>Neuzulassungen </a:t>
            </a:r>
            <a:br>
              <a:rPr lang="de-AT" dirty="0"/>
            </a:br>
            <a:r>
              <a:rPr lang="de-AT" dirty="0"/>
              <a:t>E-PKW und Plug-In Hybrid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9525A2-664A-4B24-BB3F-CC267A62C935}" type="slidenum">
              <a:rPr lang="de-AT" smtClean="0"/>
              <a:pPr>
                <a:defRPr/>
              </a:pPr>
              <a:t>8</a:t>
            </a:fld>
            <a:endParaRPr lang="de-AT" dirty="0">
              <a:solidFill>
                <a:srgbClr val="9C9D9F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BB5C8E-11FB-E4EB-85F3-DF2F2FA8E3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431416" y="5877272"/>
            <a:ext cx="5292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Quelle: Statistik Austria, Darstellung Austria Tech; Datenstand: 31. Juli 2022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4C64FCAD-7285-45C5-BC5B-C6669BB68D1C}"/>
              </a:ext>
            </a:extLst>
          </p:cNvPr>
          <p:cNvSpPr/>
          <p:nvPr/>
        </p:nvSpPr>
        <p:spPr bwMode="auto">
          <a:xfrm>
            <a:off x="7443947" y="2276798"/>
            <a:ext cx="728453" cy="432122"/>
          </a:xfrm>
          <a:prstGeom prst="roundRect">
            <a:avLst/>
          </a:prstGeom>
          <a:solidFill>
            <a:srgbClr val="E3000B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49CC8-2E4C-41F1-B111-97D2490C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dirty="0"/>
              <a:t>Szenario 2030 / 2050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25C6ED-AEC1-425D-8657-F3D436EE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72D3-BD85-489B-85DE-5C181918966B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3EE884-A869-8C30-C844-C03B55212C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FAA55C-598F-4212-A48C-330AD1B7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" y="1273586"/>
            <a:ext cx="9082531" cy="4603686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1E923B0-E462-48D3-B6EF-C9516A448C1E}"/>
              </a:ext>
            </a:extLst>
          </p:cNvPr>
          <p:cNvSpPr/>
          <p:nvPr/>
        </p:nvSpPr>
        <p:spPr bwMode="auto">
          <a:xfrm>
            <a:off x="4211960" y="2780928"/>
            <a:ext cx="288032" cy="2736304"/>
          </a:xfrm>
          <a:prstGeom prst="roundRect">
            <a:avLst/>
          </a:prstGeom>
          <a:solidFill>
            <a:srgbClr val="E3000B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PA_Titel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PA-Standard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hne Logo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Dividend">
      <a:fillStyleLst>
        <a:solidFill>
          <a:schemeClr val="phClr"/>
        </a:solidFill>
        <a:gradFill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PA-Standard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WPA Powerpoint Vorlage 2014-10_V03</Template>
  <TotalTime>0</TotalTime>
  <Words>1469</Words>
  <Application>Microsoft Office PowerPoint</Application>
  <PresentationFormat>Bildschirmpräsentation (4:3)</PresentationFormat>
  <Paragraphs>319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36</vt:i4>
      </vt:variant>
    </vt:vector>
  </HeadingPairs>
  <TitlesOfParts>
    <vt:vector size="49" baseType="lpstr">
      <vt:lpstr>Arial</vt:lpstr>
      <vt:lpstr>Bebas Neue</vt:lpstr>
      <vt:lpstr>Calibri</vt:lpstr>
      <vt:lpstr>Franklin Gothic Book</vt:lpstr>
      <vt:lpstr>Franklin Gothic Demi</vt:lpstr>
      <vt:lpstr>Segoe UI Symbol</vt:lpstr>
      <vt:lpstr>Symbol</vt:lpstr>
      <vt:lpstr>Wingdings</vt:lpstr>
      <vt:lpstr>Wingdings 2</vt:lpstr>
      <vt:lpstr>WPA_Titelfolie</vt:lpstr>
      <vt:lpstr>WPA-Standardfolie</vt:lpstr>
      <vt:lpstr>ohne Logos</vt:lpstr>
      <vt:lpstr>1_WPA-Standardfolie</vt:lpstr>
      <vt:lpstr>PowerPoint-Präsentation</vt:lpstr>
      <vt:lpstr>Walter Hüttler</vt:lpstr>
      <vt:lpstr>Überblick</vt:lpstr>
      <vt:lpstr>Masterplan Mobilität 2030</vt:lpstr>
      <vt:lpstr>PowerPoint-Präsentation</vt:lpstr>
      <vt:lpstr>Rahmenbedingungen</vt:lpstr>
      <vt:lpstr>Internationale Entwicklungen</vt:lpstr>
      <vt:lpstr>Neuzulassungen  E-PKW und Plug-In Hybrid</vt:lpstr>
      <vt:lpstr>Szenario 2030 / 2050</vt:lpstr>
      <vt:lpstr>Ladeinfrastruktur im Wohnbau</vt:lpstr>
      <vt:lpstr>Wohnungsneubau</vt:lpstr>
      <vt:lpstr>EPBD / EU-Gebäuderichtlinie 2018, Art. 8</vt:lpstr>
      <vt:lpstr>Energietechnik - Grundlagen</vt:lpstr>
      <vt:lpstr>Vergleich von Ladedauern</vt:lpstr>
      <vt:lpstr>Durchschnittl. Fahrwege / Reichweiten</vt:lpstr>
      <vt:lpstr>Langsamladung / Schnellladung</vt:lpstr>
      <vt:lpstr>Wallboxen</vt:lpstr>
      <vt:lpstr>Elektrischer Hausanschluss</vt:lpstr>
      <vt:lpstr>Einzelanlage / Bestehender Zähler</vt:lpstr>
      <vt:lpstr>Einzelanlage / Zusätzlicher-eigener Zähler</vt:lpstr>
      <vt:lpstr>Gemeinschaftsanlage mit Lastmanagement </vt:lpstr>
      <vt:lpstr>Hybrid: Einzelanschlüsse mit Lastmanagement</vt:lpstr>
      <vt:lpstr>PowerPoint-Präsentation</vt:lpstr>
      <vt:lpstr>Pilotprojekt Elektromobilitätsszenario 2030 </vt:lpstr>
      <vt:lpstr>Projektpartner</vt:lpstr>
      <vt:lpstr>Eckpunkte des Pilotprojekts</vt:lpstr>
      <vt:lpstr>Auslegung </vt:lpstr>
      <vt:lpstr>Auslegung </vt:lpstr>
      <vt:lpstr>Auslegung für das Pilotprojekt </vt:lpstr>
      <vt:lpstr> Max. Wirkleistung an der Ladeinfrastruktur  </vt:lpstr>
      <vt:lpstr> Ergebnisse: Fahr- und Ladeverhalten  </vt:lpstr>
      <vt:lpstr>  Lastspitzen vs. verfügbare Anschlussleistung </vt:lpstr>
      <vt:lpstr>Zusammenfassung Pilotprojekt</vt:lpstr>
      <vt:lpstr>Empfehlungen für den Wohnbau </vt:lpstr>
      <vt:lpstr>Studie „Ladestationen in bestehenden großvolumigen Wohngebäuden“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WPA-Vorlage</dc:title>
  <dc:subject>Folien</dc:subject>
  <dc:creator>Martina Schmidt</dc:creator>
  <dc:description>Änderung: 2015-03-06 Kopflinie von gepunktet auf Strich, Folien ergänzt (Untertitel)
2015-08: tippfehler im impressum korr, anschreiben neu, ansonsten unverändert</dc:description>
  <cp:lastModifiedBy>Walter Hüttler</cp:lastModifiedBy>
  <cp:revision>261</cp:revision>
  <cp:lastPrinted>2022-10-13T16:05:10Z</cp:lastPrinted>
  <dcterms:created xsi:type="dcterms:W3CDTF">2015-03-06T18:12:22Z</dcterms:created>
  <dcterms:modified xsi:type="dcterms:W3CDTF">2022-10-13T16:07:32Z</dcterms:modified>
</cp:coreProperties>
</file>