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00" r:id="rId5"/>
    <p:sldId id="304" r:id="rId6"/>
    <p:sldId id="310" r:id="rId7"/>
    <p:sldId id="326" r:id="rId8"/>
    <p:sldId id="319" r:id="rId9"/>
    <p:sldId id="328" r:id="rId10"/>
    <p:sldId id="329" r:id="rId11"/>
    <p:sldId id="330" r:id="rId12"/>
    <p:sldId id="331" r:id="rId13"/>
    <p:sldId id="327" r:id="rId14"/>
    <p:sldId id="311" r:id="rId15"/>
    <p:sldId id="312" r:id="rId16"/>
    <p:sldId id="313" r:id="rId17"/>
    <p:sldId id="333" r:id="rId18"/>
    <p:sldId id="315" r:id="rId19"/>
    <p:sldId id="332" r:id="rId20"/>
    <p:sldId id="277" r:id="rId21"/>
  </p:sldIdLst>
  <p:sldSz cx="9144000" cy="5715000" type="screen16x10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1570" autoAdjust="0"/>
  </p:normalViewPr>
  <p:slideViewPr>
    <p:cSldViewPr snapToGrid="0" showGuides="1">
      <p:cViewPr varScale="1">
        <p:scale>
          <a:sx n="139" d="100"/>
          <a:sy n="139" d="100"/>
        </p:scale>
        <p:origin x="528" y="12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12.10.2022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12.10.2022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12144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81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850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617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3158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709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196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587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364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509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010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659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526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717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050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33AA08B-9ADA-4A0C-9283-81D159DEBEA6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  <a:ln w="190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A43914-DD58-4212-8EA4-C40118D01DCA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214FE-5EB3-421E-B134-66FCE0EFEF6E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015808-2ACD-4304-B1D1-2BC753CC9701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9284A-83A2-4AE1-B996-C96DBFB0FC3A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56EB-0F22-4C8E-8E60-29842A6FA52D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  <a:ln w="19050"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46" y="5127682"/>
            <a:ext cx="1749600" cy="401894"/>
          </a:xfrm>
          <a:prstGeom prst="rect">
            <a:avLst/>
          </a:prstGeom>
        </p:spPr>
      </p:pic>
      <p:pic>
        <p:nvPicPr>
          <p:cNvPr id="18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pic>
        <p:nvPicPr>
          <p:cNvPr id="19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1. Februar 2017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D440DC-3E5A-4F57-AE6F-A2D37F4F15C1}" type="datetime1">
              <a:rPr lang="de-AT" smtClean="0"/>
              <a:t>12.10.2022</a:t>
            </a:fld>
            <a:endParaRPr lang="de-AT" dirty="0"/>
          </a:p>
        </p:txBody>
      </p:sp>
      <p:sp>
        <p:nvSpPr>
          <p:cNvPr id="18" name="Rechteck 17"/>
          <p:cNvSpPr/>
          <p:nvPr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13" y="5341775"/>
            <a:ext cx="1083600" cy="24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7" y="2941638"/>
            <a:ext cx="6024085" cy="2221323"/>
          </a:xfrm>
        </p:spPr>
        <p:txBody>
          <a:bodyPr/>
          <a:lstStyle/>
          <a:p>
            <a:r>
              <a:rPr lang="de-AT" sz="1600" dirty="0" smtClean="0"/>
              <a:t>Philipp </a:t>
            </a:r>
            <a:r>
              <a:rPr lang="de-AT" sz="1600" dirty="0" smtClean="0"/>
              <a:t>Fidler</a:t>
            </a:r>
            <a:endParaRPr lang="de-AT" sz="1600" dirty="0" smtClean="0"/>
          </a:p>
          <a:p>
            <a:endParaRPr lang="de-AT" sz="1600" dirty="0" smtClean="0"/>
          </a:p>
          <a:p>
            <a:r>
              <a:rPr lang="de-AT" sz="1600" dirty="0" smtClean="0"/>
              <a:t>Institut </a:t>
            </a:r>
            <a:r>
              <a:rPr lang="de-AT" sz="1600" dirty="0"/>
              <a:t>für </a:t>
            </a:r>
            <a:r>
              <a:rPr lang="de-AT" sz="1600" dirty="0" smtClean="0"/>
              <a:t>Unternehmensrecht, WU Wien</a:t>
            </a:r>
            <a:endParaRPr lang="de-AT" sz="1600" dirty="0" smtClean="0"/>
          </a:p>
          <a:p>
            <a:endParaRPr lang="de-AT" sz="1600" dirty="0"/>
          </a:p>
          <a:p>
            <a:r>
              <a:rPr lang="de-AT" sz="1600" dirty="0" smtClean="0"/>
              <a:t>ZVR Verkehrsrechtstag 2022</a:t>
            </a:r>
            <a:endParaRPr lang="de-AT" sz="16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smtClean="0"/>
              <a:t>18. Oktober 2022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Elektromobilität im WEG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24716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§ 16 Abs 8 idF BGBl 221/2021: „Vorrang von Gemeinschaftsanlagen“</a:t>
            </a:r>
            <a:endParaRPr lang="de-AT" dirty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Geringere Kapazitätsbelastung durch Lastmanagement und „intelligentes Laden“</a:t>
            </a:r>
            <a:endParaRPr lang="de-AT" dirty="0"/>
          </a:p>
          <a:p>
            <a:pPr lvl="2"/>
            <a:r>
              <a:rPr lang="de-AT" dirty="0" smtClean="0"/>
              <a:t>Pflicht </a:t>
            </a:r>
            <a:r>
              <a:rPr lang="de-AT" dirty="0"/>
              <a:t>des Wohnungseigentümers </a:t>
            </a:r>
            <a:r>
              <a:rPr lang="de-AT" dirty="0" smtClean="0"/>
              <a:t>zur Unterlassung </a:t>
            </a:r>
            <a:r>
              <a:rPr lang="de-AT" dirty="0"/>
              <a:t>der Nutzung einer von ihm errichteten Einzelladestation </a:t>
            </a:r>
            <a:endParaRPr lang="de-AT" dirty="0" smtClean="0"/>
          </a:p>
          <a:p>
            <a:pPr lvl="2"/>
            <a:r>
              <a:rPr lang="de-AT" dirty="0" smtClean="0"/>
              <a:t>nach </a:t>
            </a:r>
            <a:r>
              <a:rPr lang="de-AT" dirty="0"/>
              <a:t>Inbetriebnahme </a:t>
            </a:r>
            <a:r>
              <a:rPr lang="de-AT" dirty="0" smtClean="0"/>
              <a:t>einer gemeinsamen Elektro-Ladeanlage</a:t>
            </a:r>
          </a:p>
          <a:p>
            <a:pPr lvl="1"/>
            <a:endParaRPr lang="de-AT" dirty="0"/>
          </a:p>
          <a:p>
            <a:pPr lvl="1"/>
            <a:r>
              <a:rPr lang="de-AT" dirty="0" smtClean="0"/>
              <a:t>Voraussetzungen für „Unterlassungsverlangen“</a:t>
            </a:r>
          </a:p>
          <a:p>
            <a:pPr lvl="2"/>
            <a:r>
              <a:rPr lang="de-AT" dirty="0" smtClean="0"/>
              <a:t>Beschlussfassung der Eigentümergemeinschaft (Stimmrechtsausschluss nach § 24 Abs 3 WEG)</a:t>
            </a:r>
          </a:p>
          <a:p>
            <a:pPr lvl="2"/>
            <a:r>
              <a:rPr lang="de-AT" dirty="0" smtClean="0"/>
              <a:t>elektrische </a:t>
            </a:r>
            <a:r>
              <a:rPr lang="de-AT" dirty="0"/>
              <a:t>Versorgung der Liegenschaft </a:t>
            </a:r>
            <a:r>
              <a:rPr lang="de-AT" dirty="0" smtClean="0"/>
              <a:t>kann durch </a:t>
            </a:r>
            <a:r>
              <a:rPr lang="de-AT" dirty="0"/>
              <a:t>eine Beteiligung an der gemeinsamen Anlage </a:t>
            </a:r>
            <a:r>
              <a:rPr lang="de-AT" dirty="0" smtClean="0"/>
              <a:t>„besser genützt“ </a:t>
            </a:r>
            <a:r>
              <a:rPr lang="de-AT" dirty="0"/>
              <a:t>werden </a:t>
            </a:r>
            <a:r>
              <a:rPr lang="de-AT" dirty="0" smtClean="0"/>
              <a:t>als </a:t>
            </a:r>
            <a:r>
              <a:rPr lang="de-AT" dirty="0"/>
              <a:t>durch </a:t>
            </a:r>
            <a:r>
              <a:rPr lang="de-AT" dirty="0" smtClean="0"/>
              <a:t>weitere </a:t>
            </a:r>
            <a:r>
              <a:rPr lang="de-AT" dirty="0"/>
              <a:t>Nutzung der </a:t>
            </a:r>
            <a:r>
              <a:rPr lang="de-AT" dirty="0" smtClean="0"/>
              <a:t>Einzelladestation</a:t>
            </a:r>
          </a:p>
          <a:p>
            <a:pPr lvl="2"/>
            <a:r>
              <a:rPr lang="de-AT" dirty="0" smtClean="0"/>
              <a:t>Frühestens 5 Jahre nach Errichtung der Einzelladestation</a:t>
            </a:r>
          </a:p>
          <a:p>
            <a:pPr lvl="2"/>
            <a:r>
              <a:rPr lang="de-AT" dirty="0" smtClean="0"/>
              <a:t>Kein Investitionsersatz (auch nicht nach § 1037 ABGB)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22073216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Kostentragung bei technischer Einzellösung </a:t>
            </a:r>
          </a:p>
          <a:p>
            <a:pPr lvl="2"/>
            <a:endParaRPr lang="de-AT" dirty="0" smtClean="0"/>
          </a:p>
          <a:p>
            <a:pPr lvl="2"/>
            <a:r>
              <a:rPr lang="de-AT" dirty="0" smtClean="0"/>
              <a:t>Kosten </a:t>
            </a:r>
            <a:r>
              <a:rPr lang="de-AT" dirty="0"/>
              <a:t>der Wartung- und Instandhaltung der Ladestation trägt der Wohnungseigentümer</a:t>
            </a:r>
          </a:p>
          <a:p>
            <a:pPr lvl="2"/>
            <a:r>
              <a:rPr lang="de-AT" dirty="0" smtClean="0"/>
              <a:t>ebenso </a:t>
            </a:r>
            <a:r>
              <a:rPr lang="de-AT" dirty="0"/>
              <a:t>Stromkosten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(Mehr-)Kosten </a:t>
            </a:r>
            <a:r>
              <a:rPr lang="de-AT" dirty="0"/>
              <a:t>der Wartung- und Instandhaltung der elektrischen Leitungen </a:t>
            </a:r>
            <a:r>
              <a:rPr lang="de-AT" dirty="0" smtClean="0"/>
              <a:t>auf allgemeinen Teilen trägt </a:t>
            </a:r>
            <a:r>
              <a:rPr lang="de-AT" dirty="0"/>
              <a:t>der Wohnungseigentümer </a:t>
            </a:r>
            <a:endParaRPr lang="de-AT" dirty="0" smtClean="0"/>
          </a:p>
          <a:p>
            <a:pPr lvl="2"/>
            <a:endParaRPr lang="de-AT" dirty="0" smtClean="0"/>
          </a:p>
          <a:p>
            <a:pPr lvl="2"/>
            <a:r>
              <a:rPr lang="de-AT" dirty="0" smtClean="0"/>
              <a:t>Siehe nun § 16 Abs 8 WEG idF BGBl 222/2021</a:t>
            </a:r>
          </a:p>
          <a:p>
            <a:pPr lvl="2"/>
            <a:r>
              <a:rPr lang="de-AT" dirty="0" smtClean="0"/>
              <a:t>Beispiel: Markise an der Außenfassade des Hauses (erhöhter Aufwand bei Erneuerung der Fassade)</a:t>
            </a:r>
          </a:p>
          <a:p>
            <a:pPr lvl="2"/>
            <a:r>
              <a:rPr lang="de-AT" dirty="0"/>
              <a:t>Aber: Erhaltungsaufwand, der an sich mit neu geschaffenen allgemeinen Teilen notwendig verbunden </a:t>
            </a:r>
            <a:r>
              <a:rPr lang="de-AT" dirty="0" smtClean="0"/>
              <a:t>ist --&gt; Eigentümergemeinschaft</a:t>
            </a:r>
            <a:endParaRPr lang="de-AT" dirty="0"/>
          </a:p>
          <a:p>
            <a:pPr lvl="2"/>
            <a:endParaRPr lang="de-AT" dirty="0"/>
          </a:p>
          <a:p>
            <a:pPr lvl="1"/>
            <a:endParaRPr lang="de-AT" dirty="0" smtClean="0"/>
          </a:p>
          <a:p>
            <a:pPr lvl="1"/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32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34010203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Zur Rolle der Hausverwaltung</a:t>
            </a:r>
          </a:p>
          <a:p>
            <a:endParaRPr lang="de-AT" dirty="0"/>
          </a:p>
          <a:p>
            <a:pPr lvl="1"/>
            <a:r>
              <a:rPr lang="de-AT" dirty="0" smtClean="0"/>
              <a:t>Änderung </a:t>
            </a:r>
            <a:r>
              <a:rPr lang="de-AT" dirty="0"/>
              <a:t>nach § 16 WEG = </a:t>
            </a:r>
            <a:r>
              <a:rPr lang="de-AT" b="1" dirty="0"/>
              <a:t>Verfügung</a:t>
            </a:r>
            <a:r>
              <a:rPr lang="de-AT" dirty="0"/>
              <a:t>; daher keine Verwaltungsmaßnahme (§ 28 WEG)</a:t>
            </a:r>
          </a:p>
          <a:p>
            <a:endParaRPr lang="de-AT" dirty="0"/>
          </a:p>
          <a:p>
            <a:pPr lvl="1"/>
            <a:r>
              <a:rPr lang="de-AT" dirty="0"/>
              <a:t>Konsequenz für Hausverwaltung?</a:t>
            </a:r>
          </a:p>
          <a:p>
            <a:pPr lvl="2"/>
            <a:r>
              <a:rPr lang="de-AT" dirty="0"/>
              <a:t>Eigentümergemeinschaft insofern nicht rechtsfähig, daher auch keine </a:t>
            </a:r>
            <a:r>
              <a:rPr lang="de-AT" dirty="0" smtClean="0"/>
              <a:t>Vertretungsbefugnis	</a:t>
            </a:r>
            <a:endParaRPr lang="de-AT" dirty="0"/>
          </a:p>
          <a:p>
            <a:pPr lvl="2"/>
            <a:r>
              <a:rPr lang="de-AT" dirty="0"/>
              <a:t>Daher weder Entscheidungs- noch </a:t>
            </a:r>
            <a:r>
              <a:rPr lang="de-AT" dirty="0" smtClean="0"/>
              <a:t>Mitwirkungspflicht; uU Informations- </a:t>
            </a:r>
            <a:r>
              <a:rPr lang="de-AT" dirty="0"/>
              <a:t>oder </a:t>
            </a:r>
            <a:r>
              <a:rPr lang="de-AT" dirty="0" smtClean="0"/>
              <a:t>Beratungstätigkeit</a:t>
            </a:r>
          </a:p>
          <a:p>
            <a:pPr lvl="2"/>
            <a:endParaRPr lang="de-AT" dirty="0"/>
          </a:p>
          <a:p>
            <a:pPr marL="266700" lvl="1" indent="-266700">
              <a:spcAft>
                <a:spcPts val="600"/>
              </a:spcAft>
            </a:pPr>
            <a:r>
              <a:rPr lang="de-AT" sz="1600" dirty="0"/>
              <a:t>Nun </a:t>
            </a:r>
            <a:r>
              <a:rPr lang="de-AT" sz="1600" dirty="0" smtClean="0"/>
              <a:t>Auskunftspflicht </a:t>
            </a:r>
            <a:r>
              <a:rPr lang="de-AT" sz="1600" dirty="0"/>
              <a:t>nach § 20 Abs 8 idF BGBl </a:t>
            </a:r>
            <a:r>
              <a:rPr lang="de-AT" sz="1600" dirty="0" smtClean="0"/>
              <a:t>221/2021</a:t>
            </a:r>
          </a:p>
          <a:p>
            <a:pPr marL="541338" lvl="2" indent="-266700">
              <a:spcAft>
                <a:spcPts val="600"/>
              </a:spcAft>
            </a:pPr>
            <a:r>
              <a:rPr lang="de-AT" sz="1500" dirty="0" smtClean="0"/>
              <a:t>Verwalter muss Namen </a:t>
            </a:r>
            <a:r>
              <a:rPr lang="de-AT" sz="1500" dirty="0"/>
              <a:t>und </a:t>
            </a:r>
            <a:r>
              <a:rPr lang="de-AT" sz="1500" dirty="0" smtClean="0"/>
              <a:t>die Zustellanschriften </a:t>
            </a:r>
            <a:r>
              <a:rPr lang="de-AT" sz="1500" dirty="0"/>
              <a:t>der anderen WE bekanntgeben; E-Mail-Adressen dürfen nur mit </a:t>
            </a:r>
            <a:r>
              <a:rPr lang="de-AT" sz="1500" dirty="0" smtClean="0"/>
              <a:t>Einwilligung </a:t>
            </a:r>
            <a:r>
              <a:rPr lang="de-AT" sz="1500" dirty="0"/>
              <a:t>des betreffenden Wohnungseigentümers </a:t>
            </a:r>
            <a:r>
              <a:rPr lang="de-AT" sz="1500" dirty="0" smtClean="0"/>
              <a:t>mitgeteilt werden</a:t>
            </a:r>
            <a:endParaRPr lang="de-AT" sz="1500" dirty="0"/>
          </a:p>
          <a:p>
            <a:pPr marL="0" lvl="1" indent="0">
              <a:spcBef>
                <a:spcPct val="70000"/>
              </a:spcBef>
              <a:buNone/>
            </a:pPr>
            <a:endParaRPr lang="de-AT" sz="20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6838" y="118918"/>
            <a:ext cx="6840000" cy="903822"/>
          </a:xfrm>
        </p:spPr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21572840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Paketlösung mit internem oder externem Ladestellenbetrieb (Gemeinschaftsanlage):</a:t>
            </a:r>
          </a:p>
          <a:p>
            <a:pPr lvl="1"/>
            <a:r>
              <a:rPr lang="de-AT" dirty="0"/>
              <a:t>Mehrere Wohnungseigentümer initiieren die Maßnahme und regen an, die erforderliche Infrastruktur in der Wohnanlange zu schaffen 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Zuständigkeit der </a:t>
            </a:r>
            <a:r>
              <a:rPr lang="de-AT" b="1" dirty="0"/>
              <a:t>Eigentümergemeinschaft </a:t>
            </a:r>
            <a:r>
              <a:rPr lang="de-AT" b="1" dirty="0">
                <a:sym typeface="Wingdings" panose="05000000000000000000" pitchFamily="2" charset="2"/>
              </a:rPr>
              <a:t> Mehrheitsbeschluss </a:t>
            </a:r>
            <a:r>
              <a:rPr lang="de-AT" dirty="0">
                <a:sym typeface="Wingdings" panose="05000000000000000000" pitchFamily="2" charset="2"/>
              </a:rPr>
              <a:t>erforderlich; aber Minderheitenrechte sind zu beachten (Anfechtungsmöglichkeit bei mangelnder Kostendeckung; Abwendung durch Kostentragung der Mehrheit  „Trittbrettfahrerproblem“)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Vereinfachung wenn Ladestellenbetreiber Kosten für die Errichtung der Ladestation übernimmt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Hausverwaltung ist miteingebunden </a:t>
            </a:r>
            <a:r>
              <a:rPr lang="de-AT" dirty="0">
                <a:sym typeface="Wingdings" panose="05000000000000000000" pitchFamily="2" charset="2"/>
              </a:rPr>
              <a:t> vor allem auch für die Umsetzung des Beschlusses in der Eigentümerversammlung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3. </a:t>
            </a:r>
            <a:r>
              <a:rPr lang="de-AT" dirty="0"/>
              <a:t>WE-rechtliche </a:t>
            </a:r>
            <a:r>
              <a:rPr lang="de-AT" dirty="0" smtClean="0"/>
              <a:t>Umsetzung (</a:t>
            </a:r>
            <a:r>
              <a:rPr lang="de-AT" dirty="0"/>
              <a:t>Gemeinschaftsanlage)</a:t>
            </a:r>
          </a:p>
        </p:txBody>
      </p:sp>
    </p:spTree>
    <p:extLst>
      <p:ext uri="{BB962C8B-B14F-4D97-AF65-F5344CB8AC3E}">
        <p14:creationId xmlns:p14="http://schemas.microsoft.com/office/powerpoint/2010/main" val="4536075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de-AT" dirty="0"/>
              <a:t>§ 24 Abs 4 WEG idF BGBl </a:t>
            </a:r>
            <a:r>
              <a:rPr lang="de-AT" dirty="0" smtClean="0"/>
              <a:t>221/2021: Erleichterungen bei der Beschlussfassung durch die WEG-Novelle 2022, weil alte Rechtslage Beschlussfassungen „besonders bei Gemeinschaftsanlagen für Ladestationen erschwert hat“ (ErläutRV)</a:t>
            </a:r>
            <a:endParaRPr lang="de-AT" dirty="0"/>
          </a:p>
          <a:p>
            <a:pPr lvl="2"/>
            <a:endParaRPr lang="de-AT" dirty="0" smtClean="0">
              <a:sym typeface="Wingdings" panose="05000000000000000000" pitchFamily="2" charset="2"/>
            </a:endParaRPr>
          </a:p>
          <a:p>
            <a:pPr lvl="1"/>
            <a:r>
              <a:rPr lang="de-AT" dirty="0" smtClean="0"/>
              <a:t>Mehrheit von </a:t>
            </a:r>
            <a:r>
              <a:rPr lang="de-AT" i="1" u="sng" dirty="0" smtClean="0"/>
              <a:t>zwei Drittel</a:t>
            </a:r>
            <a:r>
              <a:rPr lang="de-AT" i="1" dirty="0" smtClean="0"/>
              <a:t> </a:t>
            </a:r>
            <a:r>
              <a:rPr lang="de-AT" dirty="0" smtClean="0"/>
              <a:t>der </a:t>
            </a:r>
            <a:r>
              <a:rPr lang="de-AT" i="1" u="sng" dirty="0" smtClean="0"/>
              <a:t>abgegebenen</a:t>
            </a:r>
            <a:r>
              <a:rPr lang="de-AT" i="1" dirty="0" smtClean="0"/>
              <a:t> </a:t>
            </a:r>
            <a:r>
              <a:rPr lang="de-AT" dirty="0" smtClean="0"/>
              <a:t>Stimmen ausreichend, wenn diese Stimmen mindestens </a:t>
            </a:r>
            <a:r>
              <a:rPr lang="de-AT" i="1" u="sng" dirty="0" smtClean="0"/>
              <a:t>ein Drittel</a:t>
            </a:r>
            <a:r>
              <a:rPr lang="de-AT" i="1" dirty="0" smtClean="0"/>
              <a:t> </a:t>
            </a:r>
            <a:r>
              <a:rPr lang="de-AT" dirty="0" smtClean="0"/>
              <a:t>aller Miteigentumsanteile erreichen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„Abgegeben“ = jede Rückmeldung, auch wenn sie unklar ist („Mir ist alles recht“; ErläutRV)</a:t>
            </a:r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dirty="0" smtClean="0"/>
              <a:t>Informationspflicht: In Beschlussvorschlag auf Gesetzeslage hinweisen</a:t>
            </a:r>
          </a:p>
          <a:p>
            <a:pPr lvl="1"/>
            <a:endParaRPr lang="de-AT" dirty="0"/>
          </a:p>
          <a:p>
            <a:pPr lvl="1"/>
            <a:r>
              <a:rPr lang="de-AT" dirty="0" smtClean="0"/>
              <a:t>Effekt</a:t>
            </a:r>
          </a:p>
          <a:p>
            <a:pPr lvl="2"/>
            <a:r>
              <a:rPr lang="de-AT" dirty="0" smtClean="0"/>
              <a:t>Wirksamer Beschluss trotz niedriger Beteiligung</a:t>
            </a:r>
          </a:p>
          <a:p>
            <a:pPr lvl="2"/>
            <a:r>
              <a:rPr lang="de-AT" dirty="0" smtClean="0"/>
              <a:t>Schweigende Mehrheit wird aber nicht durch „kleine Minderheit aktiver Proponenten dominiert“ (ErläutRV)</a:t>
            </a:r>
          </a:p>
          <a:p>
            <a:pPr lvl="2"/>
            <a:r>
              <a:rPr lang="de-AT" dirty="0" smtClean="0"/>
              <a:t>In Kraft </a:t>
            </a:r>
            <a:r>
              <a:rPr lang="de-AT" dirty="0"/>
              <a:t>ab 1. Juli 2022 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3. </a:t>
            </a:r>
            <a:r>
              <a:rPr lang="de-AT" dirty="0"/>
              <a:t>WE-rechtliche </a:t>
            </a:r>
            <a:r>
              <a:rPr lang="de-AT" dirty="0" smtClean="0"/>
              <a:t>Umsetzung (</a:t>
            </a:r>
            <a:r>
              <a:rPr lang="de-AT" dirty="0"/>
              <a:t>Gemeinschaftsanlage)</a:t>
            </a:r>
          </a:p>
        </p:txBody>
      </p:sp>
    </p:spTree>
    <p:extLst>
      <p:ext uri="{BB962C8B-B14F-4D97-AF65-F5344CB8AC3E}">
        <p14:creationId xmlns:p14="http://schemas.microsoft.com/office/powerpoint/2010/main" val="25898913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2019" y="1337789"/>
            <a:ext cx="7759644" cy="3853905"/>
          </a:xfrm>
        </p:spPr>
        <p:txBody>
          <a:bodyPr>
            <a:normAutofit lnSpcReduction="10000"/>
          </a:bodyPr>
          <a:lstStyle/>
          <a:p>
            <a:pPr lvl="1"/>
            <a:r>
              <a:rPr lang="de-AT" dirty="0">
                <a:sym typeface="Wingdings" panose="05000000000000000000" pitchFamily="2" charset="2"/>
              </a:rPr>
              <a:t>Bei externen Ladestellenbetreibern zusätzlich</a:t>
            </a:r>
          </a:p>
          <a:p>
            <a:pPr lvl="2"/>
            <a:r>
              <a:rPr lang="de-AT" dirty="0">
                <a:sym typeface="Wingdings" panose="05000000000000000000" pitchFamily="2" charset="2"/>
              </a:rPr>
              <a:t>individuelle Verträge der Wohnungseigentümer mit dem Ladestellenbetreiber; </a:t>
            </a:r>
          </a:p>
          <a:p>
            <a:pPr lvl="2"/>
            <a:r>
              <a:rPr lang="de-AT" dirty="0">
                <a:sym typeface="Wingdings" panose="05000000000000000000" pitchFamily="2" charset="2"/>
              </a:rPr>
              <a:t>Genehmigung des Netzzutritts durch die Eigentümergemeinschaft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Eigentumsverhältnisse bei der technischen Grundausstattung: Keine untrennbare Montage der Masterstation/Wallbox, sonst Eigentumserwerb der Wohnungseigentümer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Vertragsverhältnisse mit Wohnungseigentümern </a:t>
            </a:r>
          </a:p>
          <a:p>
            <a:pPr lvl="2"/>
            <a:r>
              <a:rPr lang="de-AT" dirty="0">
                <a:sym typeface="Wingdings" panose="05000000000000000000" pitchFamily="2" charset="2"/>
              </a:rPr>
              <a:t>überlagert </a:t>
            </a:r>
            <a:r>
              <a:rPr lang="de-AT" dirty="0" smtClean="0">
                <a:sym typeface="Wingdings" panose="05000000000000000000" pitchFamily="2" charset="2"/>
              </a:rPr>
              <a:t>Kostentragung </a:t>
            </a:r>
            <a:r>
              <a:rPr lang="de-AT" dirty="0">
                <a:sym typeface="Wingdings" panose="05000000000000000000" pitchFamily="2" charset="2"/>
              </a:rPr>
              <a:t>nach dem WEG  Kosten landen dort, wo sie „hingehören“</a:t>
            </a:r>
          </a:p>
          <a:p>
            <a:pPr lvl="2"/>
            <a:r>
              <a:rPr lang="de-AT" dirty="0">
                <a:sym typeface="Wingdings" panose="05000000000000000000" pitchFamily="2" charset="2"/>
              </a:rPr>
              <a:t>Gemischter Vertrag: Bestandvertrag mit Elementen eines Dienstleistungsvertrags (auch Bereitstellung der Energiemenge!)</a:t>
            </a:r>
          </a:p>
          <a:p>
            <a:pPr lvl="2"/>
            <a:r>
              <a:rPr lang="de-AT" dirty="0">
                <a:sym typeface="Wingdings" panose="05000000000000000000" pitchFamily="2" charset="2"/>
              </a:rPr>
              <a:t>Vertragsinhalt: Datenübertragung, Kostenabrechnung, Lademanagement, Nutzung der Infrastruktur etc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3. </a:t>
            </a:r>
            <a:r>
              <a:rPr lang="de-AT" dirty="0"/>
              <a:t>WE-rechtliche </a:t>
            </a:r>
            <a:r>
              <a:rPr lang="de-AT" dirty="0" smtClean="0"/>
              <a:t>Umsetzung (</a:t>
            </a:r>
            <a:r>
              <a:rPr lang="de-AT" dirty="0"/>
              <a:t>Gemeinschaftsanlage)</a:t>
            </a:r>
          </a:p>
        </p:txBody>
      </p:sp>
    </p:spTree>
    <p:extLst>
      <p:ext uri="{BB962C8B-B14F-4D97-AF65-F5344CB8AC3E}">
        <p14:creationId xmlns:p14="http://schemas.microsoft.com/office/powerpoint/2010/main" val="36997562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2019" y="1337789"/>
            <a:ext cx="7759644" cy="3853905"/>
          </a:xfrm>
        </p:spPr>
        <p:txBody>
          <a:bodyPr>
            <a:normAutofit/>
          </a:bodyPr>
          <a:lstStyle/>
          <a:p>
            <a:pPr lvl="1"/>
            <a:r>
              <a:rPr lang="de-AT" dirty="0" smtClean="0">
                <a:sym typeface="Wingdings" panose="05000000000000000000" pitchFamily="2" charset="2"/>
              </a:rPr>
              <a:t>WEG-Novelle 2022 bringt praktische Erleichterungen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Novellen-Anpassungen durchwegs nachvollziehbar, werden in ihrer Wirkung aber durch Gegenausnahmen beschränkt</a:t>
            </a:r>
          </a:p>
          <a:p>
            <a:pPr lvl="1"/>
            <a:endParaRPr lang="de-AT" dirty="0" smtClean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Weiterhin wichtige Unterscheidung zwischen Verfügung und Verwaltung bei E-Ladestationen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Weiterhin kein „</a:t>
            </a:r>
            <a:r>
              <a:rPr lang="de-AT" dirty="0" err="1" smtClean="0">
                <a:sym typeface="Wingdings" panose="05000000000000000000" pitchFamily="2" charset="2"/>
              </a:rPr>
              <a:t>right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to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plug</a:t>
            </a:r>
            <a:r>
              <a:rPr lang="de-AT" dirty="0" smtClean="0">
                <a:sym typeface="Wingdings" panose="05000000000000000000" pitchFamily="2" charset="2"/>
              </a:rPr>
              <a:t>“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4. Fazit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64513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 txBox="1">
            <a:spLocks noGrp="1"/>
          </p:cNvSpPr>
          <p:nvPr>
            <p:ph type="body" sz="quarter" idx="10"/>
          </p:nvPr>
        </p:nvSpPr>
        <p:spPr>
          <a:xfrm>
            <a:off x="1691680" y="2559843"/>
            <a:ext cx="2756266" cy="1811291"/>
          </a:xfrm>
        </p:spPr>
        <p:txBody>
          <a:bodyPr>
            <a:normAutofit fontScale="92500"/>
          </a:bodyPr>
          <a:lstStyle/>
          <a:p>
            <a:pPr lvl="0"/>
            <a:r>
              <a:rPr lang="de-AT" b="1" noProof="0" dirty="0"/>
              <a:t>DEPARTMENT FÜR PRIVATRECHT</a:t>
            </a:r>
          </a:p>
          <a:p>
            <a:pPr lvl="0"/>
            <a:r>
              <a:rPr lang="de-AT" noProof="0" dirty="0"/>
              <a:t>DEPARTMENT </a:t>
            </a:r>
            <a:r>
              <a:rPr lang="de-AT" dirty="0"/>
              <a:t>OF PRIVATE LAW</a:t>
            </a:r>
            <a:endParaRPr lang="de-AT" noProof="0" dirty="0"/>
          </a:p>
          <a:p>
            <a:pPr lvl="0">
              <a:buClr>
                <a:schemeClr val="accent3"/>
              </a:buClr>
              <a:defRPr/>
            </a:pPr>
            <a:r>
              <a:rPr lang="de-AT" dirty="0"/>
              <a:t>Welthandelsplatz 1, 1020 Vienna, Austria</a:t>
            </a:r>
          </a:p>
          <a:p>
            <a:pPr lvl="0"/>
            <a:endParaRPr lang="de-AT" noProof="0" dirty="0"/>
          </a:p>
          <a:p>
            <a:pPr lvl="0"/>
            <a:endParaRPr lang="de-AT" noProof="0" dirty="0"/>
          </a:p>
          <a:p>
            <a:pPr lvl="0"/>
            <a:endParaRPr lang="de-AT" noProof="0" dirty="0"/>
          </a:p>
          <a:p>
            <a:pPr lvl="0"/>
            <a:r>
              <a:rPr lang="de-AT" b="1" noProof="0" dirty="0"/>
              <a:t>DR. PHILIPP FIDLER, MSc (Oxford)</a:t>
            </a:r>
          </a:p>
          <a:p>
            <a:pPr lvl="0"/>
            <a:endParaRPr lang="de-AT" noProof="0" dirty="0"/>
          </a:p>
          <a:p>
            <a:pPr lvl="0"/>
            <a:r>
              <a:rPr lang="de-AT" noProof="0" dirty="0"/>
              <a:t>T +43-1-313 36-5893</a:t>
            </a:r>
          </a:p>
          <a:p>
            <a:pPr lvl="0"/>
            <a:r>
              <a:rPr lang="de-AT" noProof="0" dirty="0"/>
              <a:t>philipp.fidler@wu.ac.at</a:t>
            </a:r>
          </a:p>
          <a:p>
            <a:pPr lvl="0"/>
            <a:r>
              <a:rPr lang="de-AT" noProof="0" dirty="0"/>
              <a:t>www.wu.ac.at/unternehmensrecht</a:t>
            </a:r>
          </a:p>
          <a:p>
            <a:pPr lvl="0"/>
            <a:endParaRPr lang="de-AT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462407" y="301626"/>
            <a:ext cx="6990906" cy="496799"/>
          </a:xfrm>
        </p:spPr>
        <p:txBody>
          <a:bodyPr>
            <a:normAutofit fontScale="90000"/>
          </a:bodyPr>
          <a:lstStyle/>
          <a:p>
            <a:r>
              <a:rPr lang="de-AT" dirty="0"/>
              <a:t> Vielen herzlichen Dank für Ihre Aufmerksamkeit!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680737D9-CC42-4855-ABAC-B759A1A9D624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2063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407" y="1323987"/>
            <a:ext cx="7759644" cy="3853905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Politische Anfänge: </a:t>
            </a:r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dirty="0"/>
              <a:t>Studie „Ladestationen in bestehenden großvolumigen Wohngebäuden“ – </a:t>
            </a:r>
            <a:r>
              <a:rPr lang="de-AT" dirty="0" smtClean="0"/>
              <a:t>prüfte </a:t>
            </a:r>
            <a:r>
              <a:rPr lang="de-AT" dirty="0"/>
              <a:t>Nachrüstung nach der </a:t>
            </a:r>
            <a:r>
              <a:rPr lang="de-AT" dirty="0" smtClean="0"/>
              <a:t>damaligen Rechtslage (Auftraggeber: BMVIT)</a:t>
            </a:r>
            <a:endParaRPr lang="de-AT" dirty="0"/>
          </a:p>
          <a:p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 smtClean="0"/>
              <a:t>#</a:t>
            </a:r>
            <a:r>
              <a:rPr lang="de-AT" dirty="0"/>
              <a:t>Mission2030: Die österreichische Klima- und Energiestrategie"; Leuchtturm 3: E-Mobilitätsoffensive</a:t>
            </a:r>
          </a:p>
          <a:p>
            <a:endParaRPr lang="de-AT" dirty="0"/>
          </a:p>
          <a:p>
            <a:r>
              <a:rPr lang="de-AT" dirty="0" smtClean="0"/>
              <a:t>Regierungsprogramm 2020–2024:  </a:t>
            </a:r>
            <a:endParaRPr lang="de-AT" dirty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„Schaffung </a:t>
            </a:r>
            <a:r>
              <a:rPr lang="de-AT" dirty="0"/>
              <a:t>von neuen </a:t>
            </a:r>
            <a:r>
              <a:rPr lang="de-AT" dirty="0" smtClean="0"/>
              <a:t>Mehrheitsverhältnissen </a:t>
            </a:r>
            <a:r>
              <a:rPr lang="de-AT" dirty="0"/>
              <a:t>(z. B. Elektro-Tankstellen </a:t>
            </a:r>
            <a:r>
              <a:rPr lang="de-AT" dirty="0" smtClean="0"/>
              <a:t>und Photovoltaik-Anlagen</a:t>
            </a:r>
            <a:r>
              <a:rPr lang="de-AT" dirty="0"/>
              <a:t>) unter Wahrung </a:t>
            </a:r>
            <a:r>
              <a:rPr lang="de-AT" dirty="0" smtClean="0"/>
              <a:t>berechtigter Minderheitsrechte“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„Zielsetzung</a:t>
            </a:r>
            <a:r>
              <a:rPr lang="de-AT" dirty="0"/>
              <a:t>, </a:t>
            </a:r>
            <a:r>
              <a:rPr lang="de-AT" dirty="0" smtClean="0"/>
              <a:t>‚</a:t>
            </a:r>
            <a:r>
              <a:rPr lang="de-AT" dirty="0" err="1" smtClean="0"/>
              <a:t>Right</a:t>
            </a:r>
            <a:r>
              <a:rPr lang="de-AT" dirty="0" smtClean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smtClean="0"/>
              <a:t>Plug‘ </a:t>
            </a:r>
            <a:r>
              <a:rPr lang="de-AT" dirty="0"/>
              <a:t>zu </a:t>
            </a:r>
            <a:r>
              <a:rPr lang="de-AT" dirty="0" smtClean="0"/>
              <a:t>implementieren“ --&gt; WEG-Novelle 2022</a:t>
            </a:r>
            <a:endParaRPr lang="de-AT" dirty="0"/>
          </a:p>
          <a:p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</a:t>
            </a:r>
            <a:r>
              <a:rPr lang="de-AT" dirty="0" smtClean="0"/>
              <a:t>Einleitung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5431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Einzelanlage (technische Einzellösung):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Wohnungseigentümer wird selbst initiativ und kann Ladeinfrastruktur auf </a:t>
            </a:r>
            <a:r>
              <a:rPr lang="de-AT" b="1" dirty="0"/>
              <a:t>eigene Kosten selbst </a:t>
            </a:r>
            <a:r>
              <a:rPr lang="de-AT" dirty="0" smtClean="0"/>
              <a:t>errichten --&gt; Änderungsrecht nach § 16 WEG</a:t>
            </a: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dirty="0" smtClean="0"/>
              <a:t>daher: </a:t>
            </a:r>
            <a:r>
              <a:rPr lang="de-AT" dirty="0"/>
              <a:t>zuvor jedenfalls die Zustimmung </a:t>
            </a:r>
            <a:r>
              <a:rPr lang="de-AT" b="1" dirty="0"/>
              <a:t>aller Wohnungseigentümer </a:t>
            </a:r>
            <a:r>
              <a:rPr lang="de-AT" dirty="0"/>
              <a:t>erforderlich </a:t>
            </a:r>
            <a:r>
              <a:rPr lang="de-AT" dirty="0">
                <a:sym typeface="Wingdings" panose="05000000000000000000" pitchFamily="2" charset="2"/>
              </a:rPr>
              <a:t> sonst droht eine Klage </a:t>
            </a:r>
            <a:r>
              <a:rPr lang="de-AT" dirty="0" smtClean="0">
                <a:sym typeface="Wingdings" panose="05000000000000000000" pitchFamily="2" charset="2"/>
              </a:rPr>
              <a:t>(genehmigungsbedürftige Änderung)</a:t>
            </a: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dirty="0"/>
              <a:t>keine allseitige Zustimmung: richterliche </a:t>
            </a:r>
            <a:r>
              <a:rPr lang="de-AT" dirty="0" smtClean="0"/>
              <a:t>„Genehmigung“ erforderlich </a:t>
            </a:r>
            <a:r>
              <a:rPr lang="pl-PL" dirty="0"/>
              <a:t>§ 52 </a:t>
            </a:r>
            <a:r>
              <a:rPr lang="pl-PL" dirty="0" smtClean="0"/>
              <a:t>Abs </a:t>
            </a:r>
            <a:r>
              <a:rPr lang="pl-PL" dirty="0"/>
              <a:t>1 Z </a:t>
            </a:r>
            <a:r>
              <a:rPr lang="pl-PL" dirty="0" smtClean="0"/>
              <a:t>2</a:t>
            </a:r>
            <a:r>
              <a:rPr lang="de-AT" dirty="0" smtClean="0"/>
              <a:t> WEG)</a:t>
            </a:r>
            <a:endParaRPr lang="de-AT" dirty="0"/>
          </a:p>
          <a:p>
            <a:pPr lvl="2"/>
            <a:r>
              <a:rPr lang="de-AT" dirty="0" smtClean="0"/>
              <a:t>Schutzwürdige Interessen anderer WE dürfen nicht beeinträchtigt werden</a:t>
            </a:r>
          </a:p>
          <a:p>
            <a:pPr lvl="2"/>
            <a:r>
              <a:rPr lang="de-AT" dirty="0" smtClean="0"/>
              <a:t>Bei Z 2 zusätzlich: Verkehrsüblich</a:t>
            </a:r>
            <a:r>
              <a:rPr lang="de-AT" dirty="0"/>
              <a:t>? wichtiges Interesse? </a:t>
            </a:r>
            <a:endParaRPr lang="de-AT" dirty="0" smtClean="0"/>
          </a:p>
          <a:p>
            <a:pPr lvl="2"/>
            <a:r>
              <a:rPr lang="de-AT" dirty="0" smtClean="0">
                <a:sym typeface="Wingdings" panose="05000000000000000000" pitchFamily="2" charset="2"/>
              </a:rPr>
              <a:t>nicht </a:t>
            </a:r>
            <a:r>
              <a:rPr lang="de-AT" dirty="0">
                <a:sym typeface="Wingdings" panose="05000000000000000000" pitchFamily="2" charset="2"/>
              </a:rPr>
              <a:t>bei privilegierter Änderung (§ 16 Abs 2 Z 2 Satz 2 WEG)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WE-rechtliche Umsetzung (Einzelanlage</a:t>
            </a:r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71911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u="sng" dirty="0" smtClean="0"/>
              <a:t>WEG-Novelle 2022</a:t>
            </a:r>
            <a:endParaRPr lang="de-AT" u="sng" dirty="0"/>
          </a:p>
          <a:p>
            <a:pPr lvl="1"/>
            <a:endParaRPr lang="de-AT" dirty="0"/>
          </a:p>
          <a:p>
            <a:pPr lvl="1"/>
            <a:r>
              <a:rPr lang="de-DE" dirty="0" smtClean="0"/>
              <a:t>§ 16 Abs 2 Z 2 WEG idF BGBl 222/2021: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Privilegierte Änderung bei </a:t>
            </a:r>
            <a:r>
              <a:rPr lang="de-AT" dirty="0" smtClean="0"/>
              <a:t>„Anbringung </a:t>
            </a:r>
            <a:r>
              <a:rPr lang="de-AT" dirty="0"/>
              <a:t>einer Vorrichtung zum Langsamladen eines elektrisch betriebenen </a:t>
            </a:r>
            <a:r>
              <a:rPr lang="de-AT" dirty="0" smtClean="0"/>
              <a:t>Fahrzeugs“ </a:t>
            </a:r>
          </a:p>
          <a:p>
            <a:pPr lvl="2"/>
            <a:endParaRPr lang="de-AT" dirty="0"/>
          </a:p>
          <a:p>
            <a:pPr lvl="2"/>
            <a:r>
              <a:rPr lang="de-AT" dirty="0" smtClean="0">
                <a:sym typeface="Wingdings" panose="05000000000000000000" pitchFamily="2" charset="2"/>
              </a:rPr>
              <a:t>„Langsamladen“ ist „neu geschaffener Topos“ (ErläutRV), Verweis auf 5 Ob 173/19f, aber mit klarstellenden Hinweisen</a:t>
            </a:r>
          </a:p>
          <a:p>
            <a:pPr lvl="2"/>
            <a:endParaRPr lang="de-AT" dirty="0">
              <a:sym typeface="Wingdings" panose="05000000000000000000" pitchFamily="2" charset="2"/>
            </a:endParaRPr>
          </a:p>
          <a:p>
            <a:pPr lvl="2"/>
            <a:r>
              <a:rPr lang="de-AT" dirty="0" smtClean="0">
                <a:sym typeface="Wingdings" panose="05000000000000000000" pitchFamily="2" charset="2"/>
              </a:rPr>
              <a:t>Auch dreiphasiges Laden; Ladeleistung? Förderung der „Pioniere“ der Elektromobilität, aber keine „allzu schnelle Überlastung der Anschlusskapazität durch ‚</a:t>
            </a:r>
            <a:r>
              <a:rPr lang="de-AT" dirty="0" smtClean="0"/>
              <a:t>leistungshungrige‘ Elektrofahrzeugeigentümer“</a:t>
            </a:r>
          </a:p>
          <a:p>
            <a:pPr lvl="2"/>
            <a:endParaRPr lang="de-AT" dirty="0">
              <a:sym typeface="Wingdings" panose="05000000000000000000" pitchFamily="2" charset="2"/>
            </a:endParaRPr>
          </a:p>
          <a:p>
            <a:pPr lvl="2"/>
            <a:r>
              <a:rPr lang="de-AT" dirty="0" smtClean="0">
                <a:sym typeface="Wingdings" panose="05000000000000000000" pitchFamily="2" charset="2"/>
              </a:rPr>
              <a:t>Kein „Normalladen“ oder „Schnellladen“, </a:t>
            </a:r>
            <a:r>
              <a:rPr lang="de-AT" u="sng" dirty="0" smtClean="0">
                <a:sym typeface="Wingdings" panose="05000000000000000000" pitchFamily="2" charset="2"/>
              </a:rPr>
              <a:t>jedenfalls Laden mit 5,5 kW</a:t>
            </a:r>
            <a:r>
              <a:rPr lang="de-AT" dirty="0" smtClean="0">
                <a:sym typeface="Wingdings" panose="05000000000000000000" pitchFamily="2" charset="2"/>
              </a:rPr>
              <a:t> („wohl nicht“ 11 kW --&gt; ErläutRV)</a:t>
            </a:r>
            <a:endParaRPr lang="de-AT" u="sng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232744714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smtClean="0"/>
              <a:t>§ 16 Abs 2 Z 2 WEG idF BGBl 222/2021</a:t>
            </a:r>
            <a:endParaRPr lang="de-DE" dirty="0"/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K</a:t>
            </a:r>
            <a:r>
              <a:rPr lang="de-AT" dirty="0" err="1" smtClean="0"/>
              <a:t>fz</a:t>
            </a:r>
            <a:r>
              <a:rPr lang="de-AT" dirty="0" smtClean="0"/>
              <a:t>-Stellplatz oder Garage müssen im (Zubehör-)Wohnungseigentum stehen </a:t>
            </a:r>
          </a:p>
          <a:p>
            <a:pPr lvl="1"/>
            <a:endParaRPr lang="de-AT" dirty="0" smtClean="0"/>
          </a:p>
          <a:p>
            <a:pPr lvl="2"/>
            <a:r>
              <a:rPr lang="de-AT" dirty="0" smtClean="0"/>
              <a:t>Gilt aber entsprechend bei Benützungsregelungen</a:t>
            </a:r>
          </a:p>
          <a:p>
            <a:pPr lvl="2"/>
            <a:endParaRPr lang="de-AT" dirty="0"/>
          </a:p>
          <a:p>
            <a:pPr lvl="1"/>
            <a:endParaRPr lang="de-AT" dirty="0" smtClean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„Anschluss </a:t>
            </a:r>
            <a:r>
              <a:rPr lang="de-AT" dirty="0">
                <a:sym typeface="Wingdings" panose="05000000000000000000" pitchFamily="2" charset="2"/>
              </a:rPr>
              <a:t>an eine bestehende Einrichtung nicht </a:t>
            </a:r>
            <a:r>
              <a:rPr lang="de-AT" dirty="0" smtClean="0">
                <a:sym typeface="Wingdings" panose="05000000000000000000" pitchFamily="2" charset="2"/>
              </a:rPr>
              <a:t>möglich oder </a:t>
            </a:r>
            <a:r>
              <a:rPr lang="de-AT" dirty="0">
                <a:sym typeface="Wingdings" panose="05000000000000000000" pitchFamily="2" charset="2"/>
              </a:rPr>
              <a:t>nicht </a:t>
            </a:r>
            <a:r>
              <a:rPr lang="de-AT" dirty="0" smtClean="0">
                <a:sym typeface="Wingdings" panose="05000000000000000000" pitchFamily="2" charset="2"/>
              </a:rPr>
              <a:t>zumutbar“ (keine Voraussetzung laut OGH) --&gt; Vorrang von Gemeinschaftsanlagen (vgl auch § 16 Abs 8 WEG)</a:t>
            </a: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 smtClean="0">
              <a:sym typeface="Wingdings" panose="05000000000000000000" pitchFamily="2" charset="2"/>
            </a:endParaRPr>
          </a:p>
          <a:p>
            <a:pPr lvl="1"/>
            <a:r>
              <a:rPr lang="de-AT" dirty="0" smtClean="0">
                <a:sym typeface="Wingdings" panose="05000000000000000000" pitchFamily="2" charset="2"/>
              </a:rPr>
              <a:t>Weiter Einwand „Beeinträchtigung schutzwürdiger Interessen“ nach § 16 Abs 2 </a:t>
            </a:r>
            <a:r>
              <a:rPr lang="de-AT" b="1" u="sng" dirty="0" smtClean="0">
                <a:sym typeface="Wingdings" panose="05000000000000000000" pitchFamily="2" charset="2"/>
              </a:rPr>
              <a:t>Z 1</a:t>
            </a:r>
            <a:r>
              <a:rPr lang="de-AT" dirty="0" smtClean="0">
                <a:sym typeface="Wingdings" panose="05000000000000000000" pitchFamily="2" charset="2"/>
              </a:rPr>
              <a:t> WEG (Nachkauf von Anschlusskapazität, Leitungsverstärkung)</a:t>
            </a:r>
            <a:endParaRPr lang="de-AT" dirty="0">
              <a:sym typeface="Wingdings" panose="05000000000000000000" pitchFamily="2" charset="2"/>
            </a:endParaRPr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3807265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§ 16 Abs 2 Z 2 WEG idF BGBl 222/2021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AT" dirty="0" smtClean="0"/>
              <a:t>Erfasst auch einspurige Fahrzeuge</a:t>
            </a:r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Gilt auch für eine „E-Mobilitätsgemeinschaft</a:t>
            </a:r>
          </a:p>
          <a:p>
            <a:pPr lvl="2"/>
            <a:endParaRPr lang="de-AT" dirty="0" smtClean="0"/>
          </a:p>
          <a:p>
            <a:pPr lvl="2"/>
            <a:r>
              <a:rPr lang="de-AT" dirty="0" smtClean="0"/>
              <a:t>Mehrere </a:t>
            </a:r>
            <a:r>
              <a:rPr lang="de-AT" dirty="0"/>
              <a:t>Wohnungseigentümer mit ausschließlichem Benützungsrecht der E-Ladeinfrastruktur</a:t>
            </a:r>
          </a:p>
          <a:p>
            <a:pPr lvl="2"/>
            <a:r>
              <a:rPr lang="de-AT" dirty="0"/>
              <a:t>Ebenfalls Änderungsmaßnahme</a:t>
            </a:r>
          </a:p>
          <a:p>
            <a:pPr lvl="2"/>
            <a:r>
              <a:rPr lang="de-AT" dirty="0"/>
              <a:t>Kostentragung nach Vereinbarung</a:t>
            </a:r>
          </a:p>
          <a:p>
            <a:pPr lvl="2"/>
            <a:r>
              <a:rPr lang="de-AT" dirty="0"/>
              <a:t>„</a:t>
            </a:r>
            <a:r>
              <a:rPr lang="de-AT" dirty="0" err="1"/>
              <a:t>Opt</a:t>
            </a:r>
            <a:r>
              <a:rPr lang="de-AT" dirty="0"/>
              <a:t>-in-Modell“ für andere Wohnungseigentümer (keine Pflicht</a:t>
            </a:r>
            <a:r>
              <a:rPr lang="de-AT" dirty="0" smtClean="0"/>
              <a:t>!)</a:t>
            </a:r>
          </a:p>
          <a:p>
            <a:pPr lvl="3"/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5904944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§ 16 Abs 5 WEG idF BGBl 222/2021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AT" dirty="0" smtClean="0"/>
              <a:t>„Zustimmungsfiktion“ </a:t>
            </a:r>
          </a:p>
          <a:p>
            <a:pPr lvl="2"/>
            <a:r>
              <a:rPr lang="de-AT" dirty="0" smtClean="0"/>
              <a:t>keine gerichtliche Ersetzung der Zustimmung erforderlich</a:t>
            </a:r>
          </a:p>
          <a:p>
            <a:pPr lvl="2"/>
            <a:r>
              <a:rPr lang="de-AT" dirty="0" smtClean="0"/>
              <a:t>Problem der „apathischen Wohnungseigentümern“ (= Desinteresse/Gleichgültigkeit)</a:t>
            </a:r>
          </a:p>
          <a:p>
            <a:pPr lvl="3"/>
            <a:endParaRPr lang="de-AT" dirty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Zustimmung gilt als erteilt, wenn WE einer </a:t>
            </a:r>
            <a:r>
              <a:rPr lang="de-AT" dirty="0"/>
              <a:t>geplanten Änderung nicht binnen zwei Monaten nach Verständigung </a:t>
            </a:r>
            <a:r>
              <a:rPr lang="de-AT" dirty="0" smtClean="0"/>
              <a:t>widerspricht</a:t>
            </a:r>
          </a:p>
          <a:p>
            <a:pPr lvl="1"/>
            <a:endParaRPr lang="de-AT" dirty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Nur bei ausgewählten Änderungsmaßnahmen, in erster Linie aber Ladestationen (Grundanliegen der WEG-Novelle 2022 „</a:t>
            </a:r>
            <a:r>
              <a:rPr lang="de-AT" dirty="0" err="1" smtClean="0"/>
              <a:t>right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plug</a:t>
            </a:r>
            <a:r>
              <a:rPr lang="de-AT" dirty="0" smtClean="0"/>
              <a:t>“)</a:t>
            </a:r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42089488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§ 16 Abs 5 WEG idF BGBl 222/2021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AT" dirty="0" smtClean="0"/>
              <a:t>Formale Voraussetzungen der Verständigung</a:t>
            </a:r>
          </a:p>
          <a:p>
            <a:pPr lvl="2"/>
            <a:r>
              <a:rPr lang="de-AT" dirty="0" smtClean="0"/>
              <a:t>„Übersendung auf die in § 24 Abs 5 WEG bestimmte Weise“</a:t>
            </a:r>
            <a:endParaRPr lang="de-AT" dirty="0"/>
          </a:p>
          <a:p>
            <a:pPr lvl="2"/>
            <a:r>
              <a:rPr lang="de-AT" dirty="0" smtClean="0"/>
              <a:t>= Papierform oder elektronische Übermittlung (wenn WE das verlangt hat), aber </a:t>
            </a:r>
            <a:r>
              <a:rPr lang="de-AT" i="1" dirty="0" smtClean="0"/>
              <a:t>kein </a:t>
            </a:r>
            <a:r>
              <a:rPr lang="de-AT" dirty="0" smtClean="0"/>
              <a:t>Hausanschlag</a:t>
            </a:r>
          </a:p>
          <a:p>
            <a:pPr lvl="2"/>
            <a:r>
              <a:rPr lang="de-AT" dirty="0" smtClean="0"/>
              <a:t>Zugang der Verständigung; späterer WE-Wechsel ohne Bedeutung</a:t>
            </a:r>
            <a:endParaRPr lang="de-AT" dirty="0"/>
          </a:p>
          <a:p>
            <a:pPr lvl="3"/>
            <a:endParaRPr lang="de-AT" dirty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Inhaltliche Anforderungen</a:t>
            </a:r>
          </a:p>
          <a:p>
            <a:pPr lvl="2"/>
            <a:r>
              <a:rPr lang="de-AT" dirty="0" smtClean="0"/>
              <a:t>Änderung muss „klar </a:t>
            </a:r>
            <a:r>
              <a:rPr lang="de-AT" dirty="0"/>
              <a:t>und verständlich </a:t>
            </a:r>
            <a:r>
              <a:rPr lang="de-AT" dirty="0" smtClean="0"/>
              <a:t>beschrieben“ und „Rechtsfolgen </a:t>
            </a:r>
            <a:r>
              <a:rPr lang="de-AT" dirty="0"/>
              <a:t>des Unterbleibens eines </a:t>
            </a:r>
            <a:r>
              <a:rPr lang="de-AT" dirty="0" smtClean="0"/>
              <a:t>Widerspruchs“ müssen genannt werden</a:t>
            </a:r>
          </a:p>
          <a:p>
            <a:pPr lvl="2"/>
            <a:r>
              <a:rPr lang="de-AT" dirty="0" smtClean="0"/>
              <a:t>Bei Ladestationen Angaben zur Ladekapazität und „wesentliche Daten der technischen Ausgestaltung“ (ErläutRV)</a:t>
            </a:r>
            <a:endParaRPr lang="de-AT" dirty="0"/>
          </a:p>
          <a:p>
            <a:pPr lvl="2"/>
            <a:endParaRPr lang="de-AT" dirty="0" smtClean="0"/>
          </a:p>
          <a:p>
            <a:pPr lvl="2"/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17755341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§ 16 Abs 5 WEG idF BGBl 222/2021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AT" dirty="0" smtClean="0"/>
              <a:t>Voraussetzungen für Widerspruch</a:t>
            </a:r>
          </a:p>
          <a:p>
            <a:pPr lvl="2"/>
            <a:r>
              <a:rPr lang="de-AT" dirty="0" smtClean="0"/>
              <a:t>Übermittlung auf Papier oder in dauerhaft elektronischer Form</a:t>
            </a:r>
            <a:endParaRPr lang="de-AT" dirty="0"/>
          </a:p>
          <a:p>
            <a:pPr lvl="2"/>
            <a:r>
              <a:rPr lang="de-AT" dirty="0" smtClean="0"/>
              <a:t>Kein Schriftformgebot; Zweck: Dokumentation und Beweisbarkeit</a:t>
            </a:r>
            <a:endParaRPr lang="de-AT" dirty="0"/>
          </a:p>
          <a:p>
            <a:pPr lvl="2"/>
            <a:r>
              <a:rPr lang="de-AT" dirty="0" smtClean="0"/>
              <a:t>Gewöhnliche E-Mail ausreichend (ErläutRV) </a:t>
            </a:r>
          </a:p>
          <a:p>
            <a:pPr lvl="2"/>
            <a:endParaRPr lang="de-AT" dirty="0" smtClean="0"/>
          </a:p>
          <a:p>
            <a:pPr lvl="1"/>
            <a:endParaRPr lang="de-AT" dirty="0" smtClean="0"/>
          </a:p>
          <a:p>
            <a:pPr lvl="1"/>
            <a:r>
              <a:rPr lang="de-AT" dirty="0" smtClean="0"/>
              <a:t>Sicherheitsnetz für „apathische“ WE: keine Zustimmungsfiktion bei „wesentlichen und dauerhaften Beeinträchtigungen“</a:t>
            </a:r>
          </a:p>
          <a:p>
            <a:pPr lvl="2"/>
            <a:r>
              <a:rPr lang="de-AT" dirty="0" smtClean="0"/>
              <a:t>--&gt; Unterlassungs- und Wiederherstellungsanspruch </a:t>
            </a:r>
            <a:endParaRPr lang="de-AT" dirty="0"/>
          </a:p>
          <a:p>
            <a:pPr lvl="2"/>
            <a:r>
              <a:rPr lang="de-AT" dirty="0" smtClean="0"/>
              <a:t>zB „unsachgemäß betonierte Behindertenrampe“ (ErläutRV)</a:t>
            </a:r>
          </a:p>
          <a:p>
            <a:pPr lvl="2"/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941D2295-CC7E-4B5B-BFD3-593FD9D32866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2. </a:t>
            </a:r>
            <a:r>
              <a:rPr lang="de-AT" dirty="0"/>
              <a:t>WE-rechtliche Umsetzung (Einzelanlage)</a:t>
            </a:r>
          </a:p>
        </p:txBody>
      </p:sp>
    </p:spTree>
    <p:extLst>
      <p:ext uri="{BB962C8B-B14F-4D97-AF65-F5344CB8AC3E}">
        <p14:creationId xmlns:p14="http://schemas.microsoft.com/office/powerpoint/2010/main" val="412176067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Musterpräsentation 16x10 V1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potx" id="{C8612639-65F1-4A29-AEA0-583648DEDA9D}" vid="{25590026-CF65-45F8-B410-0719610118A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0" ma:contentTypeDescription="Ein neues Dokument erstellen." ma:contentTypeScope="" ma:versionID="d3e4c2a2c8eb27d51afc5f2b89c2d0f7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6e1822d916fe321090dffa8ffe9fb58e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Props1.xml><?xml version="1.0" encoding="utf-8"?>
<ds:datastoreItem xmlns:ds="http://schemas.openxmlformats.org/officeDocument/2006/customXml" ds:itemID="{5269DD18-F933-4B73-8338-389BFC581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77116-F365-4487-AE26-702193C89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6E6C7-3DD6-43BF-826C-5C570E08792D}">
  <ds:schemaRefs>
    <ds:schemaRef ds:uri="http://purl.org/dc/elements/1.1/"/>
    <ds:schemaRef ds:uri="http://schemas.microsoft.com/office/2006/metadata/properties"/>
    <ds:schemaRef ds:uri="1a8d9a65-8471-4209-a900-f8e11db75e0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e413db-0745-4f3a-8dca-564dc7ff6f7d"/>
    <ds:schemaRef ds:uri="08b0a3ee-3d2a-451c-9a1a-7e5d5b0c9c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 V1</Template>
  <TotalTime>0</TotalTime>
  <Words>1335</Words>
  <Application>Microsoft Office PowerPoint</Application>
  <PresentationFormat>Bildschirmpräsentation (16:10)</PresentationFormat>
  <Paragraphs>239</Paragraphs>
  <Slides>17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Georgia</vt:lpstr>
      <vt:lpstr>Verdana</vt:lpstr>
      <vt:lpstr>Wingdings</vt:lpstr>
      <vt:lpstr>WU Musterpräsentation 16x10 V1</vt:lpstr>
      <vt:lpstr>Elektromobilität im WEG</vt:lpstr>
      <vt:lpstr>1. Einleitung</vt:lpstr>
      <vt:lpstr>2. WE-rechtliche Umsetzung (Einzelanlage)</vt:lpstr>
      <vt:lpstr>2. WE-rechtliche Umsetzung (Einzelanlage)</vt:lpstr>
      <vt:lpstr>2. WE-rechtliche Umsetzung (Einzelanlage)</vt:lpstr>
      <vt:lpstr>2. WE-rechtliche Umsetzung (Einzelanlage)</vt:lpstr>
      <vt:lpstr>2. WE-rechtliche Umsetzung (Einzelanlage)</vt:lpstr>
      <vt:lpstr>2. WE-rechtliche Umsetzung (Einzelanlage)</vt:lpstr>
      <vt:lpstr>2. WE-rechtliche Umsetzung (Einzelanlage)</vt:lpstr>
      <vt:lpstr>2. WE-rechtliche Umsetzung (Einzelanlage)</vt:lpstr>
      <vt:lpstr>32 WE-rechtliche Umsetzung (Einzelanlage)</vt:lpstr>
      <vt:lpstr>2. WE-rechtliche Umsetzung (Einzelanlage)</vt:lpstr>
      <vt:lpstr>3. WE-rechtliche Umsetzung (Gemeinschaftsanlage)</vt:lpstr>
      <vt:lpstr>3. WE-rechtliche Umsetzung (Gemeinschaftsanlage)</vt:lpstr>
      <vt:lpstr>3. WE-rechtliche Umsetzung (Gemeinschaftsanlage)</vt:lpstr>
      <vt:lpstr>4. Fazit</vt:lpstr>
      <vt:lpstr> Vielen herzlichen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E-Mobilität im WEG</dc:title>
  <dc:creator/>
  <cp:lastModifiedBy/>
  <cp:revision>1</cp:revision>
  <dcterms:created xsi:type="dcterms:W3CDTF">2017-01-31T15:08:35Z</dcterms:created>
  <dcterms:modified xsi:type="dcterms:W3CDTF">2022-10-12T09:59:36Z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