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261" r:id="rId2"/>
    <p:sldId id="268" r:id="rId3"/>
    <p:sldId id="269" r:id="rId4"/>
    <p:sldId id="270" r:id="rId5"/>
    <p:sldId id="271" r:id="rId6"/>
    <p:sldId id="272" r:id="rId7"/>
    <p:sldId id="273" r:id="rId8"/>
    <p:sldId id="279" r:id="rId9"/>
    <p:sldId id="274" r:id="rId10"/>
    <p:sldId id="275" r:id="rId11"/>
    <p:sldId id="276" r:id="rId12"/>
    <p:sldId id="282" r:id="rId13"/>
    <p:sldId id="283" r:id="rId14"/>
    <p:sldId id="280" r:id="rId15"/>
    <p:sldId id="277" r:id="rId16"/>
    <p:sldId id="281" r:id="rId17"/>
    <p:sldId id="278" r:id="rId18"/>
  </p:sldIdLst>
  <p:sldSz cx="6096000" cy="3429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2901"/>
    <a:srgbClr val="007A37"/>
    <a:srgbClr val="1C3100"/>
    <a:srgbClr val="396C03"/>
    <a:srgbClr val="759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8" d="100"/>
          <a:sy n="138" d="100"/>
        </p:scale>
        <p:origin x="936" y="102"/>
      </p:cViewPr>
      <p:guideLst>
        <p:guide orient="horz" pos="2880"/>
        <p:guide pos="2165"/>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2"/>
            <a:ext cx="2946488" cy="496332"/>
          </a:xfrm>
          <a:prstGeom prst="rect">
            <a:avLst/>
          </a:prstGeom>
        </p:spPr>
        <p:txBody>
          <a:bodyPr vert="horz" lIns="160751" tIns="80376" rIns="160751" bIns="80376" rtlCol="0"/>
          <a:lstStyle>
            <a:lvl1pPr algn="l">
              <a:defRPr sz="2100"/>
            </a:lvl1pPr>
          </a:lstStyle>
          <a:p>
            <a:endParaRPr lang="de-DE" dirty="0"/>
          </a:p>
        </p:txBody>
      </p:sp>
      <p:sp>
        <p:nvSpPr>
          <p:cNvPr id="3" name="Datumsplatzhalter 2"/>
          <p:cNvSpPr>
            <a:spLocks noGrp="1"/>
          </p:cNvSpPr>
          <p:nvPr>
            <p:ph type="dt" sz="quarter" idx="1"/>
          </p:nvPr>
        </p:nvSpPr>
        <p:spPr>
          <a:xfrm>
            <a:off x="3851191" y="2"/>
            <a:ext cx="2944713" cy="496332"/>
          </a:xfrm>
          <a:prstGeom prst="rect">
            <a:avLst/>
          </a:prstGeom>
        </p:spPr>
        <p:txBody>
          <a:bodyPr vert="horz" lIns="160751" tIns="80376" rIns="160751" bIns="80376" rtlCol="0"/>
          <a:lstStyle>
            <a:lvl1pPr algn="r">
              <a:defRPr sz="2100"/>
            </a:lvl1pPr>
          </a:lstStyle>
          <a:p>
            <a:fld id="{0355C4F5-D2B1-493A-A442-9AF7A95BB72B}" type="datetimeFigureOut">
              <a:rPr lang="de-DE" smtClean="0"/>
              <a:t>17.10.2022</a:t>
            </a:fld>
            <a:endParaRPr lang="de-DE" dirty="0"/>
          </a:p>
        </p:txBody>
      </p:sp>
      <p:sp>
        <p:nvSpPr>
          <p:cNvPr id="4" name="Fußzeilenplatzhalter 3"/>
          <p:cNvSpPr>
            <a:spLocks noGrp="1"/>
          </p:cNvSpPr>
          <p:nvPr>
            <p:ph type="ftr" sz="quarter" idx="2"/>
          </p:nvPr>
        </p:nvSpPr>
        <p:spPr>
          <a:xfrm>
            <a:off x="0" y="9430307"/>
            <a:ext cx="2946488" cy="496332"/>
          </a:xfrm>
          <a:prstGeom prst="rect">
            <a:avLst/>
          </a:prstGeom>
        </p:spPr>
        <p:txBody>
          <a:bodyPr vert="horz" lIns="160751" tIns="80376" rIns="160751" bIns="80376" rtlCol="0" anchor="b"/>
          <a:lstStyle>
            <a:lvl1pPr algn="l">
              <a:defRPr sz="2100"/>
            </a:lvl1pPr>
          </a:lstStyle>
          <a:p>
            <a:endParaRPr lang="de-DE" dirty="0"/>
          </a:p>
        </p:txBody>
      </p:sp>
      <p:sp>
        <p:nvSpPr>
          <p:cNvPr id="5" name="Foliennummernplatzhalter 4"/>
          <p:cNvSpPr>
            <a:spLocks noGrp="1"/>
          </p:cNvSpPr>
          <p:nvPr>
            <p:ph type="sldNum" sz="quarter" idx="3"/>
          </p:nvPr>
        </p:nvSpPr>
        <p:spPr>
          <a:xfrm>
            <a:off x="3851191" y="9430307"/>
            <a:ext cx="2944713" cy="496332"/>
          </a:xfrm>
          <a:prstGeom prst="rect">
            <a:avLst/>
          </a:prstGeom>
        </p:spPr>
        <p:txBody>
          <a:bodyPr vert="horz" lIns="160751" tIns="80376" rIns="160751" bIns="80376" rtlCol="0" anchor="b"/>
          <a:lstStyle>
            <a:lvl1pPr algn="r">
              <a:defRPr sz="2100"/>
            </a:lvl1pPr>
          </a:lstStyle>
          <a:p>
            <a:fld id="{17A7BA17-8922-4F8C-8F9A-6086C1707F4E}" type="slidenum">
              <a:rPr lang="de-DE" smtClean="0"/>
              <a:t>‹Nr.›</a:t>
            </a:fld>
            <a:endParaRPr lang="de-DE" dirty="0"/>
          </a:p>
        </p:txBody>
      </p:sp>
    </p:spTree>
    <p:extLst>
      <p:ext uri="{BB962C8B-B14F-4D97-AF65-F5344CB8AC3E}">
        <p14:creationId xmlns:p14="http://schemas.microsoft.com/office/powerpoint/2010/main" val="84402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2"/>
            <a:ext cx="2946488" cy="496332"/>
          </a:xfrm>
          <a:prstGeom prst="rect">
            <a:avLst/>
          </a:prstGeom>
        </p:spPr>
        <p:txBody>
          <a:bodyPr vert="horz" lIns="160751" tIns="80376" rIns="160751" bIns="80376" rtlCol="0"/>
          <a:lstStyle>
            <a:lvl1pPr algn="l">
              <a:defRPr sz="2100"/>
            </a:lvl1pPr>
          </a:lstStyle>
          <a:p>
            <a:endParaRPr lang="de-DE" dirty="0"/>
          </a:p>
        </p:txBody>
      </p:sp>
      <p:sp>
        <p:nvSpPr>
          <p:cNvPr id="3" name="Datumsplatzhalter 2"/>
          <p:cNvSpPr>
            <a:spLocks noGrp="1"/>
          </p:cNvSpPr>
          <p:nvPr>
            <p:ph type="dt" idx="1"/>
          </p:nvPr>
        </p:nvSpPr>
        <p:spPr>
          <a:xfrm>
            <a:off x="3851191" y="2"/>
            <a:ext cx="2944713" cy="496332"/>
          </a:xfrm>
          <a:prstGeom prst="rect">
            <a:avLst/>
          </a:prstGeom>
        </p:spPr>
        <p:txBody>
          <a:bodyPr vert="horz" lIns="160751" tIns="80376" rIns="160751" bIns="80376" rtlCol="0"/>
          <a:lstStyle>
            <a:lvl1pPr algn="r">
              <a:defRPr sz="2100"/>
            </a:lvl1pPr>
          </a:lstStyle>
          <a:p>
            <a:fld id="{6C677962-C0D5-4911-B327-B26BD279B8D0}" type="datetimeFigureOut">
              <a:rPr lang="de-DE" smtClean="0"/>
              <a:t>17.10.2022</a:t>
            </a:fld>
            <a:endParaRPr lang="de-DE" dirty="0"/>
          </a:p>
        </p:txBody>
      </p:sp>
      <p:sp>
        <p:nvSpPr>
          <p:cNvPr id="4" name="Folienbildplatzhalter 3"/>
          <p:cNvSpPr>
            <a:spLocks noGrp="1" noRot="1" noChangeAspect="1"/>
          </p:cNvSpPr>
          <p:nvPr>
            <p:ph type="sldImg" idx="2"/>
          </p:nvPr>
        </p:nvSpPr>
        <p:spPr>
          <a:xfrm>
            <a:off x="423863" y="1241425"/>
            <a:ext cx="5949950" cy="3348038"/>
          </a:xfrm>
          <a:prstGeom prst="rect">
            <a:avLst/>
          </a:prstGeom>
          <a:noFill/>
          <a:ln w="12700">
            <a:solidFill>
              <a:prstClr val="black"/>
            </a:solidFill>
          </a:ln>
        </p:spPr>
        <p:txBody>
          <a:bodyPr vert="horz" lIns="160751" tIns="80376" rIns="160751" bIns="80376" rtlCol="0" anchor="ctr"/>
          <a:lstStyle/>
          <a:p>
            <a:endParaRPr lang="de-DE" dirty="0"/>
          </a:p>
        </p:txBody>
      </p:sp>
      <p:sp>
        <p:nvSpPr>
          <p:cNvPr id="5" name="Notizenplatzhalter 4"/>
          <p:cNvSpPr>
            <a:spLocks noGrp="1"/>
          </p:cNvSpPr>
          <p:nvPr>
            <p:ph type="body" sz="quarter" idx="3"/>
          </p:nvPr>
        </p:nvSpPr>
        <p:spPr>
          <a:xfrm>
            <a:off x="679415" y="4779495"/>
            <a:ext cx="5438850" cy="3906315"/>
          </a:xfrm>
          <a:prstGeom prst="rect">
            <a:avLst/>
          </a:prstGeom>
        </p:spPr>
        <p:txBody>
          <a:bodyPr vert="horz" lIns="160751" tIns="80376" rIns="160751" bIns="80376"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307"/>
            <a:ext cx="2946488" cy="496332"/>
          </a:xfrm>
          <a:prstGeom prst="rect">
            <a:avLst/>
          </a:prstGeom>
        </p:spPr>
        <p:txBody>
          <a:bodyPr vert="horz" lIns="160751" tIns="80376" rIns="160751" bIns="80376" rtlCol="0" anchor="b"/>
          <a:lstStyle>
            <a:lvl1pPr algn="l">
              <a:defRPr sz="2100"/>
            </a:lvl1pPr>
          </a:lstStyle>
          <a:p>
            <a:endParaRPr lang="de-DE" dirty="0"/>
          </a:p>
        </p:txBody>
      </p:sp>
      <p:sp>
        <p:nvSpPr>
          <p:cNvPr id="7" name="Foliennummernplatzhalter 6"/>
          <p:cNvSpPr>
            <a:spLocks noGrp="1"/>
          </p:cNvSpPr>
          <p:nvPr>
            <p:ph type="sldNum" sz="quarter" idx="5"/>
          </p:nvPr>
        </p:nvSpPr>
        <p:spPr>
          <a:xfrm>
            <a:off x="3851191" y="9430307"/>
            <a:ext cx="2944713" cy="496332"/>
          </a:xfrm>
          <a:prstGeom prst="rect">
            <a:avLst/>
          </a:prstGeom>
        </p:spPr>
        <p:txBody>
          <a:bodyPr vert="horz" lIns="160751" tIns="80376" rIns="160751" bIns="80376" rtlCol="0" anchor="b"/>
          <a:lstStyle>
            <a:lvl1pPr algn="r">
              <a:defRPr sz="2100"/>
            </a:lvl1pPr>
          </a:lstStyle>
          <a:p>
            <a:fld id="{DD99CE83-22E1-4CBF-BC8E-42EB9F7612C8}" type="slidenum">
              <a:rPr lang="de-DE" smtClean="0"/>
              <a:t>‹Nr.›</a:t>
            </a:fld>
            <a:endParaRPr lang="de-DE" dirty="0"/>
          </a:p>
        </p:txBody>
      </p:sp>
    </p:spTree>
    <p:extLst>
      <p:ext uri="{BB962C8B-B14F-4D97-AF65-F5344CB8AC3E}">
        <p14:creationId xmlns:p14="http://schemas.microsoft.com/office/powerpoint/2010/main" val="2396806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
            <a:ext cx="6093088" cy="3415537"/>
          </a:xfrm>
          <a:prstGeom prst="rect">
            <a:avLst/>
          </a:prstGeom>
          <a:blipFill>
            <a:blip r:embed="rId2" cstate="print"/>
            <a:stretch>
              <a:fillRect/>
            </a:stretch>
          </a:blipFill>
        </p:spPr>
        <p:txBody>
          <a:bodyPr wrap="square" lIns="0" tIns="0" rIns="0" bIns="0" rtlCol="0"/>
          <a:lstStyle/>
          <a:p>
            <a:endParaRPr sz="1800" dirty="0"/>
          </a:p>
        </p:txBody>
      </p:sp>
      <p:sp>
        <p:nvSpPr>
          <p:cNvPr id="2" name="Holder 2"/>
          <p:cNvSpPr>
            <a:spLocks noGrp="1"/>
          </p:cNvSpPr>
          <p:nvPr>
            <p:ph type="ctrTitle"/>
          </p:nvPr>
        </p:nvSpPr>
        <p:spPr>
          <a:xfrm>
            <a:off x="389420" y="784859"/>
            <a:ext cx="4786442" cy="461665"/>
          </a:xfrm>
          <a:prstGeom prst="rect">
            <a:avLst/>
          </a:prstGeom>
        </p:spPr>
        <p:txBody>
          <a:bodyPr wrap="square" lIns="0" tIns="0" rIns="0" bIns="0">
            <a:spAutoFit/>
          </a:bodyPr>
          <a:lstStyle>
            <a:lvl1pPr>
              <a:defRPr sz="3000" b="1" i="1">
                <a:solidFill>
                  <a:schemeClr val="bg1"/>
                </a:solidFill>
                <a:latin typeface="Carlito"/>
                <a:cs typeface="Carlito"/>
              </a:defRPr>
            </a:lvl1pPr>
          </a:lstStyle>
          <a:p>
            <a:endParaRPr/>
          </a:p>
        </p:txBody>
      </p:sp>
      <p:sp>
        <p:nvSpPr>
          <p:cNvPr id="3" name="Holder 3"/>
          <p:cNvSpPr>
            <a:spLocks noGrp="1"/>
          </p:cNvSpPr>
          <p:nvPr>
            <p:ph type="subTitle" idx="4"/>
          </p:nvPr>
        </p:nvSpPr>
        <p:spPr>
          <a:xfrm>
            <a:off x="389420" y="1732559"/>
            <a:ext cx="3516336" cy="153888"/>
          </a:xfrm>
          <a:prstGeom prst="rect">
            <a:avLst/>
          </a:prstGeom>
        </p:spPr>
        <p:txBody>
          <a:bodyPr wrap="square" lIns="0" tIns="0" rIns="0" bIns="0">
            <a:spAutoFit/>
          </a:bodyPr>
          <a:lstStyle>
            <a:lvl1pPr>
              <a:defRPr sz="1000" b="0" i="0">
                <a:solidFill>
                  <a:schemeClr val="bg1"/>
                </a:solidFill>
                <a:latin typeface="Carlito"/>
                <a:cs typeface="Carlit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0" i="1">
                <a:solidFill>
                  <a:schemeClr val="tx1"/>
                </a:solidFill>
                <a:latin typeface="Carlito"/>
                <a:cs typeface="Carlito"/>
              </a:defRPr>
            </a:lvl1pPr>
          </a:lstStyle>
          <a:p>
            <a:endParaRPr/>
          </a:p>
        </p:txBody>
      </p:sp>
      <p:sp>
        <p:nvSpPr>
          <p:cNvPr id="3" name="Holder 3"/>
          <p:cNvSpPr>
            <a:spLocks noGrp="1"/>
          </p:cNvSpPr>
          <p:nvPr>
            <p:ph type="body" idx="1"/>
          </p:nvPr>
        </p:nvSpPr>
        <p:spPr/>
        <p:txBody>
          <a:bodyPr lIns="0" tIns="0" rIns="0" bIns="0"/>
          <a:lstStyle>
            <a:lvl1pPr>
              <a:defRPr sz="1200" b="1" i="1">
                <a:solidFill>
                  <a:srgbClr val="46782E"/>
                </a:solidFill>
                <a:latin typeface="Carlito"/>
                <a:cs typeface="Carlit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0" i="1">
                <a:solidFill>
                  <a:schemeClr val="tx1"/>
                </a:solidFill>
                <a:latin typeface="Carlito"/>
                <a:cs typeface="Carlito"/>
              </a:defRPr>
            </a:lvl1pPr>
          </a:lstStyle>
          <a:p>
            <a:endParaRPr/>
          </a:p>
        </p:txBody>
      </p:sp>
      <p:sp>
        <p:nvSpPr>
          <p:cNvPr id="3" name="Holder 3"/>
          <p:cNvSpPr>
            <a:spLocks noGrp="1"/>
          </p:cNvSpPr>
          <p:nvPr>
            <p:ph sz="half" idx="2"/>
          </p:nvPr>
        </p:nvSpPr>
        <p:spPr>
          <a:xfrm>
            <a:off x="304801" y="785749"/>
            <a:ext cx="2651759" cy="18466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139440" y="785749"/>
            <a:ext cx="2651759" cy="18466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10/17/2022</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0" i="1">
                <a:solidFill>
                  <a:schemeClr val="tx1"/>
                </a:solidFill>
                <a:latin typeface="Carlito"/>
                <a:cs typeface="Carli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10/17/2022</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96995" y="192038"/>
            <a:ext cx="1447681" cy="461806"/>
          </a:xfrm>
          <a:prstGeom prst="rect">
            <a:avLst/>
          </a:prstGeom>
          <a:blipFill>
            <a:blip r:embed="rId2" cstate="print"/>
            <a:stretch>
              <a:fillRect/>
            </a:stretch>
          </a:blipFill>
        </p:spPr>
        <p:txBody>
          <a:bodyPr wrap="square" lIns="0" tIns="0" rIns="0" bIns="0" rtlCol="0"/>
          <a:lstStyle/>
          <a:p>
            <a:endParaRPr sz="1800" dirty="0"/>
          </a:p>
        </p:txBody>
      </p:sp>
      <p:sp>
        <p:nvSpPr>
          <p:cNvPr id="17" name="bg object 17"/>
          <p:cNvSpPr/>
          <p:nvPr/>
        </p:nvSpPr>
        <p:spPr>
          <a:xfrm>
            <a:off x="0" y="580897"/>
            <a:ext cx="6093088" cy="2772156"/>
          </a:xfrm>
          <a:prstGeom prst="rect">
            <a:avLst/>
          </a:prstGeom>
          <a:blipFill>
            <a:blip r:embed="rId3" cstate="print"/>
            <a:stretch>
              <a:fillRect/>
            </a:stretch>
          </a:blipFill>
        </p:spPr>
        <p:txBody>
          <a:bodyPr wrap="square" lIns="0" tIns="0" rIns="0" bIns="0" rtlCol="0"/>
          <a:lstStyle/>
          <a:p>
            <a:endParaRPr sz="1800"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10/17/2022</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96995" y="192038"/>
            <a:ext cx="1447681" cy="461806"/>
          </a:xfrm>
          <a:prstGeom prst="rect">
            <a:avLst/>
          </a:prstGeom>
          <a:blipFill>
            <a:blip r:embed="rId7" cstate="print"/>
            <a:stretch>
              <a:fillRect/>
            </a:stretch>
          </a:blipFill>
        </p:spPr>
        <p:txBody>
          <a:bodyPr wrap="square" lIns="0" tIns="0" rIns="0" bIns="0" rtlCol="0"/>
          <a:lstStyle/>
          <a:p>
            <a:endParaRPr sz="1800" dirty="0"/>
          </a:p>
        </p:txBody>
      </p:sp>
      <p:sp>
        <p:nvSpPr>
          <p:cNvPr id="2" name="Holder 2"/>
          <p:cNvSpPr>
            <a:spLocks noGrp="1"/>
          </p:cNvSpPr>
          <p:nvPr>
            <p:ph type="title"/>
          </p:nvPr>
        </p:nvSpPr>
        <p:spPr>
          <a:xfrm>
            <a:off x="468833" y="750723"/>
            <a:ext cx="5158331" cy="246221"/>
          </a:xfrm>
          <a:prstGeom prst="rect">
            <a:avLst/>
          </a:prstGeom>
        </p:spPr>
        <p:txBody>
          <a:bodyPr wrap="square" lIns="0" tIns="0" rIns="0" bIns="0">
            <a:spAutoFit/>
          </a:bodyPr>
          <a:lstStyle>
            <a:lvl1pPr>
              <a:defRPr sz="1600" b="0" i="1">
                <a:solidFill>
                  <a:schemeClr val="tx1"/>
                </a:solidFill>
                <a:latin typeface="Carlito"/>
                <a:cs typeface="Carlito"/>
              </a:defRPr>
            </a:lvl1pPr>
          </a:lstStyle>
          <a:p>
            <a:endParaRPr/>
          </a:p>
        </p:txBody>
      </p:sp>
      <p:sp>
        <p:nvSpPr>
          <p:cNvPr id="3" name="Holder 3"/>
          <p:cNvSpPr>
            <a:spLocks noGrp="1"/>
          </p:cNvSpPr>
          <p:nvPr>
            <p:ph type="body" idx="1"/>
          </p:nvPr>
        </p:nvSpPr>
        <p:spPr>
          <a:xfrm>
            <a:off x="505486" y="1089139"/>
            <a:ext cx="5292957" cy="184666"/>
          </a:xfrm>
          <a:prstGeom prst="rect">
            <a:avLst/>
          </a:prstGeom>
        </p:spPr>
        <p:txBody>
          <a:bodyPr wrap="square" lIns="0" tIns="0" rIns="0" bIns="0">
            <a:spAutoFit/>
          </a:bodyPr>
          <a:lstStyle>
            <a:lvl1pPr>
              <a:defRPr sz="1200" b="1" i="1">
                <a:solidFill>
                  <a:srgbClr val="46782E"/>
                </a:solidFill>
                <a:latin typeface="Carlito"/>
                <a:cs typeface="Carlito"/>
              </a:defRPr>
            </a:lvl1pPr>
          </a:lstStyle>
          <a:p>
            <a:endParaRPr/>
          </a:p>
        </p:txBody>
      </p:sp>
      <p:sp>
        <p:nvSpPr>
          <p:cNvPr id="4" name="Holder 4"/>
          <p:cNvSpPr>
            <a:spLocks noGrp="1"/>
          </p:cNvSpPr>
          <p:nvPr>
            <p:ph type="ftr" sz="quarter" idx="5"/>
          </p:nvPr>
        </p:nvSpPr>
        <p:spPr>
          <a:xfrm>
            <a:off x="2072640" y="3177160"/>
            <a:ext cx="1950720" cy="27699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04801" y="3177160"/>
            <a:ext cx="140208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10/17/2022</a:t>
            </a:fld>
            <a:endParaRPr lang="en-US" dirty="0"/>
          </a:p>
        </p:txBody>
      </p:sp>
      <p:sp>
        <p:nvSpPr>
          <p:cNvPr id="6" name="Holder 6"/>
          <p:cNvSpPr>
            <a:spLocks noGrp="1"/>
          </p:cNvSpPr>
          <p:nvPr>
            <p:ph type="sldNum" sz="quarter" idx="7"/>
          </p:nvPr>
        </p:nvSpPr>
        <p:spPr>
          <a:xfrm>
            <a:off x="4389121" y="3177160"/>
            <a:ext cx="140208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hyperlink" Target="https://commons.wikimedia.org/wiki/File:Goethes_Gartenhaus_vom_Hang.JPG" TargetMode="External"/><Relationship Id="rId3" Type="http://schemas.openxmlformats.org/officeDocument/2006/relationships/hyperlink" Target="https://commons.wikimedia.org/wiki/User:Johann_Jaritz" TargetMode="External"/><Relationship Id="rId7"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hyperlink" Target="https://creativecommons.org/licenses/by-sa/3.0/at/deed.en" TargetMode="External"/><Relationship Id="rId4" Type="http://schemas.openxmlformats.org/officeDocument/2006/relationships/hyperlink" Target="https://commons.wikimedia.org/wiki/File:Loiblpass_Strasse_Loibltal_nahe_Pfarrkirche_1006208_46.jpg" TargetMode="External"/><Relationship Id="rId9" Type="http://schemas.openxmlformats.org/officeDocument/2006/relationships/hyperlink" Target="https://creativecommons.org/licenses/by-sa/3.0/de/legalcod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167" b="-1"/>
          <a:stretch/>
        </p:blipFill>
        <p:spPr bwMode="auto">
          <a:xfrm>
            <a:off x="0" y="0"/>
            <a:ext cx="6096000" cy="3467100"/>
          </a:xfrm>
          <a:prstGeom prst="rect">
            <a:avLst/>
          </a:prstGeom>
          <a:noFill/>
          <a:extLst>
            <a:ext uri="{909E8E84-426E-40DD-AFC4-6F175D3DCCD1}">
              <a14:hiddenFill xmlns:a14="http://schemas.microsoft.com/office/drawing/2010/main">
                <a:solidFill>
                  <a:srgbClr val="FFFFFF"/>
                </a:solidFill>
              </a14:hiddenFill>
            </a:ext>
          </a:extLst>
        </p:spPr>
      </p:pic>
      <p:sp>
        <p:nvSpPr>
          <p:cNvPr id="3" name="object 3"/>
          <p:cNvSpPr/>
          <p:nvPr/>
        </p:nvSpPr>
        <p:spPr>
          <a:xfrm>
            <a:off x="453682" y="342900"/>
            <a:ext cx="5171441" cy="1706735"/>
          </a:xfrm>
          <a:custGeom>
            <a:avLst/>
            <a:gdLst/>
            <a:ahLst/>
            <a:cxnLst/>
            <a:rect l="l" t="t" r="r" b="b"/>
            <a:pathLst>
              <a:path w="5232400" h="1515110">
                <a:moveTo>
                  <a:pt x="5231892" y="0"/>
                </a:moveTo>
                <a:lnTo>
                  <a:pt x="0" y="0"/>
                </a:lnTo>
                <a:lnTo>
                  <a:pt x="0" y="1514856"/>
                </a:lnTo>
                <a:lnTo>
                  <a:pt x="5231892" y="1514856"/>
                </a:lnTo>
                <a:lnTo>
                  <a:pt x="5231892" y="0"/>
                </a:lnTo>
                <a:close/>
              </a:path>
            </a:pathLst>
          </a:custGeom>
          <a:solidFill>
            <a:schemeClr val="accent3">
              <a:lumMod val="75000"/>
              <a:alpha val="69000"/>
            </a:schemeClr>
          </a:solidFill>
        </p:spPr>
        <p:txBody>
          <a:bodyPr wrap="square" lIns="0" tIns="0" rIns="0" bIns="0" rtlCol="0"/>
          <a:lstStyle/>
          <a:p>
            <a:endParaRPr dirty="0"/>
          </a:p>
        </p:txBody>
      </p:sp>
      <p:sp>
        <p:nvSpPr>
          <p:cNvPr id="4" name="object 4"/>
          <p:cNvSpPr txBox="1">
            <a:spLocks noGrp="1"/>
          </p:cNvSpPr>
          <p:nvPr>
            <p:ph type="ctrTitle"/>
          </p:nvPr>
        </p:nvSpPr>
        <p:spPr>
          <a:xfrm>
            <a:off x="614211" y="1257300"/>
            <a:ext cx="4786442" cy="228909"/>
          </a:xfrm>
          <a:prstGeom prst="rect">
            <a:avLst/>
          </a:prstGeom>
        </p:spPr>
        <p:txBody>
          <a:bodyPr vert="horz" wrap="square" lIns="0" tIns="13335" rIns="0" bIns="0" rtlCol="0">
            <a:spAutoFit/>
          </a:bodyPr>
          <a:lstStyle/>
          <a:p>
            <a:pPr marL="12700" marR="5080">
              <a:spcBef>
                <a:spcPts val="105"/>
              </a:spcBef>
            </a:pPr>
            <a:r>
              <a:rPr sz="1400" i="0" spc="-30" dirty="0">
                <a:latin typeface="+mj-lt"/>
              </a:rPr>
              <a:t>Univ.-Prof. </a:t>
            </a:r>
            <a:r>
              <a:rPr sz="1400" i="0" spc="-75" dirty="0">
                <a:latin typeface="+mj-lt"/>
              </a:rPr>
              <a:t>Dr. </a:t>
            </a:r>
            <a:r>
              <a:rPr sz="1400" i="0" spc="-15" dirty="0">
                <a:latin typeface="+mj-lt"/>
              </a:rPr>
              <a:t>Ernst</a:t>
            </a:r>
            <a:r>
              <a:rPr sz="1400" i="0" spc="60" dirty="0">
                <a:latin typeface="+mj-lt"/>
              </a:rPr>
              <a:t> </a:t>
            </a:r>
            <a:r>
              <a:rPr sz="1400" i="0" spc="-15" dirty="0">
                <a:latin typeface="+mj-lt"/>
              </a:rPr>
              <a:t>Karner</a:t>
            </a:r>
          </a:p>
        </p:txBody>
      </p:sp>
      <p:sp>
        <p:nvSpPr>
          <p:cNvPr id="5" name="object 5"/>
          <p:cNvSpPr txBox="1">
            <a:spLocks noGrp="1"/>
          </p:cNvSpPr>
          <p:nvPr>
            <p:ph type="subTitle" idx="4"/>
          </p:nvPr>
        </p:nvSpPr>
        <p:spPr>
          <a:xfrm>
            <a:off x="614211" y="1482743"/>
            <a:ext cx="5014430" cy="536557"/>
          </a:xfrm>
          <a:prstGeom prst="rect">
            <a:avLst/>
          </a:prstGeom>
        </p:spPr>
        <p:txBody>
          <a:bodyPr vert="horz" wrap="square" lIns="0" tIns="12700" rIns="0" bIns="0" rtlCol="0">
            <a:spAutoFit/>
          </a:bodyPr>
          <a:lstStyle/>
          <a:p>
            <a:pPr marL="12700" marR="1185545">
              <a:lnSpc>
                <a:spcPct val="132000"/>
              </a:lnSpc>
              <a:spcBef>
                <a:spcPts val="100"/>
              </a:spcBef>
            </a:pPr>
            <a:r>
              <a:rPr b="1" spc="-5" dirty="0">
                <a:solidFill>
                  <a:schemeClr val="tx1"/>
                </a:solidFill>
                <a:latin typeface="+mn-lt"/>
              </a:rPr>
              <a:t>Institut für Zivilrecht, </a:t>
            </a:r>
            <a:r>
              <a:rPr b="1" spc="-10" dirty="0">
                <a:solidFill>
                  <a:schemeClr val="tx1"/>
                </a:solidFill>
                <a:latin typeface="+mn-lt"/>
              </a:rPr>
              <a:t>Universität </a:t>
            </a:r>
            <a:r>
              <a:rPr b="1" spc="-5" dirty="0">
                <a:solidFill>
                  <a:schemeClr val="tx1"/>
                </a:solidFill>
                <a:latin typeface="+mn-lt"/>
              </a:rPr>
              <a:t>Wien </a:t>
            </a:r>
            <a:endParaRPr lang="de-DE" b="1" spc="-5" dirty="0">
              <a:solidFill>
                <a:schemeClr val="tx1"/>
              </a:solidFill>
              <a:latin typeface="+mn-lt"/>
            </a:endParaRPr>
          </a:p>
          <a:p>
            <a:pPr marL="12700" marR="1185545">
              <a:spcBef>
                <a:spcPts val="100"/>
              </a:spcBef>
            </a:pPr>
            <a:r>
              <a:rPr b="1" spc="-5" dirty="0">
                <a:solidFill>
                  <a:schemeClr val="tx1"/>
                </a:solidFill>
                <a:latin typeface="+mn-lt"/>
              </a:rPr>
              <a:t>Institut für </a:t>
            </a:r>
            <a:r>
              <a:rPr lang="de-DE" b="1" spc="-5" dirty="0">
                <a:solidFill>
                  <a:schemeClr val="tx1"/>
                </a:solidFill>
                <a:latin typeface="+mn-lt"/>
              </a:rPr>
              <a:t>Europäisches</a:t>
            </a:r>
            <a:r>
              <a:rPr b="1" spc="15" dirty="0">
                <a:solidFill>
                  <a:schemeClr val="tx1"/>
                </a:solidFill>
                <a:latin typeface="+mn-lt"/>
              </a:rPr>
              <a:t> </a:t>
            </a:r>
            <a:r>
              <a:rPr lang="de-DE" b="1" spc="-5" dirty="0">
                <a:solidFill>
                  <a:schemeClr val="tx1"/>
                </a:solidFill>
                <a:latin typeface="+mn-lt"/>
              </a:rPr>
              <a:t>Schadenersatzrecht,</a:t>
            </a:r>
            <a:br>
              <a:rPr lang="de-DE" b="1" spc="-5" dirty="0">
                <a:solidFill>
                  <a:schemeClr val="tx1"/>
                </a:solidFill>
                <a:latin typeface="+mn-lt"/>
              </a:rPr>
            </a:br>
            <a:r>
              <a:rPr lang="de-DE" b="1" spc="-5" dirty="0">
                <a:solidFill>
                  <a:schemeClr val="tx1"/>
                </a:solidFill>
                <a:latin typeface="+mn-lt"/>
              </a:rPr>
              <a:t>Österreichische Akademie </a:t>
            </a:r>
            <a:r>
              <a:rPr b="1" spc="-5" dirty="0">
                <a:solidFill>
                  <a:schemeClr val="tx1"/>
                </a:solidFill>
                <a:latin typeface="+mn-lt"/>
              </a:rPr>
              <a:t>der </a:t>
            </a:r>
            <a:r>
              <a:rPr lang="de-DE" b="1" spc="-5" dirty="0">
                <a:solidFill>
                  <a:schemeClr val="tx1"/>
                </a:solidFill>
                <a:latin typeface="+mn-lt"/>
              </a:rPr>
              <a:t>Wissenschaften</a:t>
            </a:r>
            <a:r>
              <a:rPr b="1" spc="-5" dirty="0">
                <a:solidFill>
                  <a:schemeClr val="tx1"/>
                </a:solidFill>
                <a:latin typeface="+mn-lt"/>
              </a:rPr>
              <a:t> </a:t>
            </a:r>
            <a:r>
              <a:rPr b="1" dirty="0">
                <a:solidFill>
                  <a:schemeClr val="tx1"/>
                </a:solidFill>
                <a:latin typeface="+mn-lt"/>
              </a:rPr>
              <a:t>und </a:t>
            </a:r>
            <a:r>
              <a:rPr lang="de-DE" b="1" spc="-10" dirty="0">
                <a:solidFill>
                  <a:schemeClr val="tx1"/>
                </a:solidFill>
                <a:latin typeface="+mn-lt"/>
              </a:rPr>
              <a:t>Universität</a:t>
            </a:r>
            <a:r>
              <a:rPr b="1" spc="185" dirty="0">
                <a:solidFill>
                  <a:schemeClr val="tx1"/>
                </a:solidFill>
                <a:latin typeface="+mn-lt"/>
              </a:rPr>
              <a:t> </a:t>
            </a:r>
            <a:r>
              <a:rPr b="1" spc="-10" dirty="0">
                <a:solidFill>
                  <a:schemeClr val="tx1"/>
                </a:solidFill>
                <a:latin typeface="+mn-lt"/>
              </a:rPr>
              <a:t>Graz</a:t>
            </a:r>
          </a:p>
        </p:txBody>
      </p:sp>
      <p:sp>
        <p:nvSpPr>
          <p:cNvPr id="6" name="object 4"/>
          <p:cNvSpPr txBox="1">
            <a:spLocks/>
          </p:cNvSpPr>
          <p:nvPr/>
        </p:nvSpPr>
        <p:spPr>
          <a:xfrm>
            <a:off x="614211" y="613637"/>
            <a:ext cx="4786442" cy="567463"/>
          </a:xfrm>
          <a:prstGeom prst="rect">
            <a:avLst/>
          </a:prstGeom>
        </p:spPr>
        <p:txBody>
          <a:bodyPr vert="horz" wrap="square" lIns="0" tIns="13335" rIns="0" bIns="0" rtlCol="0">
            <a:spAutoFit/>
          </a:bodyPr>
          <a:lstStyle>
            <a:lvl1pPr>
              <a:defRPr sz="3000" b="1" i="1">
                <a:solidFill>
                  <a:schemeClr val="bg1"/>
                </a:solidFill>
                <a:latin typeface="Carlito"/>
                <a:ea typeface="+mj-ea"/>
                <a:cs typeface="Carlito"/>
              </a:defRPr>
            </a:lvl1pPr>
          </a:lstStyle>
          <a:p>
            <a:pPr marL="12700" marR="5080">
              <a:spcBef>
                <a:spcPts val="105"/>
              </a:spcBef>
            </a:pPr>
            <a:r>
              <a:rPr lang="de-DE" sz="1600" i="0" kern="0" spc="-10" dirty="0">
                <a:latin typeface="+mj-lt"/>
              </a:rPr>
              <a:t>BAUM- UND WEGEHALTERHAFTUNG</a:t>
            </a:r>
            <a:br>
              <a:rPr lang="de-DE" sz="2000" kern="0" spc="-10" dirty="0">
                <a:latin typeface="+mj-lt"/>
              </a:rPr>
            </a:br>
            <a:r>
              <a:rPr lang="de-DE" sz="2000" kern="0" spc="-10" dirty="0">
                <a:solidFill>
                  <a:schemeClr val="tx1"/>
                </a:solidFill>
                <a:latin typeface="Arial" panose="020B0604020202020204" pitchFamily="34" charset="0"/>
                <a:cs typeface="Arial" panose="020B0604020202020204" pitchFamily="34" charset="0"/>
              </a:rPr>
              <a:t>IN WALD- UND NATURGEBIETEN</a:t>
            </a:r>
            <a:endParaRPr lang="de-DE" sz="2000" kern="0" spc="-15" dirty="0">
              <a:solidFill>
                <a:schemeClr val="tx1"/>
              </a:solidFill>
              <a:latin typeface="Arial" panose="020B0604020202020204" pitchFamily="34" charset="0"/>
              <a:cs typeface="Arial" panose="020B0604020202020204" pitchFamily="34" charset="0"/>
            </a:endParaRPr>
          </a:p>
        </p:txBody>
      </p:sp>
      <p:sp>
        <p:nvSpPr>
          <p:cNvPr id="15" name="object 4"/>
          <p:cNvSpPr txBox="1">
            <a:spLocks/>
          </p:cNvSpPr>
          <p:nvPr/>
        </p:nvSpPr>
        <p:spPr>
          <a:xfrm>
            <a:off x="614211" y="387406"/>
            <a:ext cx="4786442" cy="198131"/>
          </a:xfrm>
          <a:prstGeom prst="rect">
            <a:avLst/>
          </a:prstGeom>
        </p:spPr>
        <p:txBody>
          <a:bodyPr vert="horz" wrap="square" lIns="0" tIns="13335" rIns="0" bIns="0" rtlCol="0">
            <a:spAutoFit/>
          </a:bodyPr>
          <a:lstStyle>
            <a:lvl1pPr>
              <a:defRPr sz="3000" b="1" i="1">
                <a:solidFill>
                  <a:schemeClr val="bg1"/>
                </a:solidFill>
                <a:latin typeface="Carlito"/>
                <a:ea typeface="+mj-ea"/>
                <a:cs typeface="Carlito"/>
              </a:defRPr>
            </a:lvl1pPr>
          </a:lstStyle>
          <a:p>
            <a:pPr marL="12700" marR="5080">
              <a:spcBef>
                <a:spcPts val="105"/>
              </a:spcBef>
            </a:pPr>
            <a:r>
              <a:rPr lang="de-DE" sz="1200" i="0" kern="0" spc="-30" dirty="0">
                <a:solidFill>
                  <a:schemeClr val="tx1"/>
                </a:solidFill>
                <a:latin typeface="+mj-lt"/>
              </a:rPr>
              <a:t>ZVR-Verkehrsrechtstag 2022:</a:t>
            </a:r>
            <a:endParaRPr lang="de-DE" sz="1200" i="0" kern="0" spc="-15" dirty="0">
              <a:solidFill>
                <a:schemeClr val="tx1"/>
              </a:solidFill>
              <a:latin typeface="+mj-lt"/>
            </a:endParaRPr>
          </a:p>
        </p:txBody>
      </p:sp>
      <p:sp>
        <p:nvSpPr>
          <p:cNvPr id="13" name="Rechteck 12"/>
          <p:cNvSpPr/>
          <p:nvPr/>
        </p:nvSpPr>
        <p:spPr>
          <a:xfrm>
            <a:off x="0" y="3095280"/>
            <a:ext cx="6096000" cy="37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4" name="Gruppieren 13"/>
          <p:cNvGrpSpPr/>
          <p:nvPr/>
        </p:nvGrpSpPr>
        <p:grpSpPr>
          <a:xfrm>
            <a:off x="614211" y="3124089"/>
            <a:ext cx="2357589" cy="266811"/>
            <a:chOff x="1219200" y="221868"/>
            <a:chExt cx="3301968" cy="373687"/>
          </a:xfrm>
        </p:grpSpPr>
        <p:pic>
          <p:nvPicPr>
            <p:cNvPr id="16" name="Grafik 15"/>
            <p:cNvPicPr>
              <a:picLocks noChangeAspect="1"/>
            </p:cNvPicPr>
            <p:nvPr/>
          </p:nvPicPr>
          <p:blipFill>
            <a:blip r:embed="rId3"/>
            <a:stretch>
              <a:fillRect/>
            </a:stretch>
          </p:blipFill>
          <p:spPr>
            <a:xfrm>
              <a:off x="2298264" y="221868"/>
              <a:ext cx="2222904" cy="373687"/>
            </a:xfrm>
            <a:prstGeom prst="rect">
              <a:avLst/>
            </a:prstGeom>
          </p:spPr>
        </p:pic>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219200" y="266700"/>
              <a:ext cx="1019176" cy="28258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hteck 1"/>
          <p:cNvSpPr/>
          <p:nvPr/>
        </p:nvSpPr>
        <p:spPr>
          <a:xfrm rot="16200000">
            <a:off x="5378370" y="2107791"/>
            <a:ext cx="1132497" cy="916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500" dirty="0">
                <a:solidFill>
                  <a:schemeClr val="bg2">
                    <a:lumMod val="25000"/>
                  </a:schemeClr>
                </a:solidFill>
                <a:latin typeface="Helvetica Neue"/>
              </a:rPr>
              <a:t>Foto: </a:t>
            </a:r>
            <a:r>
              <a:rPr lang="de-DE" sz="500" u="sng" dirty="0">
                <a:solidFill>
                  <a:schemeClr val="bg2">
                    <a:lumMod val="25000"/>
                  </a:schemeClr>
                </a:solidFill>
                <a:latin typeface="Helvetica Neue"/>
              </a:rPr>
              <a:t>Ökologix</a:t>
            </a:r>
            <a:r>
              <a:rPr lang="de-DE" sz="500" dirty="0">
                <a:solidFill>
                  <a:schemeClr val="bg2">
                    <a:lumMod val="25000"/>
                  </a:schemeClr>
                </a:solidFill>
                <a:latin typeface="Helvetica Neue"/>
              </a:rPr>
              <a:t>, </a:t>
            </a:r>
            <a:r>
              <a:rPr lang="de-DE" sz="500" u="sng" dirty="0">
                <a:solidFill>
                  <a:schemeClr val="bg2">
                    <a:lumMod val="25000"/>
                  </a:schemeClr>
                </a:solidFill>
                <a:latin typeface="Helvetica Neue"/>
              </a:rPr>
              <a:t>Urwald Sababurg 4-05.06.08</a:t>
            </a:r>
            <a:r>
              <a:rPr lang="de-DE" sz="500" dirty="0">
                <a:solidFill>
                  <a:schemeClr val="bg2">
                    <a:lumMod val="25000"/>
                  </a:schemeClr>
                </a:solidFill>
                <a:latin typeface="Helvetica Neue"/>
              </a:rPr>
              <a:t>, </a:t>
            </a:r>
            <a:r>
              <a:rPr lang="de-DE" sz="500" u="sng" dirty="0">
                <a:solidFill>
                  <a:schemeClr val="bg2">
                    <a:lumMod val="25000"/>
                  </a:schemeClr>
                </a:solidFill>
                <a:latin typeface="Helvetica Neue"/>
              </a:rPr>
              <a:t>CC BY-SA 3.0</a:t>
            </a:r>
            <a:endParaRPr lang="de-DE" sz="500" dirty="0">
              <a:solidFill>
                <a:schemeClr val="bg2">
                  <a:lumMod val="2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p:nvPr/>
        </p:nvSpPr>
        <p:spPr>
          <a:xfrm>
            <a:off x="374556" y="1104900"/>
            <a:ext cx="5159307" cy="1428596"/>
          </a:xfrm>
          <a:prstGeom prst="rect">
            <a:avLst/>
          </a:prstGeom>
        </p:spPr>
        <p:txBody>
          <a:bodyPr vert="horz" wrap="square" lIns="0" tIns="12700" rIns="0" bIns="0" rtlCol="0">
            <a:spAutoFit/>
          </a:bodyPr>
          <a:lstStyle/>
          <a:p>
            <a:pPr>
              <a:spcAft>
                <a:spcPts val="600"/>
              </a:spcAft>
            </a:pPr>
            <a:r>
              <a:rPr lang="de-DE" sz="1100" dirty="0">
                <a:ea typeface="Calibri" panose="020F0502020204030204" pitchFamily="34" charset="0"/>
                <a:cs typeface="Times New Roman" panose="02020603050405020304" pitchFamily="18" charset="0"/>
              </a:rPr>
              <a:t>zentrale Gestaltungsmöglichkeit: neben „normal gesicherten“ Wegen im Nationalpark </a:t>
            </a:r>
            <a:r>
              <a:rPr lang="de-DE" sz="1100" b="1" dirty="0">
                <a:ea typeface="Calibri" panose="020F0502020204030204" pitchFamily="34" charset="0"/>
                <a:cs typeface="Times New Roman" panose="02020603050405020304" pitchFamily="18" charset="0"/>
              </a:rPr>
              <a:t>besonders ausgewiesene Kategorie „Naturbelassener Weg“ </a:t>
            </a:r>
          </a:p>
          <a:p>
            <a:pPr marL="171450" indent="-171450">
              <a:spcAft>
                <a:spcPts val="600"/>
              </a:spcAft>
              <a:buFont typeface="Arial" panose="020B0604020202020204" pitchFamily="34" charset="0"/>
              <a:buChar char="•"/>
            </a:pPr>
            <a:r>
              <a:rPr lang="de-DE" sz="1100" dirty="0">
                <a:ea typeface="Calibri" panose="020F0502020204030204" pitchFamily="34" charset="0"/>
                <a:cs typeface="Times New Roman" panose="02020603050405020304" pitchFamily="18" charset="0"/>
              </a:rPr>
              <a:t>soll Besuchern möglichst </a:t>
            </a:r>
            <a:r>
              <a:rPr lang="de-DE" sz="1100" b="1" dirty="0">
                <a:ea typeface="Calibri" panose="020F0502020204030204" pitchFamily="34" charset="0"/>
                <a:cs typeface="Times New Roman" panose="02020603050405020304" pitchFamily="18" charset="0"/>
              </a:rPr>
              <a:t>unverfälschtes Naturerlebnis </a:t>
            </a:r>
            <a:r>
              <a:rPr lang="de-DE" sz="1100" dirty="0">
                <a:ea typeface="Calibri" panose="020F0502020204030204" pitchFamily="34" charset="0"/>
                <a:cs typeface="Times New Roman" panose="02020603050405020304" pitchFamily="18" charset="0"/>
              </a:rPr>
              <a:t>ermöglichen</a:t>
            </a:r>
            <a:br>
              <a:rPr lang="de-DE" sz="1100" dirty="0">
                <a:ea typeface="Calibri" panose="020F0502020204030204" pitchFamily="34" charset="0"/>
                <a:cs typeface="Times New Roman" panose="02020603050405020304" pitchFamily="18" charset="0"/>
              </a:rPr>
            </a:br>
            <a:r>
              <a:rPr lang="de-DE" sz="1100" dirty="0">
                <a:ea typeface="Calibri" panose="020F0502020204030204" pitchFamily="34" charset="0"/>
                <a:cs typeface="Times New Roman" panose="02020603050405020304" pitchFamily="18" charset="0"/>
              </a:rPr>
              <a:t>(Totholz, Spechtbaum, „Baumpersönlichkeiten“)</a:t>
            </a:r>
          </a:p>
          <a:p>
            <a:pPr marL="171450" indent="-171450">
              <a:spcAft>
                <a:spcPts val="600"/>
              </a:spcAft>
              <a:buFont typeface="Arial" panose="020B0604020202020204" pitchFamily="34" charset="0"/>
              <a:buChar char="•"/>
            </a:pPr>
            <a:r>
              <a:rPr lang="de-DE" sz="1100" dirty="0">
                <a:ea typeface="Calibri" panose="020F0502020204030204" pitchFamily="34" charset="0"/>
                <a:cs typeface="Times New Roman" panose="02020603050405020304" pitchFamily="18" charset="0"/>
              </a:rPr>
              <a:t>nur </a:t>
            </a:r>
            <a:r>
              <a:rPr lang="de-DE" sz="1100" b="1" dirty="0">
                <a:ea typeface="Calibri" panose="020F0502020204030204" pitchFamily="34" charset="0"/>
                <a:cs typeface="Times New Roman" panose="02020603050405020304" pitchFamily="18" charset="0"/>
              </a:rPr>
              <a:t>stark verminderte, auf Akutgefahren beschränkte Sicherungspflicht</a:t>
            </a:r>
          </a:p>
          <a:p>
            <a:pPr marL="171450" indent="-171450">
              <a:spcAft>
                <a:spcPts val="600"/>
              </a:spcAft>
              <a:buFont typeface="Arial" panose="020B0604020202020204" pitchFamily="34" charset="0"/>
              <a:buChar char="•"/>
            </a:pPr>
            <a:r>
              <a:rPr lang="de-DE" sz="1100" dirty="0">
                <a:ea typeface="Calibri" panose="020F0502020204030204" pitchFamily="34" charset="0"/>
                <a:cs typeface="Times New Roman" panose="02020603050405020304" pitchFamily="18" charset="0"/>
              </a:rPr>
              <a:t>These 7 der am „Symposium Baumsicherung“ akkordierten</a:t>
            </a:r>
            <a:br>
              <a:rPr lang="de-DE" sz="1100" dirty="0">
                <a:ea typeface="Calibri" panose="020F0502020204030204" pitchFamily="34" charset="0"/>
                <a:cs typeface="Times New Roman" panose="02020603050405020304" pitchFamily="18" charset="0"/>
              </a:rPr>
            </a:br>
            <a:r>
              <a:rPr lang="de-DE" sz="1100" b="1" dirty="0">
                <a:ea typeface="Calibri" panose="020F0502020204030204" pitchFamily="34" charset="0"/>
                <a:cs typeface="Times New Roman" panose="02020603050405020304" pitchFamily="18" charset="0"/>
              </a:rPr>
              <a:t>„Hainburger Thesen zur Baumsicherung“</a:t>
            </a:r>
          </a:p>
        </p:txBody>
      </p:sp>
      <p:pic>
        <p:nvPicPr>
          <p:cNvPr id="13"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167" b="63333"/>
          <a:stretch/>
        </p:blipFill>
        <p:spPr bwMode="auto">
          <a:xfrm>
            <a:off x="0" y="0"/>
            <a:ext cx="6096000" cy="571500"/>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4"/>
          <p:cNvSpPr txBox="1">
            <a:spLocks/>
          </p:cNvSpPr>
          <p:nvPr/>
        </p:nvSpPr>
        <p:spPr>
          <a:xfrm>
            <a:off x="380025" y="3086100"/>
            <a:ext cx="5579701" cy="105798"/>
          </a:xfrm>
          <a:prstGeom prst="rect">
            <a:avLst/>
          </a:prstGeom>
        </p:spPr>
        <p:txBody>
          <a:bodyPr vert="horz" wrap="square" lIns="0" tIns="13335" rIns="0" bIns="0" rtlCol="0">
            <a:spAutoFit/>
          </a:bodyPr>
          <a:lstStyle>
            <a:lvl1pPr>
              <a:defRPr sz="3000" b="1" i="1">
                <a:solidFill>
                  <a:schemeClr val="bg1"/>
                </a:solidFill>
                <a:latin typeface="Carlito"/>
                <a:ea typeface="+mj-ea"/>
                <a:cs typeface="Carlito"/>
              </a:defRPr>
            </a:lvl1pPr>
          </a:lstStyle>
          <a:p>
            <a:pPr marL="12700" marR="5080">
              <a:spcBef>
                <a:spcPts val="105"/>
              </a:spcBef>
              <a:tabLst>
                <a:tab pos="3676650" algn="l"/>
                <a:tab pos="4483100" algn="l"/>
              </a:tabLst>
            </a:pPr>
            <a:r>
              <a:rPr lang="de-DE" sz="600" b="0" kern="0" spc="-10" dirty="0">
                <a:solidFill>
                  <a:schemeClr val="tx1"/>
                </a:solidFill>
                <a:latin typeface="+mj-lt"/>
              </a:rPr>
              <a:t>Karner</a:t>
            </a:r>
            <a:r>
              <a:rPr lang="de-DE" sz="600" b="0" i="0" kern="0" spc="-10" dirty="0">
                <a:solidFill>
                  <a:schemeClr val="tx1"/>
                </a:solidFill>
                <a:latin typeface="+mj-lt"/>
              </a:rPr>
              <a:t>, Baum- und Wegehalterhaftung </a:t>
            </a:r>
            <a:r>
              <a:rPr lang="de-DE" sz="600" b="0" kern="0" dirty="0">
                <a:solidFill>
                  <a:schemeClr val="tx1"/>
                </a:solidFill>
                <a:latin typeface="+mj-lt"/>
                <a:cs typeface="Arial" panose="020B0604020202020204" pitchFamily="34" charset="0"/>
              </a:rPr>
              <a:t>in Wald- und Naturgebieten</a:t>
            </a:r>
            <a:r>
              <a:rPr lang="de-DE" sz="600" b="0" i="0" kern="0" dirty="0">
                <a:solidFill>
                  <a:schemeClr val="tx1"/>
                </a:solidFill>
                <a:latin typeface="+mj-lt"/>
                <a:cs typeface="Arial" panose="020B0604020202020204" pitchFamily="34" charset="0"/>
              </a:rPr>
              <a:t>	                   	ZVR-Verkehrsrechtstag 2022</a:t>
            </a:r>
          </a:p>
        </p:txBody>
      </p:sp>
      <p:sp>
        <p:nvSpPr>
          <p:cNvPr id="8" name="object 2"/>
          <p:cNvSpPr txBox="1">
            <a:spLocks/>
          </p:cNvSpPr>
          <p:nvPr/>
        </p:nvSpPr>
        <p:spPr>
          <a:xfrm>
            <a:off x="379049" y="800100"/>
            <a:ext cx="5158331" cy="273793"/>
          </a:xfrm>
          <a:prstGeom prst="rect">
            <a:avLst/>
          </a:prstGeom>
        </p:spPr>
        <p:txBody>
          <a:bodyPr vert="horz" wrap="square" lIns="0" tIns="12700" rIns="0" bIns="0" rtlCol="0">
            <a:spAutoFit/>
          </a:bodyPr>
          <a:lstStyle>
            <a:lvl1pPr>
              <a:defRPr sz="1600" b="0" i="1">
                <a:solidFill>
                  <a:schemeClr val="tx1"/>
                </a:solidFill>
                <a:latin typeface="Carlito"/>
                <a:ea typeface="+mj-ea"/>
                <a:cs typeface="Carlito"/>
              </a:defRPr>
            </a:lvl1pPr>
          </a:lstStyle>
          <a:p>
            <a:pPr marL="12700" marR="5080">
              <a:lnSpc>
                <a:spcPct val="105600"/>
              </a:lnSpc>
              <a:spcBef>
                <a:spcPts val="100"/>
              </a:spcBef>
            </a:pPr>
            <a:r>
              <a:rPr lang="de-DE" i="0" kern="0" spc="-20" dirty="0">
                <a:solidFill>
                  <a:schemeClr val="tx1">
                    <a:lumMod val="50000"/>
                    <a:lumOff val="50000"/>
                  </a:schemeClr>
                </a:solidFill>
                <a:latin typeface="+mj-lt"/>
              </a:rPr>
              <a:t>III. Sonderstellung der Nationalparks</a:t>
            </a:r>
            <a:endParaRPr lang="de-DE" i="0" kern="0" spc="-10" dirty="0">
              <a:solidFill>
                <a:schemeClr val="tx1">
                  <a:lumMod val="50000"/>
                  <a:lumOff val="50000"/>
                </a:schemeClr>
              </a:solidFill>
              <a:latin typeface="+mj-lt"/>
            </a:endParaRPr>
          </a:p>
        </p:txBody>
      </p:sp>
    </p:spTree>
    <p:extLst>
      <p:ext uri="{BB962C8B-B14F-4D97-AF65-F5344CB8AC3E}">
        <p14:creationId xmlns:p14="http://schemas.microsoft.com/office/powerpoint/2010/main" val="1562486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655288"/>
            <a:ext cx="6096000" cy="236767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object 3"/>
          <p:cNvSpPr txBox="1"/>
          <p:nvPr/>
        </p:nvSpPr>
        <p:spPr>
          <a:xfrm>
            <a:off x="152400" y="841775"/>
            <a:ext cx="5807326" cy="2144177"/>
          </a:xfrm>
          <a:prstGeom prst="rect">
            <a:avLst/>
          </a:prstGeom>
          <a:noFill/>
        </p:spPr>
        <p:txBody>
          <a:bodyPr vert="horz" wrap="square" lIns="0" tIns="12700" rIns="0" bIns="0" rtlCol="0">
            <a:spAutoFit/>
          </a:bodyPr>
          <a:lstStyle/>
          <a:p>
            <a:pPr>
              <a:spcBef>
                <a:spcPts val="900"/>
              </a:spcBef>
            </a:pPr>
            <a:r>
              <a:rPr lang="de-DE" sz="850" i="1" dirty="0">
                <a:latin typeface="Calibri" panose="020F0502020204030204" pitchFamily="34" charset="0"/>
                <a:ea typeface="Calibri" panose="020F0502020204030204" pitchFamily="34" charset="0"/>
                <a:cs typeface="Times New Roman" panose="02020603050405020304" pitchFamily="18" charset="0"/>
              </a:rPr>
              <a:t>„7. </a:t>
            </a:r>
            <a:r>
              <a:rPr lang="de-DE" sz="850" b="1" i="1" dirty="0">
                <a:latin typeface="Calibri" panose="020F0502020204030204" pitchFamily="34" charset="0"/>
                <a:ea typeface="Calibri" panose="020F0502020204030204" pitchFamily="34" charset="0"/>
                <a:cs typeface="Times New Roman" panose="02020603050405020304" pitchFamily="18" charset="0"/>
              </a:rPr>
              <a:t>Nationalparks</a:t>
            </a:r>
            <a:r>
              <a:rPr lang="de-DE" sz="850" i="1" dirty="0">
                <a:latin typeface="Calibri" panose="020F0502020204030204" pitchFamily="34" charset="0"/>
                <a:ea typeface="Calibri" panose="020F0502020204030204" pitchFamily="34" charset="0"/>
                <a:cs typeface="Times New Roman" panose="02020603050405020304" pitchFamily="18" charset="0"/>
              </a:rPr>
              <a:t> unterscheiden sich in ihrer Zielsetzung und in ihrem Erscheinungsbild grundlegend von sonstigen Wäldern. Im Besonderen sollen sie natürliche Entwicklungen unter weitgehendem Ausschluss von Eingriffen des Menschen zulassen und für Besucher sicht- und erlebbar machen. Das muss auch in haftungsrechtlicher Sicht zu einer differenzierten Betrachtung führen. Deshalb besteht eine Gestaltungsmöglichkeit darin, neben „normal gesicherten“ Wegen im Nationalpark auch etwa eine Wegekategorie </a:t>
            </a:r>
            <a:r>
              <a:rPr lang="de-DE" sz="850" b="1" i="1" dirty="0">
                <a:latin typeface="Calibri" panose="020F0502020204030204" pitchFamily="34" charset="0"/>
                <a:ea typeface="Calibri" panose="020F0502020204030204" pitchFamily="34" charset="0"/>
                <a:cs typeface="Times New Roman" panose="02020603050405020304" pitchFamily="18" charset="0"/>
              </a:rPr>
              <a:t>„naturbelassener Weg“ </a:t>
            </a:r>
            <a:r>
              <a:rPr lang="de-DE" sz="850" i="1" dirty="0">
                <a:latin typeface="Calibri" panose="020F0502020204030204" pitchFamily="34" charset="0"/>
                <a:ea typeface="Calibri" panose="020F0502020204030204" pitchFamily="34" charset="0"/>
                <a:cs typeface="Times New Roman" panose="02020603050405020304" pitchFamily="18" charset="0"/>
              </a:rPr>
              <a:t>vorzusehen, bei der nur eine stark verminderte Sicherungspflicht Platz greift. Die Funktion solcher Wege besteht darin, dem Besucher ein unverfälschtes Naturerlebnis zu bieten, also den Natur- und Lebensraum, der sich beispielsweise durch Spechtbaum und Totholz auszeichnet, erlebbar zu machen. Dies ist nur möglich, wenn sich die Sicherungsmaßnahmen auf die Abwendung von Akutgefahren beschränken. Solche Akutgefahren sind etwa nach Starkwindereignissen abgebrochene Äste, die unmittelbar auf den Weg herabzufallen drohen. Vor solchen besonderen Gefahren ist auch auf einem naturbelassenen Weg zu sichern; andernfalls ist der Weg (temporär) zu sperren.</a:t>
            </a:r>
            <a:endParaRPr lang="de-DE" sz="850" i="1" dirty="0">
              <a:latin typeface="Times New Roman" panose="02020603050405020304" pitchFamily="18" charset="0"/>
              <a:ea typeface="Calibri" panose="020F0502020204030204" pitchFamily="34" charset="0"/>
              <a:cs typeface="Times New Roman" panose="02020603050405020304" pitchFamily="18" charset="0"/>
            </a:endParaRPr>
          </a:p>
          <a:p>
            <a:pPr>
              <a:spcBef>
                <a:spcPts val="300"/>
              </a:spcBef>
            </a:pPr>
            <a:r>
              <a:rPr lang="de-DE" sz="850" i="1" dirty="0">
                <a:latin typeface="Calibri" panose="020F0502020204030204" pitchFamily="34" charset="0"/>
                <a:ea typeface="Calibri" panose="020F0502020204030204" pitchFamily="34" charset="0"/>
                <a:cs typeface="Times New Roman" panose="02020603050405020304" pitchFamily="18" charset="0"/>
              </a:rPr>
              <a:t>Solche naturbelassenen Wege sind an ihren Eingängen deutlich durch entsprechende Hinweisschilder zu kennzeichnen. Darin müssen die mit dem Betreten verbundenen besonderen Gefahrenelemente, zB natürlicher Astbruch und sonstige für einen Naturwald typische Gefahren, allgemein verständlich dargestellt und muss vor ihnen gewarnt werden. Dieser Gefahrenhinweis sollte auch eine Warnung enthalten, dass bei zusätzlichen Gefährdungsmomenten, wie Sturm, Starkwind oder Schneedruck, der naturbelassene Weg keinesfalls betreten werden sollte. Weiters sollte der Besucher zu entsprechender Vorsicht und Aufmerksamkeit bei Benützung des naturbelassenen Weges aufgefordert werden, insbesondere dazu, nicht an besonderen Gefahrenstellen zu verweilen.“</a:t>
            </a:r>
            <a:endParaRPr lang="de-DE" sz="85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object 3"/>
          <p:cNvSpPr txBox="1"/>
          <p:nvPr/>
        </p:nvSpPr>
        <p:spPr>
          <a:xfrm>
            <a:off x="152400" y="637672"/>
            <a:ext cx="5461100" cy="220573"/>
          </a:xfrm>
          <a:prstGeom prst="rect">
            <a:avLst/>
          </a:prstGeom>
        </p:spPr>
        <p:txBody>
          <a:bodyPr vert="horz" wrap="square" lIns="0" tIns="12700" rIns="0" bIns="0" rtlCol="0">
            <a:spAutoFit/>
          </a:bodyPr>
          <a:lstStyle/>
          <a:p>
            <a:pPr>
              <a:lnSpc>
                <a:spcPct val="150000"/>
              </a:lnSpc>
              <a:spcAft>
                <a:spcPts val="1200"/>
              </a:spcAft>
            </a:pPr>
            <a:r>
              <a:rPr lang="de-DE" sz="900" b="1" dirty="0">
                <a:ea typeface="Calibri" panose="020F0502020204030204" pitchFamily="34" charset="0"/>
                <a:cs typeface="Times New Roman" panose="02020603050405020304" pitchFamily="18" charset="0"/>
              </a:rPr>
              <a:t>These 7 der am „Symposium Baumsicherung“ akkordierten „Hainburger Thesen zur Baumsicherung“:</a:t>
            </a:r>
            <a:endParaRPr lang="de-DE" sz="1200" b="1" dirty="0">
              <a:effectLst/>
              <a:ea typeface="Calibri" panose="020F0502020204030204" pitchFamily="34" charset="0"/>
              <a:cs typeface="Times New Roman" panose="02020603050405020304" pitchFamily="18" charset="0"/>
            </a:endParaRPr>
          </a:p>
        </p:txBody>
      </p:sp>
      <p:pic>
        <p:nvPicPr>
          <p:cNvPr id="1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167" b="63333"/>
          <a:stretch/>
        </p:blipFill>
        <p:spPr bwMode="auto">
          <a:xfrm>
            <a:off x="0" y="0"/>
            <a:ext cx="6096000" cy="571500"/>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4"/>
          <p:cNvSpPr txBox="1">
            <a:spLocks/>
          </p:cNvSpPr>
          <p:nvPr/>
        </p:nvSpPr>
        <p:spPr>
          <a:xfrm>
            <a:off x="380025" y="3086100"/>
            <a:ext cx="5579701" cy="105798"/>
          </a:xfrm>
          <a:prstGeom prst="rect">
            <a:avLst/>
          </a:prstGeom>
        </p:spPr>
        <p:txBody>
          <a:bodyPr vert="horz" wrap="square" lIns="0" tIns="13335" rIns="0" bIns="0" rtlCol="0">
            <a:spAutoFit/>
          </a:bodyPr>
          <a:lstStyle>
            <a:lvl1pPr>
              <a:defRPr sz="3000" b="1" i="1">
                <a:solidFill>
                  <a:schemeClr val="bg1"/>
                </a:solidFill>
                <a:latin typeface="Carlito"/>
                <a:ea typeface="+mj-ea"/>
                <a:cs typeface="Carlito"/>
              </a:defRPr>
            </a:lvl1pPr>
          </a:lstStyle>
          <a:p>
            <a:pPr marL="12700" marR="5080">
              <a:spcBef>
                <a:spcPts val="105"/>
              </a:spcBef>
              <a:tabLst>
                <a:tab pos="3676650" algn="l"/>
                <a:tab pos="4483100" algn="l"/>
              </a:tabLst>
            </a:pPr>
            <a:r>
              <a:rPr lang="de-DE" sz="600" b="0" kern="0" spc="-10" dirty="0">
                <a:solidFill>
                  <a:schemeClr val="tx1"/>
                </a:solidFill>
                <a:latin typeface="+mj-lt"/>
              </a:rPr>
              <a:t>Karner</a:t>
            </a:r>
            <a:r>
              <a:rPr lang="de-DE" sz="600" b="0" i="0" kern="0" spc="-10" dirty="0">
                <a:solidFill>
                  <a:schemeClr val="tx1"/>
                </a:solidFill>
                <a:latin typeface="+mj-lt"/>
              </a:rPr>
              <a:t>, Baum- und Wegehalterhaftung </a:t>
            </a:r>
            <a:r>
              <a:rPr lang="de-DE" sz="600" b="0" kern="0" dirty="0">
                <a:solidFill>
                  <a:schemeClr val="tx1"/>
                </a:solidFill>
                <a:latin typeface="+mj-lt"/>
                <a:cs typeface="Arial" panose="020B0604020202020204" pitchFamily="34" charset="0"/>
              </a:rPr>
              <a:t>in Wald- und Naturgebieten</a:t>
            </a:r>
            <a:r>
              <a:rPr lang="de-DE" sz="600" b="0" i="0" kern="0" dirty="0">
                <a:solidFill>
                  <a:schemeClr val="tx1"/>
                </a:solidFill>
                <a:latin typeface="+mj-lt"/>
                <a:cs typeface="Arial" panose="020B0604020202020204" pitchFamily="34" charset="0"/>
              </a:rPr>
              <a:t>	                   	ZVR-Verkehrsrechtstag 2022</a:t>
            </a:r>
          </a:p>
        </p:txBody>
      </p:sp>
    </p:spTree>
    <p:extLst>
      <p:ext uri="{BB962C8B-B14F-4D97-AF65-F5344CB8AC3E}">
        <p14:creationId xmlns:p14="http://schemas.microsoft.com/office/powerpoint/2010/main" val="3928338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655288"/>
            <a:ext cx="6096000" cy="236767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object 3"/>
          <p:cNvSpPr txBox="1"/>
          <p:nvPr/>
        </p:nvSpPr>
        <p:spPr>
          <a:xfrm>
            <a:off x="152400" y="841775"/>
            <a:ext cx="5807326" cy="2144177"/>
          </a:xfrm>
          <a:prstGeom prst="rect">
            <a:avLst/>
          </a:prstGeom>
          <a:noFill/>
          <a:effectLst>
            <a:glow rad="1041400">
              <a:schemeClr val="accent6">
                <a:lumMod val="75000"/>
                <a:alpha val="77000"/>
              </a:schemeClr>
            </a:glow>
          </a:effectLst>
        </p:spPr>
        <p:txBody>
          <a:bodyPr vert="horz" wrap="square" lIns="0" tIns="12700" rIns="0" bIns="0" rtlCol="0">
            <a:spAutoFit/>
          </a:bodyPr>
          <a:lstStyle/>
          <a:p>
            <a:pPr>
              <a:spcBef>
                <a:spcPts val="900"/>
              </a:spcBef>
            </a:pPr>
            <a:r>
              <a:rPr lang="de-DE" sz="850" i="1" dirty="0">
                <a:latin typeface="Calibri" panose="020F0502020204030204" pitchFamily="34" charset="0"/>
                <a:ea typeface="Calibri" panose="020F0502020204030204" pitchFamily="34" charset="0"/>
                <a:cs typeface="Times New Roman" panose="02020603050405020304" pitchFamily="18" charset="0"/>
              </a:rPr>
              <a:t>„7. </a:t>
            </a:r>
            <a:r>
              <a:rPr lang="de-DE" sz="850" b="1" i="1" dirty="0">
                <a:latin typeface="Calibri" panose="020F0502020204030204" pitchFamily="34" charset="0"/>
                <a:ea typeface="Calibri" panose="020F0502020204030204" pitchFamily="34" charset="0"/>
                <a:cs typeface="Times New Roman" panose="02020603050405020304" pitchFamily="18" charset="0"/>
              </a:rPr>
              <a:t>Nationalparks</a:t>
            </a:r>
            <a:r>
              <a:rPr lang="de-DE" sz="850" i="1" dirty="0">
                <a:latin typeface="Calibri" panose="020F0502020204030204" pitchFamily="34" charset="0"/>
                <a:ea typeface="Calibri" panose="020F0502020204030204" pitchFamily="34" charset="0"/>
                <a:cs typeface="Times New Roman" panose="02020603050405020304" pitchFamily="18" charset="0"/>
              </a:rPr>
              <a:t> unterscheiden sich in ihrer Zielsetzung und in ihrem Erscheinungsbild grundlegend von sonstigen Wäldern. Im Besonderen sollen sie natürliche Entwicklungen unter weitgehendem Ausschluss von Eingriffen des Menschen zulassen und für Besucher sicht- und erlebbar machen. Das muss auch in haftungsrechtlicher Sicht zu einer differenzierten Betrachtung führen. </a:t>
            </a:r>
            <a:r>
              <a:rPr lang="de-DE" sz="850" i="1" dirty="0">
                <a:effectLst>
                  <a:glow rad="863600">
                    <a:srgbClr val="FFFF00">
                      <a:alpha val="66000"/>
                    </a:srgbClr>
                  </a:glow>
                </a:effectLst>
                <a:latin typeface="Calibri" panose="020F0502020204030204" pitchFamily="34" charset="0"/>
                <a:ea typeface="Calibri" panose="020F0502020204030204" pitchFamily="34" charset="0"/>
                <a:cs typeface="Times New Roman" panose="02020603050405020304" pitchFamily="18" charset="0"/>
              </a:rPr>
              <a:t>Deshalb besteht eine Gestaltungsmöglichkeit darin, neben „normal gesicherten“ Wegen im Nationalpark auch etwa eine Wegekategorie </a:t>
            </a:r>
            <a:r>
              <a:rPr lang="de-DE" sz="850" b="1" i="1" dirty="0">
                <a:effectLst>
                  <a:glow rad="863600">
                    <a:srgbClr val="FFFF00">
                      <a:alpha val="66000"/>
                    </a:srgbClr>
                  </a:glow>
                </a:effectLst>
                <a:latin typeface="Calibri" panose="020F0502020204030204" pitchFamily="34" charset="0"/>
                <a:ea typeface="Calibri" panose="020F0502020204030204" pitchFamily="34" charset="0"/>
                <a:cs typeface="Times New Roman" panose="02020603050405020304" pitchFamily="18" charset="0"/>
              </a:rPr>
              <a:t>„naturbelassener Weg“ </a:t>
            </a:r>
            <a:r>
              <a:rPr lang="de-DE" sz="850" i="1" dirty="0">
                <a:effectLst>
                  <a:glow rad="863600">
                    <a:srgbClr val="FFFF00">
                      <a:alpha val="66000"/>
                    </a:srgbClr>
                  </a:glow>
                </a:effectLst>
                <a:latin typeface="Calibri" panose="020F0502020204030204" pitchFamily="34" charset="0"/>
                <a:ea typeface="Calibri" panose="020F0502020204030204" pitchFamily="34" charset="0"/>
                <a:cs typeface="Times New Roman" panose="02020603050405020304" pitchFamily="18" charset="0"/>
              </a:rPr>
              <a:t>vorzusehen, bei der nur eine stark verminderte Sicherungspflicht Platz greift. </a:t>
            </a:r>
            <a:r>
              <a:rPr lang="de-DE" sz="850" i="1" dirty="0">
                <a:latin typeface="Calibri" panose="020F0502020204030204" pitchFamily="34" charset="0"/>
                <a:ea typeface="Calibri" panose="020F0502020204030204" pitchFamily="34" charset="0"/>
                <a:cs typeface="Times New Roman" panose="02020603050405020304" pitchFamily="18" charset="0"/>
              </a:rPr>
              <a:t>Die Funktion solcher Wege besteht darin, dem Besucher ein unverfälschtes Naturerlebnis zu bieten, also den Natur- und Lebensraum, der sich beispielsweise durch Spechtbaum und Totholz auszeichnet, erlebbar zu machen. Dies ist nur möglich, wenn sich die </a:t>
            </a:r>
            <a:r>
              <a:rPr lang="de-DE" sz="850" i="1" dirty="0">
                <a:effectLst>
                  <a:glow rad="863600">
                    <a:srgbClr val="FFFF00">
                      <a:alpha val="66000"/>
                    </a:srgbClr>
                  </a:glow>
                </a:effectLst>
                <a:latin typeface="Calibri" panose="020F0502020204030204" pitchFamily="34" charset="0"/>
                <a:ea typeface="Calibri" panose="020F0502020204030204" pitchFamily="34" charset="0"/>
                <a:cs typeface="Times New Roman" panose="02020603050405020304" pitchFamily="18" charset="0"/>
              </a:rPr>
              <a:t>Sicherungsmaßnahmen auf die Abwendung von Akutgefahren beschränken. </a:t>
            </a:r>
            <a:r>
              <a:rPr lang="de-DE" sz="850" i="1" dirty="0">
                <a:latin typeface="Calibri" panose="020F0502020204030204" pitchFamily="34" charset="0"/>
                <a:ea typeface="Calibri" panose="020F0502020204030204" pitchFamily="34" charset="0"/>
                <a:cs typeface="Times New Roman" panose="02020603050405020304" pitchFamily="18" charset="0"/>
              </a:rPr>
              <a:t>Solche Akutgefahren sind etwa nach Starkwindereignissen abgebrochene Äste, die unmittelbar auf den Weg herabzufallen drohen. Vor solchen besonderen Gefahren ist auch auf einem naturbelassenen Weg zu sichern; andernfalls ist der Weg (temporär) zu sperren.</a:t>
            </a:r>
            <a:endParaRPr lang="de-DE" sz="850" i="1" dirty="0">
              <a:latin typeface="Times New Roman" panose="02020603050405020304" pitchFamily="18" charset="0"/>
              <a:ea typeface="Calibri" panose="020F0502020204030204" pitchFamily="34" charset="0"/>
              <a:cs typeface="Times New Roman" panose="02020603050405020304" pitchFamily="18" charset="0"/>
            </a:endParaRPr>
          </a:p>
          <a:p>
            <a:pPr>
              <a:spcBef>
                <a:spcPts val="300"/>
              </a:spcBef>
            </a:pPr>
            <a:r>
              <a:rPr lang="de-DE" sz="850" i="1" dirty="0">
                <a:latin typeface="Calibri" panose="020F0502020204030204" pitchFamily="34" charset="0"/>
                <a:ea typeface="Calibri" panose="020F0502020204030204" pitchFamily="34" charset="0"/>
                <a:cs typeface="Times New Roman" panose="02020603050405020304" pitchFamily="18" charset="0"/>
              </a:rPr>
              <a:t>Solche naturbelassenen Wege sind an ihren Eingängen deutlich durch entsprechende Hinweisschilder zu kennzeichnen. Darin müssen die mit dem Betreten verbundenen besonderen Gefahrenelemente, zB natürlicher Astbruch und sonstige für einen Naturwald typische Gefahren, allgemein verständlich dargestellt und muss vor ihnen gewarnt werden. Dieser Gefahrenhinweis sollte auch eine Warnung enthalten, dass bei zusätzlichen Gefährdungsmomenten, wie Sturm, Starkwind oder Schneedruck, der naturbelassene Weg keinesfalls betreten werden sollte. Weiters sollte der Besucher zu entsprechender Vorsicht und Aufmerksamkeit bei Benützung des naturbelassenen Weges aufgefordert werden, insbesondere dazu, nicht an besonderen Gefahrenstellen zu verweilen.“</a:t>
            </a:r>
            <a:endParaRPr lang="de-DE" sz="85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object 3"/>
          <p:cNvSpPr txBox="1"/>
          <p:nvPr/>
        </p:nvSpPr>
        <p:spPr>
          <a:xfrm>
            <a:off x="152400" y="637672"/>
            <a:ext cx="5461100" cy="220573"/>
          </a:xfrm>
          <a:prstGeom prst="rect">
            <a:avLst/>
          </a:prstGeom>
        </p:spPr>
        <p:txBody>
          <a:bodyPr vert="horz" wrap="square" lIns="0" tIns="12700" rIns="0" bIns="0" rtlCol="0">
            <a:spAutoFit/>
          </a:bodyPr>
          <a:lstStyle/>
          <a:p>
            <a:pPr>
              <a:lnSpc>
                <a:spcPct val="150000"/>
              </a:lnSpc>
              <a:spcAft>
                <a:spcPts val="1200"/>
              </a:spcAft>
            </a:pPr>
            <a:r>
              <a:rPr lang="de-DE" sz="900" b="1" dirty="0">
                <a:ea typeface="Calibri" panose="020F0502020204030204" pitchFamily="34" charset="0"/>
                <a:cs typeface="Times New Roman" panose="02020603050405020304" pitchFamily="18" charset="0"/>
              </a:rPr>
              <a:t>These 7 der am „Symposium Baumsicherung“ akkordierten „Hainburger Thesen zur Baumsicherung“:</a:t>
            </a:r>
            <a:endParaRPr lang="de-DE" sz="1200" b="1" dirty="0">
              <a:effectLst/>
              <a:ea typeface="Calibri" panose="020F0502020204030204" pitchFamily="34" charset="0"/>
              <a:cs typeface="Times New Roman" panose="02020603050405020304" pitchFamily="18" charset="0"/>
            </a:endParaRPr>
          </a:p>
        </p:txBody>
      </p:sp>
      <p:pic>
        <p:nvPicPr>
          <p:cNvPr id="1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167" b="63333"/>
          <a:stretch/>
        </p:blipFill>
        <p:spPr bwMode="auto">
          <a:xfrm>
            <a:off x="0" y="0"/>
            <a:ext cx="6096000" cy="571500"/>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4"/>
          <p:cNvSpPr txBox="1">
            <a:spLocks/>
          </p:cNvSpPr>
          <p:nvPr/>
        </p:nvSpPr>
        <p:spPr>
          <a:xfrm>
            <a:off x="380025" y="3086100"/>
            <a:ext cx="5579701" cy="105798"/>
          </a:xfrm>
          <a:prstGeom prst="rect">
            <a:avLst/>
          </a:prstGeom>
        </p:spPr>
        <p:txBody>
          <a:bodyPr vert="horz" wrap="square" lIns="0" tIns="13335" rIns="0" bIns="0" rtlCol="0">
            <a:spAutoFit/>
          </a:bodyPr>
          <a:lstStyle>
            <a:lvl1pPr>
              <a:defRPr sz="3000" b="1" i="1">
                <a:solidFill>
                  <a:schemeClr val="bg1"/>
                </a:solidFill>
                <a:latin typeface="Carlito"/>
                <a:ea typeface="+mj-ea"/>
                <a:cs typeface="Carlito"/>
              </a:defRPr>
            </a:lvl1pPr>
          </a:lstStyle>
          <a:p>
            <a:pPr marL="12700" marR="5080">
              <a:spcBef>
                <a:spcPts val="105"/>
              </a:spcBef>
              <a:tabLst>
                <a:tab pos="3676650" algn="l"/>
                <a:tab pos="4483100" algn="l"/>
              </a:tabLst>
            </a:pPr>
            <a:r>
              <a:rPr lang="de-DE" sz="600" b="0" kern="0" spc="-10" dirty="0">
                <a:solidFill>
                  <a:schemeClr val="tx1"/>
                </a:solidFill>
                <a:latin typeface="+mj-lt"/>
              </a:rPr>
              <a:t>Karner</a:t>
            </a:r>
            <a:r>
              <a:rPr lang="de-DE" sz="600" b="0" i="0" kern="0" spc="-10" dirty="0">
                <a:solidFill>
                  <a:schemeClr val="tx1"/>
                </a:solidFill>
                <a:latin typeface="+mj-lt"/>
              </a:rPr>
              <a:t>, Baum- und Wegehalterhaftung </a:t>
            </a:r>
            <a:r>
              <a:rPr lang="de-DE" sz="600" b="0" kern="0" dirty="0">
                <a:solidFill>
                  <a:schemeClr val="tx1"/>
                </a:solidFill>
                <a:latin typeface="+mj-lt"/>
                <a:cs typeface="Arial" panose="020B0604020202020204" pitchFamily="34" charset="0"/>
              </a:rPr>
              <a:t>in Wald- und Naturgebieten</a:t>
            </a:r>
            <a:r>
              <a:rPr lang="de-DE" sz="600" b="0" i="0" kern="0" dirty="0">
                <a:solidFill>
                  <a:schemeClr val="tx1"/>
                </a:solidFill>
                <a:latin typeface="+mj-lt"/>
                <a:cs typeface="Arial" panose="020B0604020202020204" pitchFamily="34" charset="0"/>
              </a:rPr>
              <a:t>	                   	ZVR-Verkehrsrechtstag 2022</a:t>
            </a:r>
          </a:p>
        </p:txBody>
      </p:sp>
    </p:spTree>
    <p:extLst>
      <p:ext uri="{BB962C8B-B14F-4D97-AF65-F5344CB8AC3E}">
        <p14:creationId xmlns:p14="http://schemas.microsoft.com/office/powerpoint/2010/main" val="211133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655288"/>
            <a:ext cx="6096000" cy="236767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object 3"/>
          <p:cNvSpPr txBox="1"/>
          <p:nvPr/>
        </p:nvSpPr>
        <p:spPr>
          <a:xfrm>
            <a:off x="152400" y="841775"/>
            <a:ext cx="5807326" cy="2144177"/>
          </a:xfrm>
          <a:prstGeom prst="rect">
            <a:avLst/>
          </a:prstGeom>
          <a:noFill/>
          <a:effectLst>
            <a:glow rad="1041400">
              <a:schemeClr val="accent6">
                <a:lumMod val="75000"/>
                <a:alpha val="77000"/>
              </a:schemeClr>
            </a:glow>
          </a:effectLst>
        </p:spPr>
        <p:txBody>
          <a:bodyPr vert="horz" wrap="square" lIns="0" tIns="12700" rIns="0" bIns="0" rtlCol="0">
            <a:spAutoFit/>
          </a:bodyPr>
          <a:lstStyle/>
          <a:p>
            <a:pPr>
              <a:spcBef>
                <a:spcPts val="900"/>
              </a:spcBef>
            </a:pPr>
            <a:r>
              <a:rPr lang="de-DE" sz="850" i="1" dirty="0">
                <a:latin typeface="Calibri" panose="020F0502020204030204" pitchFamily="34" charset="0"/>
                <a:ea typeface="Calibri" panose="020F0502020204030204" pitchFamily="34" charset="0"/>
                <a:cs typeface="Times New Roman" panose="02020603050405020304" pitchFamily="18" charset="0"/>
              </a:rPr>
              <a:t>„7. </a:t>
            </a:r>
            <a:r>
              <a:rPr lang="de-DE" sz="850" b="1" i="1" dirty="0">
                <a:latin typeface="Calibri" panose="020F0502020204030204" pitchFamily="34" charset="0"/>
                <a:ea typeface="Calibri" panose="020F0502020204030204" pitchFamily="34" charset="0"/>
                <a:cs typeface="Times New Roman" panose="02020603050405020304" pitchFamily="18" charset="0"/>
              </a:rPr>
              <a:t>Nationalparks</a:t>
            </a:r>
            <a:r>
              <a:rPr lang="de-DE" sz="850" i="1" dirty="0">
                <a:latin typeface="Calibri" panose="020F0502020204030204" pitchFamily="34" charset="0"/>
                <a:ea typeface="Calibri" panose="020F0502020204030204" pitchFamily="34" charset="0"/>
                <a:cs typeface="Times New Roman" panose="02020603050405020304" pitchFamily="18" charset="0"/>
              </a:rPr>
              <a:t> unterscheiden sich in ihrer Zielsetzung und in ihrem Erscheinungsbild grundlegend von sonstigen Wäldern. Im Besonderen sollen sie natürliche Entwicklungen unter weitgehendem Ausschluss von Eingriffen des Menschen zulassen und für Besucher sicht- und erlebbar machen. Das muss auch in haftungsrechtlicher Sicht zu einer differenzierten Betrachtung führen. </a:t>
            </a:r>
            <a:r>
              <a:rPr lang="de-DE" sz="850" i="1" dirty="0">
                <a:effectLst>
                  <a:glow rad="863600">
                    <a:srgbClr val="FFFF00">
                      <a:alpha val="66000"/>
                    </a:srgbClr>
                  </a:glow>
                </a:effectLst>
                <a:latin typeface="Calibri" panose="020F0502020204030204" pitchFamily="34" charset="0"/>
                <a:ea typeface="Calibri" panose="020F0502020204030204" pitchFamily="34" charset="0"/>
                <a:cs typeface="Times New Roman" panose="02020603050405020304" pitchFamily="18" charset="0"/>
              </a:rPr>
              <a:t>Deshalb besteht eine Gestaltungsmöglichkeit darin, neben „normal gesicherten“ Wegen im Nationalpark auch etwa eine Wegekategorie </a:t>
            </a:r>
            <a:r>
              <a:rPr lang="de-DE" sz="850" b="1" i="1" dirty="0">
                <a:effectLst>
                  <a:glow rad="863600">
                    <a:srgbClr val="FFFF00">
                      <a:alpha val="66000"/>
                    </a:srgbClr>
                  </a:glow>
                </a:effectLst>
                <a:latin typeface="Calibri" panose="020F0502020204030204" pitchFamily="34" charset="0"/>
                <a:ea typeface="Calibri" panose="020F0502020204030204" pitchFamily="34" charset="0"/>
                <a:cs typeface="Times New Roman" panose="02020603050405020304" pitchFamily="18" charset="0"/>
              </a:rPr>
              <a:t>„naturbelassener Weg“ </a:t>
            </a:r>
            <a:r>
              <a:rPr lang="de-DE" sz="850" i="1" dirty="0">
                <a:effectLst>
                  <a:glow rad="863600">
                    <a:srgbClr val="FFFF00">
                      <a:alpha val="66000"/>
                    </a:srgbClr>
                  </a:glow>
                </a:effectLst>
                <a:latin typeface="Calibri" panose="020F0502020204030204" pitchFamily="34" charset="0"/>
                <a:ea typeface="Calibri" panose="020F0502020204030204" pitchFamily="34" charset="0"/>
                <a:cs typeface="Times New Roman" panose="02020603050405020304" pitchFamily="18" charset="0"/>
              </a:rPr>
              <a:t>vorzusehen, bei der nur eine stark verminderte Sicherungspflicht Platz greift. </a:t>
            </a:r>
            <a:r>
              <a:rPr lang="de-DE" sz="850" i="1" dirty="0">
                <a:latin typeface="Calibri" panose="020F0502020204030204" pitchFamily="34" charset="0"/>
                <a:ea typeface="Calibri" panose="020F0502020204030204" pitchFamily="34" charset="0"/>
                <a:cs typeface="Times New Roman" panose="02020603050405020304" pitchFamily="18" charset="0"/>
              </a:rPr>
              <a:t>Die Funktion solcher Wege besteht darin, dem Besucher ein unverfälschtes Naturerlebnis zu bieten, also den Natur- und Lebensraum, der sich beispielsweise durch Spechtbaum und Totholz auszeichnet, erlebbar zu machen. Dies ist nur möglich, wenn sich die </a:t>
            </a:r>
            <a:r>
              <a:rPr lang="de-DE" sz="850" i="1" dirty="0">
                <a:effectLst>
                  <a:glow rad="863600">
                    <a:srgbClr val="FFFF00">
                      <a:alpha val="66000"/>
                    </a:srgbClr>
                  </a:glow>
                </a:effectLst>
                <a:latin typeface="Calibri" panose="020F0502020204030204" pitchFamily="34" charset="0"/>
                <a:ea typeface="Calibri" panose="020F0502020204030204" pitchFamily="34" charset="0"/>
                <a:cs typeface="Times New Roman" panose="02020603050405020304" pitchFamily="18" charset="0"/>
              </a:rPr>
              <a:t>Sicherungsmaßnahmen auf die Abwendung von Akutgefahren beschränken. </a:t>
            </a:r>
            <a:r>
              <a:rPr lang="de-DE" sz="850" i="1" dirty="0">
                <a:latin typeface="Calibri" panose="020F0502020204030204" pitchFamily="34" charset="0"/>
                <a:ea typeface="Calibri" panose="020F0502020204030204" pitchFamily="34" charset="0"/>
                <a:cs typeface="Times New Roman" panose="02020603050405020304" pitchFamily="18" charset="0"/>
              </a:rPr>
              <a:t>Solche Akutgefahren sind etwa nach Starkwindereignissen abgebrochene Äste, die unmittelbar auf den Weg herabzufallen drohen. Vor solchen besonderen Gefahren ist auch auf einem naturbelassenen Weg zu sichern; andernfalls ist der Weg (temporär) zu sperren.</a:t>
            </a:r>
            <a:endParaRPr lang="de-DE" sz="850" i="1" dirty="0">
              <a:latin typeface="Times New Roman" panose="02020603050405020304" pitchFamily="18" charset="0"/>
              <a:ea typeface="Calibri" panose="020F0502020204030204" pitchFamily="34" charset="0"/>
              <a:cs typeface="Times New Roman" panose="02020603050405020304" pitchFamily="18" charset="0"/>
            </a:endParaRPr>
          </a:p>
          <a:p>
            <a:pPr>
              <a:spcBef>
                <a:spcPts val="300"/>
              </a:spcBef>
            </a:pPr>
            <a:r>
              <a:rPr lang="de-DE" sz="850" i="1" dirty="0">
                <a:latin typeface="Calibri" panose="020F0502020204030204" pitchFamily="34" charset="0"/>
                <a:ea typeface="Calibri" panose="020F0502020204030204" pitchFamily="34" charset="0"/>
                <a:cs typeface="Times New Roman" panose="02020603050405020304" pitchFamily="18" charset="0"/>
              </a:rPr>
              <a:t>Solche naturbelassenen Wege sind an ihren Eingängen deutlich durch </a:t>
            </a:r>
            <a:r>
              <a:rPr lang="de-DE" sz="850" i="1" dirty="0">
                <a:effectLst>
                  <a:glow rad="863600">
                    <a:srgbClr val="FFFF00">
                      <a:alpha val="66000"/>
                    </a:srgbClr>
                  </a:glow>
                </a:effectLst>
                <a:latin typeface="Calibri" panose="020F0502020204030204" pitchFamily="34" charset="0"/>
                <a:ea typeface="Calibri" panose="020F0502020204030204" pitchFamily="34" charset="0"/>
                <a:cs typeface="Times New Roman" panose="02020603050405020304" pitchFamily="18" charset="0"/>
              </a:rPr>
              <a:t>entsprechende Hinweisschilder </a:t>
            </a:r>
            <a:r>
              <a:rPr lang="de-DE" sz="850" i="1" dirty="0">
                <a:latin typeface="Calibri" panose="020F0502020204030204" pitchFamily="34" charset="0"/>
                <a:ea typeface="Calibri" panose="020F0502020204030204" pitchFamily="34" charset="0"/>
                <a:cs typeface="Times New Roman" panose="02020603050405020304" pitchFamily="18" charset="0"/>
              </a:rPr>
              <a:t>zu kennzeichnen. Darin müssen die mit dem Betreten verbundenen </a:t>
            </a:r>
            <a:r>
              <a:rPr lang="de-DE" sz="850" i="1" dirty="0">
                <a:effectLst>
                  <a:glow rad="863600">
                    <a:srgbClr val="FFFF00">
                      <a:alpha val="66000"/>
                    </a:srgbClr>
                  </a:glow>
                </a:effectLst>
                <a:latin typeface="Calibri" panose="020F0502020204030204" pitchFamily="34" charset="0"/>
                <a:ea typeface="Calibri" panose="020F0502020204030204" pitchFamily="34" charset="0"/>
                <a:cs typeface="Times New Roman" panose="02020603050405020304" pitchFamily="18" charset="0"/>
              </a:rPr>
              <a:t>besonderen Gefahrenelemente, </a:t>
            </a:r>
            <a:r>
              <a:rPr lang="de-DE" sz="850" i="1" dirty="0">
                <a:latin typeface="Calibri" panose="020F0502020204030204" pitchFamily="34" charset="0"/>
                <a:ea typeface="Calibri" panose="020F0502020204030204" pitchFamily="34" charset="0"/>
                <a:cs typeface="Times New Roman" panose="02020603050405020304" pitchFamily="18" charset="0"/>
              </a:rPr>
              <a:t>zB natürlicher Astbruch und sonstige für einen Naturwald typische Gefahren, allgemein verständlich dargestellt und muss vor ihnen gewarnt werden. Dieser Gefahrenhinweis sollte auch eine Warnung enthalten, dass bei </a:t>
            </a:r>
            <a:r>
              <a:rPr lang="de-DE" sz="850" i="1" dirty="0">
                <a:effectLst>
                  <a:glow rad="863600">
                    <a:srgbClr val="FFFF00">
                      <a:alpha val="66000"/>
                    </a:srgbClr>
                  </a:glow>
                </a:effectLst>
                <a:latin typeface="Calibri" panose="020F0502020204030204" pitchFamily="34" charset="0"/>
                <a:ea typeface="Calibri" panose="020F0502020204030204" pitchFamily="34" charset="0"/>
                <a:cs typeface="Times New Roman" panose="02020603050405020304" pitchFamily="18" charset="0"/>
              </a:rPr>
              <a:t>zusätzlichen Gefährdungsmomenten, wie Sturm, Starkwind oder Schneedruck, </a:t>
            </a:r>
            <a:r>
              <a:rPr lang="de-DE" sz="850" i="1" dirty="0">
                <a:latin typeface="Calibri" panose="020F0502020204030204" pitchFamily="34" charset="0"/>
                <a:ea typeface="Calibri" panose="020F0502020204030204" pitchFamily="34" charset="0"/>
                <a:cs typeface="Times New Roman" panose="02020603050405020304" pitchFamily="18" charset="0"/>
              </a:rPr>
              <a:t>der naturbelassene Weg keinesfalls betreten werden sollte. </a:t>
            </a:r>
            <a:r>
              <a:rPr lang="de-DE" sz="850" i="1" dirty="0">
                <a:effectLst>
                  <a:glow rad="863600">
                    <a:srgbClr val="FFFF00">
                      <a:alpha val="66000"/>
                    </a:srgbClr>
                  </a:glow>
                </a:effectLst>
                <a:latin typeface="Calibri" panose="020F0502020204030204" pitchFamily="34" charset="0"/>
                <a:ea typeface="Calibri" panose="020F0502020204030204" pitchFamily="34" charset="0"/>
                <a:cs typeface="Times New Roman" panose="02020603050405020304" pitchFamily="18" charset="0"/>
              </a:rPr>
              <a:t>Weiters sollte der Besucher zu entsprechender Vorsicht und Aufmerksamkeit bei Benützung des naturbelassenen Weges aufgefordert werden, insbesondere dazu, nicht an besonderen Gefahrenstellen zu verweilen.“</a:t>
            </a:r>
          </a:p>
        </p:txBody>
      </p:sp>
      <p:sp>
        <p:nvSpPr>
          <p:cNvPr id="10" name="object 3"/>
          <p:cNvSpPr txBox="1"/>
          <p:nvPr/>
        </p:nvSpPr>
        <p:spPr>
          <a:xfrm>
            <a:off x="152400" y="637672"/>
            <a:ext cx="5461100" cy="220573"/>
          </a:xfrm>
          <a:prstGeom prst="rect">
            <a:avLst/>
          </a:prstGeom>
        </p:spPr>
        <p:txBody>
          <a:bodyPr vert="horz" wrap="square" lIns="0" tIns="12700" rIns="0" bIns="0" rtlCol="0">
            <a:spAutoFit/>
          </a:bodyPr>
          <a:lstStyle/>
          <a:p>
            <a:pPr>
              <a:lnSpc>
                <a:spcPct val="150000"/>
              </a:lnSpc>
              <a:spcAft>
                <a:spcPts val="1200"/>
              </a:spcAft>
            </a:pPr>
            <a:r>
              <a:rPr lang="de-DE" sz="900" b="1" dirty="0">
                <a:ea typeface="Calibri" panose="020F0502020204030204" pitchFamily="34" charset="0"/>
                <a:cs typeface="Times New Roman" panose="02020603050405020304" pitchFamily="18" charset="0"/>
              </a:rPr>
              <a:t>These 7 der am „Symposium Baumsicherung“ akkordierten „Hainburger Thesen zur Baumsicherung“:</a:t>
            </a:r>
            <a:endParaRPr lang="de-DE" sz="1200" b="1" dirty="0">
              <a:effectLst/>
              <a:ea typeface="Calibri" panose="020F0502020204030204" pitchFamily="34" charset="0"/>
              <a:cs typeface="Times New Roman" panose="02020603050405020304" pitchFamily="18" charset="0"/>
            </a:endParaRPr>
          </a:p>
        </p:txBody>
      </p:sp>
      <p:pic>
        <p:nvPicPr>
          <p:cNvPr id="1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167" b="63333"/>
          <a:stretch/>
        </p:blipFill>
        <p:spPr bwMode="auto">
          <a:xfrm>
            <a:off x="0" y="0"/>
            <a:ext cx="6096000" cy="571500"/>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4"/>
          <p:cNvSpPr txBox="1">
            <a:spLocks/>
          </p:cNvSpPr>
          <p:nvPr/>
        </p:nvSpPr>
        <p:spPr>
          <a:xfrm>
            <a:off x="380025" y="3086100"/>
            <a:ext cx="5579701" cy="105798"/>
          </a:xfrm>
          <a:prstGeom prst="rect">
            <a:avLst/>
          </a:prstGeom>
        </p:spPr>
        <p:txBody>
          <a:bodyPr vert="horz" wrap="square" lIns="0" tIns="13335" rIns="0" bIns="0" rtlCol="0">
            <a:spAutoFit/>
          </a:bodyPr>
          <a:lstStyle>
            <a:lvl1pPr>
              <a:defRPr sz="3000" b="1" i="1">
                <a:solidFill>
                  <a:schemeClr val="bg1"/>
                </a:solidFill>
                <a:latin typeface="Carlito"/>
                <a:ea typeface="+mj-ea"/>
                <a:cs typeface="Carlito"/>
              </a:defRPr>
            </a:lvl1pPr>
          </a:lstStyle>
          <a:p>
            <a:pPr marL="12700" marR="5080">
              <a:spcBef>
                <a:spcPts val="105"/>
              </a:spcBef>
              <a:tabLst>
                <a:tab pos="3676650" algn="l"/>
                <a:tab pos="4483100" algn="l"/>
              </a:tabLst>
            </a:pPr>
            <a:r>
              <a:rPr lang="de-DE" sz="600" b="0" kern="0" spc="-10" dirty="0">
                <a:solidFill>
                  <a:schemeClr val="tx1"/>
                </a:solidFill>
                <a:latin typeface="+mj-lt"/>
              </a:rPr>
              <a:t>Karner</a:t>
            </a:r>
            <a:r>
              <a:rPr lang="de-DE" sz="600" b="0" i="0" kern="0" spc="-10" dirty="0">
                <a:solidFill>
                  <a:schemeClr val="tx1"/>
                </a:solidFill>
                <a:latin typeface="+mj-lt"/>
              </a:rPr>
              <a:t>, Baum- und Wegehalterhaftung </a:t>
            </a:r>
            <a:r>
              <a:rPr lang="de-DE" sz="600" b="0" kern="0" dirty="0">
                <a:solidFill>
                  <a:schemeClr val="tx1"/>
                </a:solidFill>
                <a:latin typeface="+mj-lt"/>
                <a:cs typeface="Arial" panose="020B0604020202020204" pitchFamily="34" charset="0"/>
              </a:rPr>
              <a:t>in Wald- und Naturgebieten</a:t>
            </a:r>
            <a:r>
              <a:rPr lang="de-DE" sz="600" b="0" i="0" kern="0" dirty="0">
                <a:solidFill>
                  <a:schemeClr val="tx1"/>
                </a:solidFill>
                <a:latin typeface="+mj-lt"/>
                <a:cs typeface="Arial" panose="020B0604020202020204" pitchFamily="34" charset="0"/>
              </a:rPr>
              <a:t>	                   	ZVR-Verkehrsrechtstag 2022</a:t>
            </a:r>
          </a:p>
        </p:txBody>
      </p:sp>
    </p:spTree>
    <p:extLst>
      <p:ext uri="{BB962C8B-B14F-4D97-AF65-F5344CB8AC3E}">
        <p14:creationId xmlns:p14="http://schemas.microsoft.com/office/powerpoint/2010/main" val="2368785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167" b="63333"/>
          <a:stretch/>
        </p:blipFill>
        <p:spPr bwMode="auto">
          <a:xfrm>
            <a:off x="0" y="0"/>
            <a:ext cx="6096000" cy="571500"/>
          </a:xfrm>
          <a:prstGeom prst="rect">
            <a:avLst/>
          </a:prstGeom>
          <a:noFill/>
          <a:extLst>
            <a:ext uri="{909E8E84-426E-40DD-AFC4-6F175D3DCCD1}">
              <a14:hiddenFill xmlns:a14="http://schemas.microsoft.com/office/drawing/2010/main">
                <a:solidFill>
                  <a:srgbClr val="FFFFFF"/>
                </a:solidFill>
              </a14:hiddenFill>
            </a:ext>
          </a:extLst>
        </p:spPr>
      </p:pic>
      <p:sp>
        <p:nvSpPr>
          <p:cNvPr id="8" name="object 4"/>
          <p:cNvSpPr txBox="1">
            <a:spLocks/>
          </p:cNvSpPr>
          <p:nvPr/>
        </p:nvSpPr>
        <p:spPr>
          <a:xfrm>
            <a:off x="380025" y="3086100"/>
            <a:ext cx="5579701" cy="105798"/>
          </a:xfrm>
          <a:prstGeom prst="rect">
            <a:avLst/>
          </a:prstGeom>
        </p:spPr>
        <p:txBody>
          <a:bodyPr vert="horz" wrap="square" lIns="0" tIns="13335" rIns="0" bIns="0" rtlCol="0">
            <a:spAutoFit/>
          </a:bodyPr>
          <a:lstStyle>
            <a:lvl1pPr>
              <a:defRPr sz="3000" b="1" i="1">
                <a:solidFill>
                  <a:schemeClr val="bg1"/>
                </a:solidFill>
                <a:latin typeface="Carlito"/>
                <a:ea typeface="+mj-ea"/>
                <a:cs typeface="Carlito"/>
              </a:defRPr>
            </a:lvl1pPr>
          </a:lstStyle>
          <a:p>
            <a:pPr marL="12700" marR="5080">
              <a:spcBef>
                <a:spcPts val="105"/>
              </a:spcBef>
              <a:tabLst>
                <a:tab pos="3676650" algn="l"/>
                <a:tab pos="4483100" algn="l"/>
              </a:tabLst>
            </a:pPr>
            <a:r>
              <a:rPr lang="de-DE" sz="600" b="0" kern="0" spc="-10" dirty="0">
                <a:solidFill>
                  <a:schemeClr val="tx1"/>
                </a:solidFill>
                <a:latin typeface="+mj-lt"/>
              </a:rPr>
              <a:t>Karner</a:t>
            </a:r>
            <a:r>
              <a:rPr lang="de-DE" sz="600" b="0" i="0" kern="0" spc="-10" dirty="0">
                <a:solidFill>
                  <a:schemeClr val="tx1"/>
                </a:solidFill>
                <a:latin typeface="+mj-lt"/>
              </a:rPr>
              <a:t>, Baum- und Wegehalterhaftung </a:t>
            </a:r>
            <a:r>
              <a:rPr lang="de-DE" sz="600" b="0" kern="0" dirty="0">
                <a:solidFill>
                  <a:schemeClr val="tx1"/>
                </a:solidFill>
                <a:latin typeface="+mj-lt"/>
                <a:cs typeface="Arial" panose="020B0604020202020204" pitchFamily="34" charset="0"/>
              </a:rPr>
              <a:t>in Wald- und Naturgebieten</a:t>
            </a:r>
            <a:r>
              <a:rPr lang="de-DE" sz="600" b="0" i="0" kern="0" dirty="0">
                <a:solidFill>
                  <a:schemeClr val="tx1"/>
                </a:solidFill>
                <a:latin typeface="+mj-lt"/>
                <a:cs typeface="Arial" panose="020B0604020202020204" pitchFamily="34" charset="0"/>
              </a:rPr>
              <a:t>	                   	ZVR-Verkehrsrechtstag 2022</a:t>
            </a:r>
          </a:p>
        </p:txBody>
      </p:sp>
      <p:pic>
        <p:nvPicPr>
          <p:cNvPr id="1026" name="Picture 2" descr="https://baumkonvention.at/wp-content/uploads/2020/01/Cover_Baumhaftung_lowR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853" y="1028700"/>
            <a:ext cx="1020128" cy="1600200"/>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3"/>
          <p:cNvSpPr txBox="1"/>
          <p:nvPr/>
        </p:nvSpPr>
        <p:spPr>
          <a:xfrm>
            <a:off x="1676400" y="1122122"/>
            <a:ext cx="5159307" cy="997709"/>
          </a:xfrm>
          <a:prstGeom prst="rect">
            <a:avLst/>
          </a:prstGeom>
        </p:spPr>
        <p:txBody>
          <a:bodyPr vert="horz" wrap="square" lIns="0" tIns="12700" rIns="0" bIns="0" rtlCol="0">
            <a:spAutoFit/>
          </a:bodyPr>
          <a:lstStyle/>
          <a:p>
            <a:pPr>
              <a:spcAft>
                <a:spcPts val="600"/>
              </a:spcAft>
            </a:pPr>
            <a:r>
              <a:rPr lang="de-DE" sz="1100" dirty="0">
                <a:ea typeface="Calibri" panose="020F0502020204030204" pitchFamily="34" charset="0"/>
                <a:cs typeface="Times New Roman" panose="02020603050405020304" pitchFamily="18" charset="0"/>
              </a:rPr>
              <a:t>Stabentheiner/Büchl-Krammerstätter (Hrsg.)</a:t>
            </a:r>
          </a:p>
          <a:p>
            <a:pPr>
              <a:spcAft>
                <a:spcPts val="600"/>
              </a:spcAft>
            </a:pPr>
            <a:r>
              <a:rPr lang="de-DE" sz="1600" b="1" dirty="0">
                <a:ea typeface="Calibri" panose="020F0502020204030204" pitchFamily="34" charset="0"/>
                <a:cs typeface="Times New Roman" panose="02020603050405020304" pitchFamily="18" charset="0"/>
              </a:rPr>
              <a:t>Kriterien für eine differenzierte</a:t>
            </a:r>
            <a:br>
              <a:rPr lang="de-DE" sz="1600" b="1" dirty="0">
                <a:ea typeface="Calibri" panose="020F0502020204030204" pitchFamily="34" charset="0"/>
                <a:cs typeface="Times New Roman" panose="02020603050405020304" pitchFamily="18" charset="0"/>
              </a:rPr>
            </a:br>
            <a:r>
              <a:rPr lang="de-DE" sz="1600" b="1" dirty="0">
                <a:ea typeface="Calibri" panose="020F0502020204030204" pitchFamily="34" charset="0"/>
                <a:cs typeface="Times New Roman" panose="02020603050405020304" pitchFamily="18" charset="0"/>
              </a:rPr>
              <a:t>Baumhaftung</a:t>
            </a:r>
            <a:endParaRPr lang="de-DE" sz="1100" dirty="0">
              <a:ea typeface="Calibri" panose="020F0502020204030204" pitchFamily="34" charset="0"/>
              <a:cs typeface="Times New Roman" panose="02020603050405020304" pitchFamily="18" charset="0"/>
            </a:endParaRPr>
          </a:p>
          <a:p>
            <a:pPr>
              <a:spcAft>
                <a:spcPts val="600"/>
              </a:spcAft>
            </a:pPr>
            <a:r>
              <a:rPr lang="de-DE" sz="1100" dirty="0">
                <a:ea typeface="Calibri" panose="020F0502020204030204" pitchFamily="34" charset="0"/>
                <a:cs typeface="Times New Roman" panose="02020603050405020304" pitchFamily="18" charset="0"/>
              </a:rPr>
              <a:t>(2020)</a:t>
            </a:r>
          </a:p>
        </p:txBody>
      </p:sp>
    </p:spTree>
    <p:extLst>
      <p:ext uri="{BB962C8B-B14F-4D97-AF65-F5344CB8AC3E}">
        <p14:creationId xmlns:p14="http://schemas.microsoft.com/office/powerpoint/2010/main" val="2480717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txBox="1">
            <a:spLocks noGrp="1"/>
          </p:cNvSpPr>
          <p:nvPr>
            <p:ph type="title"/>
          </p:nvPr>
        </p:nvSpPr>
        <p:spPr>
          <a:xfrm>
            <a:off x="380025" y="723900"/>
            <a:ext cx="5239816" cy="241220"/>
          </a:xfrm>
          <a:prstGeom prst="rect">
            <a:avLst/>
          </a:prstGeom>
        </p:spPr>
        <p:txBody>
          <a:bodyPr vert="horz" wrap="square" lIns="0" tIns="12700" rIns="0" bIns="0" rtlCol="0">
            <a:spAutoFit/>
          </a:bodyPr>
          <a:lstStyle/>
          <a:p>
            <a:pPr marL="12700" marR="5080">
              <a:lnSpc>
                <a:spcPct val="105600"/>
              </a:lnSpc>
              <a:spcBef>
                <a:spcPts val="100"/>
              </a:spcBef>
            </a:pPr>
            <a:r>
              <a:rPr lang="de-DE" sz="1400" i="0" spc="-20" dirty="0">
                <a:latin typeface="+mj-lt"/>
              </a:rPr>
              <a:t>IV. „Naturbelassene Wege“ als besonders ausgewiesene Wegekategorie</a:t>
            </a:r>
            <a:endParaRPr sz="1400" i="0" spc="-10" dirty="0">
              <a:latin typeface="+mj-lt"/>
            </a:endParaRPr>
          </a:p>
        </p:txBody>
      </p:sp>
      <p:sp>
        <p:nvSpPr>
          <p:cNvPr id="4" name="object 3"/>
          <p:cNvSpPr txBox="1"/>
          <p:nvPr/>
        </p:nvSpPr>
        <p:spPr>
          <a:xfrm>
            <a:off x="380025" y="968948"/>
            <a:ext cx="5635086" cy="2298065"/>
          </a:xfrm>
          <a:prstGeom prst="rect">
            <a:avLst/>
          </a:prstGeom>
        </p:spPr>
        <p:txBody>
          <a:bodyPr vert="horz" wrap="square" lIns="0" tIns="12700" rIns="0" bIns="0" rtlCol="0">
            <a:spAutoFit/>
          </a:bodyPr>
          <a:lstStyle/>
          <a:p>
            <a:pPr marL="342900" lvl="0" indent="-342900">
              <a:spcAft>
                <a:spcPts val="300"/>
              </a:spcAft>
              <a:buFont typeface="Symbol" panose="05050102010706020507" pitchFamily="18" charset="2"/>
              <a:buChar char=""/>
            </a:pPr>
            <a:r>
              <a:rPr lang="de-DE" sz="1000" dirty="0">
                <a:latin typeface="Calibri" panose="020F0502020204030204" pitchFamily="34" charset="0"/>
                <a:ea typeface="Calibri" panose="020F0502020204030204" pitchFamily="34" charset="0"/>
                <a:cs typeface="Times New Roman" panose="02020603050405020304" pitchFamily="18" charset="0"/>
              </a:rPr>
              <a:t>nur </a:t>
            </a:r>
            <a:r>
              <a:rPr lang="de-DE" sz="1000" b="1" dirty="0">
                <a:latin typeface="Calibri" panose="020F0502020204030204" pitchFamily="34" charset="0"/>
                <a:ea typeface="Calibri" panose="020F0502020204030204" pitchFamily="34" charset="0"/>
                <a:cs typeface="Times New Roman" panose="02020603050405020304" pitchFamily="18" charset="0"/>
              </a:rPr>
              <a:t>sehr eingeschränkte Sicherungspflichten</a:t>
            </a:r>
            <a:r>
              <a:rPr lang="de-DE" sz="1000" dirty="0">
                <a:latin typeface="Calibri" panose="020F0502020204030204" pitchFamily="34" charset="0"/>
                <a:ea typeface="Calibri" panose="020F0502020204030204" pitchFamily="34" charset="0"/>
                <a:cs typeface="Times New Roman" panose="02020603050405020304" pitchFamily="18" charset="0"/>
              </a:rPr>
              <a:t>, nämlich bei </a:t>
            </a:r>
            <a:r>
              <a:rPr lang="de-DE" sz="1000" b="1" dirty="0">
                <a:latin typeface="Calibri" panose="020F0502020204030204" pitchFamily="34" charset="0"/>
                <a:ea typeface="Calibri" panose="020F0502020204030204" pitchFamily="34" charset="0"/>
                <a:cs typeface="Times New Roman" panose="02020603050405020304" pitchFamily="18" charset="0"/>
              </a:rPr>
              <a:t>Akutgefahren</a:t>
            </a:r>
            <a:r>
              <a:rPr lang="de-DE" sz="1000" dirty="0">
                <a:latin typeface="Calibri" panose="020F0502020204030204" pitchFamily="34" charset="0"/>
                <a:ea typeface="Calibri" panose="020F0502020204030204" pitchFamily="34" charset="0"/>
                <a:cs typeface="Times New Roman" panose="02020603050405020304" pitchFamily="18" charset="0"/>
              </a:rPr>
              <a:t> für Leib und Leben</a:t>
            </a:r>
            <a:br>
              <a:rPr lang="de-DE" sz="1000" dirty="0">
                <a:latin typeface="Calibri" panose="020F0502020204030204" pitchFamily="34" charset="0"/>
                <a:ea typeface="Calibri" panose="020F0502020204030204" pitchFamily="34" charset="0"/>
                <a:cs typeface="Times New Roman" panose="02020603050405020304" pitchFamily="18" charset="0"/>
              </a:rPr>
            </a:br>
            <a:r>
              <a:rPr lang="de-DE" sz="1000" dirty="0">
                <a:latin typeface="Calibri" panose="020F0502020204030204" pitchFamily="34" charset="0"/>
                <a:ea typeface="Calibri" panose="020F0502020204030204" pitchFamily="34" charset="0"/>
                <a:cs typeface="Times New Roman" panose="02020603050405020304" pitchFamily="18" charset="0"/>
              </a:rPr>
              <a:t>(abgebrochene über dem Weg hängende Äste; Bäume, die auf den Weg zu stürzen drohen)</a:t>
            </a:r>
            <a:endParaRPr lang="de-DE" sz="1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300"/>
              </a:spcAft>
              <a:buFont typeface="Symbol" panose="05050102010706020507" pitchFamily="18" charset="2"/>
              <a:buChar char=""/>
            </a:pPr>
            <a:r>
              <a:rPr lang="de-DE" sz="1000" dirty="0">
                <a:latin typeface="Calibri" panose="020F0502020204030204" pitchFamily="34" charset="0"/>
                <a:ea typeface="Calibri" panose="020F0502020204030204" pitchFamily="34" charset="0"/>
                <a:cs typeface="Times New Roman" panose="02020603050405020304" pitchFamily="18" charset="0"/>
              </a:rPr>
              <a:t>(Kontroll-)Sicherungsmaßnahmen </a:t>
            </a:r>
            <a:r>
              <a:rPr lang="de-DE" sz="1000" b="1" dirty="0">
                <a:latin typeface="Calibri" panose="020F0502020204030204" pitchFamily="34" charset="0"/>
                <a:ea typeface="Calibri" panose="020F0502020204030204" pitchFamily="34" charset="0"/>
                <a:cs typeface="Times New Roman" panose="02020603050405020304" pitchFamily="18" charset="0"/>
              </a:rPr>
              <a:t>bei risikoverstärkenden Akutsituationen</a:t>
            </a:r>
            <a:br>
              <a:rPr lang="de-DE" sz="1000" b="1" dirty="0">
                <a:latin typeface="Calibri" panose="020F0502020204030204" pitchFamily="34" charset="0"/>
                <a:ea typeface="Calibri" panose="020F0502020204030204" pitchFamily="34" charset="0"/>
                <a:cs typeface="Times New Roman" panose="02020603050405020304" pitchFamily="18" charset="0"/>
              </a:rPr>
            </a:br>
            <a:r>
              <a:rPr lang="de-DE" sz="1000" dirty="0">
                <a:latin typeface="Calibri" panose="020F0502020204030204" pitchFamily="34" charset="0"/>
                <a:ea typeface="Calibri" panose="020F0502020204030204" pitchFamily="34" charset="0"/>
                <a:cs typeface="Times New Roman" panose="02020603050405020304" pitchFamily="18" charset="0"/>
              </a:rPr>
              <a:t>(Sturm, Starkwindereignisse, Schneedruck); allenfalls temporäre Wegsperre </a:t>
            </a:r>
            <a:endParaRPr lang="de-DE" sz="1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300"/>
              </a:spcAft>
              <a:buFont typeface="Symbol" panose="05050102010706020507" pitchFamily="18" charset="2"/>
              <a:buChar char=""/>
            </a:pPr>
            <a:r>
              <a:rPr lang="de-DE" sz="1000" b="1" dirty="0">
                <a:latin typeface="Calibri" panose="020F0502020204030204" pitchFamily="34" charset="0"/>
                <a:ea typeface="Calibri" panose="020F0502020204030204" pitchFamily="34" charset="0"/>
                <a:cs typeface="Times New Roman" panose="02020603050405020304" pitchFamily="18" charset="0"/>
              </a:rPr>
              <a:t>Ausschilderung und plastische Hinweise auf besondere Gefahren </a:t>
            </a:r>
            <a:r>
              <a:rPr lang="de-DE" sz="1000" dirty="0">
                <a:latin typeface="Calibri" panose="020F0502020204030204" pitchFamily="34" charset="0"/>
                <a:ea typeface="Calibri" panose="020F0502020204030204" pitchFamily="34" charset="0"/>
                <a:cs typeface="Times New Roman" panose="02020603050405020304" pitchFamily="18" charset="0"/>
              </a:rPr>
              <a:t>von naturbelassenen Wegen und Hinweis auf Situationen (Sturm, Starkwind, Schneedruck), in denen Weg nicht betreten werden soll</a:t>
            </a:r>
            <a:endParaRPr lang="de-DE" sz="1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300"/>
              </a:spcAft>
              <a:buFont typeface="Symbol" panose="05050102010706020507" pitchFamily="18" charset="2"/>
              <a:buChar char=""/>
            </a:pPr>
            <a:r>
              <a:rPr lang="de-DE" sz="1000" b="1" dirty="0">
                <a:latin typeface="Calibri" panose="020F0502020204030204" pitchFamily="34" charset="0"/>
                <a:ea typeface="Calibri" panose="020F0502020204030204" pitchFamily="34" charset="0"/>
                <a:cs typeface="Times New Roman" panose="02020603050405020304" pitchFamily="18" charset="0"/>
              </a:rPr>
              <a:t>Sicherungspflichten bei geschaffenen Erholungsstätten </a:t>
            </a:r>
            <a:r>
              <a:rPr lang="de-DE" sz="1000" dirty="0">
                <a:latin typeface="Calibri" panose="020F0502020204030204" pitchFamily="34" charset="0"/>
                <a:ea typeface="Calibri" panose="020F0502020204030204" pitchFamily="34" charset="0"/>
                <a:cs typeface="Times New Roman" panose="02020603050405020304" pitchFamily="18" charset="0"/>
              </a:rPr>
              <a:t>(Rastbänke, Spielplätze, Schautafeln):</a:t>
            </a:r>
            <a:br>
              <a:rPr lang="de-DE" sz="1000" dirty="0">
                <a:latin typeface="Calibri" panose="020F0502020204030204" pitchFamily="34" charset="0"/>
                <a:ea typeface="Calibri" panose="020F0502020204030204" pitchFamily="34" charset="0"/>
                <a:cs typeface="Times New Roman" panose="02020603050405020304" pitchFamily="18" charset="0"/>
              </a:rPr>
            </a:br>
            <a:r>
              <a:rPr lang="de-DE" sz="1000" dirty="0">
                <a:latin typeface="Calibri" panose="020F0502020204030204" pitchFamily="34" charset="0"/>
                <a:ea typeface="Calibri" panose="020F0502020204030204" pitchFamily="34" charset="0"/>
                <a:cs typeface="Times New Roman" panose="02020603050405020304" pitchFamily="18" charset="0"/>
              </a:rPr>
              <a:t>Nicht im Gefahrenbereich aufstellen!</a:t>
            </a:r>
            <a:endParaRPr lang="de-DE" sz="1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300"/>
              </a:spcAft>
              <a:buFont typeface="Symbol" panose="05050102010706020507" pitchFamily="18" charset="2"/>
              <a:buChar char=""/>
            </a:pPr>
            <a:r>
              <a:rPr lang="de-DE" sz="1000" b="1" dirty="0">
                <a:latin typeface="Calibri" panose="020F0502020204030204" pitchFamily="34" charset="0"/>
                <a:ea typeface="Calibri" panose="020F0502020204030204" pitchFamily="34" charset="0"/>
                <a:cs typeface="Times New Roman" panose="02020603050405020304" pitchFamily="18" charset="0"/>
              </a:rPr>
              <a:t>Sicherung von im Zuge des Weges befindlichen Anlagen </a:t>
            </a:r>
            <a:r>
              <a:rPr lang="de-DE" sz="1000" dirty="0">
                <a:latin typeface="Calibri" panose="020F0502020204030204" pitchFamily="34" charset="0"/>
                <a:ea typeface="Calibri" panose="020F0502020204030204" pitchFamily="34" charset="0"/>
                <a:cs typeface="Times New Roman" panose="02020603050405020304" pitchFamily="18" charset="0"/>
              </a:rPr>
              <a:t>gem § 1319a ABGB</a:t>
            </a:r>
            <a:br>
              <a:rPr lang="de-DE" sz="1000" b="1" dirty="0">
                <a:latin typeface="Calibri" panose="020F0502020204030204" pitchFamily="34" charset="0"/>
                <a:ea typeface="Calibri" panose="020F0502020204030204" pitchFamily="34" charset="0"/>
                <a:cs typeface="Times New Roman" panose="02020603050405020304" pitchFamily="18" charset="0"/>
              </a:rPr>
            </a:br>
            <a:r>
              <a:rPr lang="de-DE" sz="1000" dirty="0">
                <a:latin typeface="Calibri" panose="020F0502020204030204" pitchFamily="34" charset="0"/>
                <a:ea typeface="Calibri" panose="020F0502020204030204" pitchFamily="34" charset="0"/>
                <a:cs typeface="Times New Roman" panose="02020603050405020304" pitchFamily="18" charset="0"/>
              </a:rPr>
              <a:t>(Geländer, Brücken, Stege)</a:t>
            </a:r>
            <a:endParaRPr lang="de-DE" sz="1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300"/>
              </a:spcAft>
              <a:buFont typeface="Symbol" panose="05050102010706020507" pitchFamily="18" charset="2"/>
              <a:buChar char=""/>
            </a:pPr>
            <a:r>
              <a:rPr lang="de-DE" sz="1000" b="1" dirty="0">
                <a:latin typeface="Calibri" panose="020F0502020204030204" pitchFamily="34" charset="0"/>
                <a:ea typeface="Calibri" panose="020F0502020204030204" pitchFamily="34" charset="0"/>
                <a:cs typeface="Times New Roman" panose="02020603050405020304" pitchFamily="18" charset="0"/>
              </a:rPr>
              <a:t>Nur Wege, die tatsächlich naturbelassen sind, dürfen so ausgewiesen werden!</a:t>
            </a:r>
            <a:br>
              <a:rPr lang="de-DE" sz="1000" b="1" dirty="0">
                <a:latin typeface="Calibri" panose="020F0502020204030204" pitchFamily="34" charset="0"/>
                <a:ea typeface="Calibri" panose="020F0502020204030204" pitchFamily="34" charset="0"/>
                <a:cs typeface="Times New Roman" panose="02020603050405020304" pitchFamily="18" charset="0"/>
              </a:rPr>
            </a:br>
            <a:r>
              <a:rPr lang="de-DE" sz="1000" dirty="0">
                <a:latin typeface="Calibri" panose="020F0502020204030204" pitchFamily="34" charset="0"/>
                <a:ea typeface="Calibri" panose="020F0502020204030204" pitchFamily="34" charset="0"/>
                <a:cs typeface="Times New Roman" panose="02020603050405020304" pitchFamily="18" charset="0"/>
              </a:rPr>
              <a:t>(keine „Scheinausweisungen“ zur Haftungsverminderung; Forststraßen in aller Regel ungeeignet)</a:t>
            </a:r>
            <a:endParaRPr lang="de-DE" sz="1000" dirty="0">
              <a:latin typeface="Times New Roman" panose="02020603050405020304" pitchFamily="18" charset="0"/>
              <a:ea typeface="Calibri" panose="020F0502020204030204" pitchFamily="34" charset="0"/>
              <a:cs typeface="Times New Roman" panose="02020603050405020304" pitchFamily="18" charset="0"/>
            </a:endParaRPr>
          </a:p>
          <a:p>
            <a:pPr lvl="0">
              <a:lnSpc>
                <a:spcPct val="150000"/>
              </a:lnSpc>
              <a:spcAft>
                <a:spcPts val="600"/>
              </a:spcAft>
            </a:pPr>
            <a:endParaRPr lang="de-DE" sz="900" dirty="0">
              <a:ea typeface="Calibri" panose="020F0502020204030204" pitchFamily="34" charset="0"/>
              <a:cs typeface="Times New Roman" panose="02020603050405020304" pitchFamily="18" charset="0"/>
            </a:endParaRPr>
          </a:p>
        </p:txBody>
      </p:sp>
      <p:pic>
        <p:nvPicPr>
          <p:cNvPr id="13"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167" b="63333"/>
          <a:stretch/>
        </p:blipFill>
        <p:spPr bwMode="auto">
          <a:xfrm>
            <a:off x="0" y="0"/>
            <a:ext cx="6096000" cy="571500"/>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4"/>
          <p:cNvSpPr txBox="1">
            <a:spLocks/>
          </p:cNvSpPr>
          <p:nvPr/>
        </p:nvSpPr>
        <p:spPr>
          <a:xfrm>
            <a:off x="380025" y="3086100"/>
            <a:ext cx="5579701" cy="105798"/>
          </a:xfrm>
          <a:prstGeom prst="rect">
            <a:avLst/>
          </a:prstGeom>
        </p:spPr>
        <p:txBody>
          <a:bodyPr vert="horz" wrap="square" lIns="0" tIns="13335" rIns="0" bIns="0" rtlCol="0">
            <a:spAutoFit/>
          </a:bodyPr>
          <a:lstStyle>
            <a:lvl1pPr>
              <a:defRPr sz="3000" b="1" i="1">
                <a:solidFill>
                  <a:schemeClr val="bg1"/>
                </a:solidFill>
                <a:latin typeface="Carlito"/>
                <a:ea typeface="+mj-ea"/>
                <a:cs typeface="Carlito"/>
              </a:defRPr>
            </a:lvl1pPr>
          </a:lstStyle>
          <a:p>
            <a:pPr marL="12700" marR="5080">
              <a:spcBef>
                <a:spcPts val="105"/>
              </a:spcBef>
              <a:tabLst>
                <a:tab pos="3676650" algn="l"/>
                <a:tab pos="4483100" algn="l"/>
              </a:tabLst>
            </a:pPr>
            <a:r>
              <a:rPr lang="de-DE" sz="600" b="0" kern="0" spc="-10" dirty="0">
                <a:solidFill>
                  <a:schemeClr val="tx1"/>
                </a:solidFill>
                <a:latin typeface="+mj-lt"/>
              </a:rPr>
              <a:t>Karner</a:t>
            </a:r>
            <a:r>
              <a:rPr lang="de-DE" sz="600" b="0" i="0" kern="0" spc="-10" dirty="0">
                <a:solidFill>
                  <a:schemeClr val="tx1"/>
                </a:solidFill>
                <a:latin typeface="+mj-lt"/>
              </a:rPr>
              <a:t>, Baum- und Wegehalterhaftung </a:t>
            </a:r>
            <a:r>
              <a:rPr lang="de-DE" sz="600" b="0" kern="0" dirty="0">
                <a:solidFill>
                  <a:schemeClr val="tx1"/>
                </a:solidFill>
                <a:latin typeface="+mj-lt"/>
                <a:cs typeface="Arial" panose="020B0604020202020204" pitchFamily="34" charset="0"/>
              </a:rPr>
              <a:t>in Wald- und Naturgebieten</a:t>
            </a:r>
            <a:r>
              <a:rPr lang="de-DE" sz="600" b="0" i="0" kern="0" dirty="0">
                <a:solidFill>
                  <a:schemeClr val="tx1"/>
                </a:solidFill>
                <a:latin typeface="+mj-lt"/>
                <a:cs typeface="Arial" panose="020B0604020202020204" pitchFamily="34" charset="0"/>
              </a:rPr>
              <a:t>	                   	ZVR-Verkehrsrechtstag 2022</a:t>
            </a:r>
          </a:p>
        </p:txBody>
      </p:sp>
    </p:spTree>
    <p:extLst>
      <p:ext uri="{BB962C8B-B14F-4D97-AF65-F5344CB8AC3E}">
        <p14:creationId xmlns:p14="http://schemas.microsoft.com/office/powerpoint/2010/main" val="3491308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167" b="63333"/>
          <a:stretch/>
        </p:blipFill>
        <p:spPr bwMode="auto">
          <a:xfrm>
            <a:off x="0" y="0"/>
            <a:ext cx="6096000" cy="571500"/>
          </a:xfrm>
          <a:prstGeom prst="rect">
            <a:avLst/>
          </a:prstGeom>
          <a:noFill/>
          <a:extLst>
            <a:ext uri="{909E8E84-426E-40DD-AFC4-6F175D3DCCD1}">
              <a14:hiddenFill xmlns:a14="http://schemas.microsoft.com/office/drawing/2010/main">
                <a:solidFill>
                  <a:srgbClr val="FFFFFF"/>
                </a:solidFill>
              </a14:hiddenFill>
            </a:ext>
          </a:extLst>
        </p:spPr>
      </p:pic>
      <p:sp>
        <p:nvSpPr>
          <p:cNvPr id="8" name="object 4"/>
          <p:cNvSpPr txBox="1">
            <a:spLocks/>
          </p:cNvSpPr>
          <p:nvPr/>
        </p:nvSpPr>
        <p:spPr>
          <a:xfrm>
            <a:off x="380025" y="3086100"/>
            <a:ext cx="5579701" cy="105798"/>
          </a:xfrm>
          <a:prstGeom prst="rect">
            <a:avLst/>
          </a:prstGeom>
        </p:spPr>
        <p:txBody>
          <a:bodyPr vert="horz" wrap="square" lIns="0" tIns="13335" rIns="0" bIns="0" rtlCol="0">
            <a:spAutoFit/>
          </a:bodyPr>
          <a:lstStyle>
            <a:lvl1pPr>
              <a:defRPr sz="3000" b="1" i="1">
                <a:solidFill>
                  <a:schemeClr val="bg1"/>
                </a:solidFill>
                <a:latin typeface="Carlito"/>
                <a:ea typeface="+mj-ea"/>
                <a:cs typeface="Carlito"/>
              </a:defRPr>
            </a:lvl1pPr>
          </a:lstStyle>
          <a:p>
            <a:pPr marL="12700" marR="5080">
              <a:spcBef>
                <a:spcPts val="105"/>
              </a:spcBef>
              <a:tabLst>
                <a:tab pos="3676650" algn="l"/>
                <a:tab pos="4483100" algn="l"/>
              </a:tabLst>
            </a:pPr>
            <a:r>
              <a:rPr lang="de-DE" sz="600" b="0" kern="0" spc="-10" dirty="0">
                <a:solidFill>
                  <a:schemeClr val="tx1"/>
                </a:solidFill>
                <a:latin typeface="+mj-lt"/>
              </a:rPr>
              <a:t>Karner</a:t>
            </a:r>
            <a:r>
              <a:rPr lang="de-DE" sz="600" b="0" i="0" kern="0" spc="-10" dirty="0">
                <a:solidFill>
                  <a:schemeClr val="tx1"/>
                </a:solidFill>
                <a:latin typeface="+mj-lt"/>
              </a:rPr>
              <a:t>, Baum- und Wegehalterhaftung </a:t>
            </a:r>
            <a:r>
              <a:rPr lang="de-DE" sz="600" b="0" kern="0" dirty="0">
                <a:solidFill>
                  <a:schemeClr val="tx1"/>
                </a:solidFill>
                <a:latin typeface="+mj-lt"/>
                <a:cs typeface="Arial" panose="020B0604020202020204" pitchFamily="34" charset="0"/>
              </a:rPr>
              <a:t>in Wald- und Naturgebieten</a:t>
            </a:r>
            <a:r>
              <a:rPr lang="de-DE" sz="600" b="0" i="0" kern="0" dirty="0">
                <a:solidFill>
                  <a:schemeClr val="tx1"/>
                </a:solidFill>
                <a:latin typeface="+mj-lt"/>
                <a:cs typeface="Arial" panose="020B0604020202020204" pitchFamily="34" charset="0"/>
              </a:rPr>
              <a:t>	                   	ZVR-Verkehrsrechtstag 2022</a:t>
            </a:r>
          </a:p>
        </p:txBody>
      </p:sp>
      <p:sp>
        <p:nvSpPr>
          <p:cNvPr id="9" name="object 3"/>
          <p:cNvSpPr txBox="1"/>
          <p:nvPr/>
        </p:nvSpPr>
        <p:spPr>
          <a:xfrm>
            <a:off x="2743200" y="1436783"/>
            <a:ext cx="3445126" cy="1166986"/>
          </a:xfrm>
          <a:prstGeom prst="rect">
            <a:avLst/>
          </a:prstGeom>
        </p:spPr>
        <p:txBody>
          <a:bodyPr vert="horz" wrap="square" lIns="0" tIns="12700" rIns="0" bIns="0" rtlCol="0">
            <a:spAutoFit/>
          </a:bodyPr>
          <a:lstStyle/>
          <a:p>
            <a:pPr>
              <a:spcAft>
                <a:spcPts val="600"/>
              </a:spcAft>
            </a:pPr>
            <a:r>
              <a:rPr lang="de-DE" sz="1100" dirty="0">
                <a:ea typeface="Calibri" panose="020F0502020204030204" pitchFamily="34" charset="0"/>
                <a:cs typeface="Times New Roman" panose="02020603050405020304" pitchFamily="18" charset="0"/>
              </a:rPr>
              <a:t>Karner/Zsak</a:t>
            </a:r>
          </a:p>
          <a:p>
            <a:pPr>
              <a:spcAft>
                <a:spcPts val="600"/>
              </a:spcAft>
            </a:pPr>
            <a:r>
              <a:rPr lang="de-DE" sz="1600" b="1" dirty="0">
                <a:ea typeface="Calibri" panose="020F0502020204030204" pitchFamily="34" charset="0"/>
                <a:cs typeface="Times New Roman" panose="02020603050405020304" pitchFamily="18" charset="0"/>
              </a:rPr>
              <a:t>Baumgefahren-Management in Österreichs Nationalparks</a:t>
            </a:r>
          </a:p>
          <a:p>
            <a:pPr>
              <a:spcAft>
                <a:spcPts val="600"/>
              </a:spcAft>
            </a:pPr>
            <a:r>
              <a:rPr lang="de-DE" sz="1100" dirty="0">
                <a:ea typeface="Calibri" panose="020F0502020204030204" pitchFamily="34" charset="0"/>
                <a:cs typeface="Times New Roman" panose="02020603050405020304" pitchFamily="18" charset="0"/>
              </a:rPr>
              <a:t>Zugleich ein Beitrag zu den Grundlagen</a:t>
            </a:r>
            <a:br>
              <a:rPr lang="de-DE" sz="1100" dirty="0">
                <a:ea typeface="Calibri" panose="020F0502020204030204" pitchFamily="34" charset="0"/>
                <a:cs typeface="Times New Roman" panose="02020603050405020304" pitchFamily="18" charset="0"/>
              </a:rPr>
            </a:br>
            <a:r>
              <a:rPr lang="de-DE" sz="1100" dirty="0">
                <a:ea typeface="Calibri" panose="020F0502020204030204" pitchFamily="34" charset="0"/>
                <a:cs typeface="Times New Roman" panose="02020603050405020304" pitchFamily="18" charset="0"/>
              </a:rPr>
              <a:t>der Baumhaftung samt Entscheidungsübersicht</a:t>
            </a:r>
          </a:p>
        </p:txBody>
      </p:sp>
      <p:pic>
        <p:nvPicPr>
          <p:cNvPr id="2" name="Grafik 1"/>
          <p:cNvPicPr>
            <a:picLocks noChangeAspect="1"/>
          </p:cNvPicPr>
          <p:nvPr/>
        </p:nvPicPr>
        <p:blipFill>
          <a:blip r:embed="rId3"/>
          <a:stretch>
            <a:fillRect/>
          </a:stretch>
        </p:blipFill>
        <p:spPr>
          <a:xfrm rot="221302">
            <a:off x="1329299" y="1086058"/>
            <a:ext cx="1118305" cy="1594048"/>
          </a:xfrm>
          <a:prstGeom prst="rect">
            <a:avLst/>
          </a:prstGeom>
          <a:ln w="3175">
            <a:solidFill>
              <a:schemeClr val="tx1"/>
            </a:solidFill>
          </a:ln>
        </p:spPr>
      </p:pic>
      <p:pic>
        <p:nvPicPr>
          <p:cNvPr id="3" name="Grafik 2"/>
          <p:cNvPicPr>
            <a:picLocks noChangeAspect="1"/>
          </p:cNvPicPr>
          <p:nvPr/>
        </p:nvPicPr>
        <p:blipFill>
          <a:blip r:embed="rId4"/>
          <a:stretch>
            <a:fillRect/>
          </a:stretch>
        </p:blipFill>
        <p:spPr>
          <a:xfrm rot="21196708">
            <a:off x="454217" y="949561"/>
            <a:ext cx="1121585" cy="1594048"/>
          </a:xfrm>
          <a:prstGeom prst="rect">
            <a:avLst/>
          </a:prstGeom>
          <a:ln w="3175">
            <a:solidFill>
              <a:schemeClr val="tx1"/>
            </a:solidFill>
          </a:ln>
        </p:spPr>
      </p:pic>
    </p:spTree>
    <p:extLst>
      <p:ext uri="{BB962C8B-B14F-4D97-AF65-F5344CB8AC3E}">
        <p14:creationId xmlns:p14="http://schemas.microsoft.com/office/powerpoint/2010/main" val="162009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167" b="-1"/>
          <a:stretch/>
        </p:blipFill>
        <p:spPr bwMode="auto">
          <a:xfrm>
            <a:off x="0" y="0"/>
            <a:ext cx="6096000" cy="3467100"/>
          </a:xfrm>
          <a:prstGeom prst="rect">
            <a:avLst/>
          </a:prstGeom>
          <a:noFill/>
          <a:extLst>
            <a:ext uri="{909E8E84-426E-40DD-AFC4-6F175D3DCCD1}">
              <a14:hiddenFill xmlns:a14="http://schemas.microsoft.com/office/drawing/2010/main">
                <a:solidFill>
                  <a:srgbClr val="FFFFFF"/>
                </a:solidFill>
              </a14:hiddenFill>
            </a:ext>
          </a:extLst>
        </p:spPr>
      </p:pic>
      <p:sp>
        <p:nvSpPr>
          <p:cNvPr id="12" name="Rechteck 11"/>
          <p:cNvSpPr/>
          <p:nvPr/>
        </p:nvSpPr>
        <p:spPr>
          <a:xfrm>
            <a:off x="0" y="3095280"/>
            <a:ext cx="6096000" cy="37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3" name="Gruppieren 12"/>
          <p:cNvGrpSpPr/>
          <p:nvPr/>
        </p:nvGrpSpPr>
        <p:grpSpPr>
          <a:xfrm>
            <a:off x="614211" y="3124089"/>
            <a:ext cx="2357589" cy="266811"/>
            <a:chOff x="1219200" y="221868"/>
            <a:chExt cx="3301968" cy="373687"/>
          </a:xfrm>
        </p:grpSpPr>
        <p:pic>
          <p:nvPicPr>
            <p:cNvPr id="14" name="Grafik 13"/>
            <p:cNvPicPr>
              <a:picLocks noChangeAspect="1"/>
            </p:cNvPicPr>
            <p:nvPr/>
          </p:nvPicPr>
          <p:blipFill>
            <a:blip r:embed="rId3"/>
            <a:stretch>
              <a:fillRect/>
            </a:stretch>
          </p:blipFill>
          <p:spPr>
            <a:xfrm>
              <a:off x="2298264" y="221868"/>
              <a:ext cx="2222904" cy="373687"/>
            </a:xfrm>
            <a:prstGeom prst="rect">
              <a:avLst/>
            </a:prstGeom>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219200" y="266700"/>
              <a:ext cx="1019176" cy="282589"/>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hteck 16"/>
          <p:cNvSpPr/>
          <p:nvPr/>
        </p:nvSpPr>
        <p:spPr>
          <a:xfrm rot="16200000">
            <a:off x="5378370" y="2107791"/>
            <a:ext cx="1132497" cy="916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500" dirty="0">
                <a:solidFill>
                  <a:schemeClr val="bg2">
                    <a:lumMod val="25000"/>
                  </a:schemeClr>
                </a:solidFill>
                <a:latin typeface="Helvetica Neue"/>
              </a:rPr>
              <a:t>Foto: </a:t>
            </a:r>
            <a:r>
              <a:rPr lang="de-DE" sz="500" u="sng" dirty="0">
                <a:solidFill>
                  <a:schemeClr val="bg2">
                    <a:lumMod val="25000"/>
                  </a:schemeClr>
                </a:solidFill>
                <a:latin typeface="Helvetica Neue"/>
              </a:rPr>
              <a:t>Ökologix</a:t>
            </a:r>
            <a:r>
              <a:rPr lang="de-DE" sz="500" dirty="0">
                <a:solidFill>
                  <a:schemeClr val="bg2">
                    <a:lumMod val="25000"/>
                  </a:schemeClr>
                </a:solidFill>
                <a:latin typeface="Helvetica Neue"/>
              </a:rPr>
              <a:t>, </a:t>
            </a:r>
            <a:r>
              <a:rPr lang="de-DE" sz="500" u="sng" dirty="0">
                <a:solidFill>
                  <a:schemeClr val="bg2">
                    <a:lumMod val="25000"/>
                  </a:schemeClr>
                </a:solidFill>
                <a:latin typeface="Helvetica Neue"/>
              </a:rPr>
              <a:t>Urwald Sababurg 4-05.06.08</a:t>
            </a:r>
            <a:r>
              <a:rPr lang="de-DE" sz="500" dirty="0">
                <a:solidFill>
                  <a:schemeClr val="bg2">
                    <a:lumMod val="25000"/>
                  </a:schemeClr>
                </a:solidFill>
                <a:latin typeface="Helvetica Neue"/>
              </a:rPr>
              <a:t>, </a:t>
            </a:r>
            <a:r>
              <a:rPr lang="de-DE" sz="500" u="sng" dirty="0">
                <a:solidFill>
                  <a:schemeClr val="bg2">
                    <a:lumMod val="25000"/>
                  </a:schemeClr>
                </a:solidFill>
                <a:latin typeface="Helvetica Neue"/>
              </a:rPr>
              <a:t>CC BY-SA 3.0</a:t>
            </a:r>
            <a:endParaRPr lang="de-DE" sz="500" dirty="0">
              <a:solidFill>
                <a:schemeClr val="bg2">
                  <a:lumMod val="25000"/>
                </a:schemeClr>
              </a:solidFill>
            </a:endParaRPr>
          </a:p>
        </p:txBody>
      </p:sp>
    </p:spTree>
    <p:extLst>
      <p:ext uri="{BB962C8B-B14F-4D97-AF65-F5344CB8AC3E}">
        <p14:creationId xmlns:p14="http://schemas.microsoft.com/office/powerpoint/2010/main" val="1848159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167" b="63333"/>
          <a:stretch/>
        </p:blipFill>
        <p:spPr bwMode="auto">
          <a:xfrm>
            <a:off x="0" y="0"/>
            <a:ext cx="6096000" cy="571500"/>
          </a:xfrm>
          <a:prstGeom prst="rect">
            <a:avLst/>
          </a:prstGeom>
          <a:noFill/>
          <a:extLst>
            <a:ext uri="{909E8E84-426E-40DD-AFC4-6F175D3DCCD1}">
              <a14:hiddenFill xmlns:a14="http://schemas.microsoft.com/office/drawing/2010/main">
                <a:solidFill>
                  <a:srgbClr val="FFFFFF"/>
                </a:solidFill>
              </a14:hiddenFill>
            </a:ext>
          </a:extLst>
        </p:spPr>
      </p:pic>
      <p:sp>
        <p:nvSpPr>
          <p:cNvPr id="3" name="object 2"/>
          <p:cNvSpPr txBox="1">
            <a:spLocks noGrp="1"/>
          </p:cNvSpPr>
          <p:nvPr>
            <p:ph type="title"/>
          </p:nvPr>
        </p:nvSpPr>
        <p:spPr>
          <a:xfrm>
            <a:off x="380025" y="800100"/>
            <a:ext cx="5158331" cy="261097"/>
          </a:xfrm>
          <a:prstGeom prst="rect">
            <a:avLst/>
          </a:prstGeom>
        </p:spPr>
        <p:txBody>
          <a:bodyPr vert="horz" wrap="square" lIns="0" tIns="12700" rIns="0" bIns="0" rtlCol="0">
            <a:spAutoFit/>
          </a:bodyPr>
          <a:lstStyle/>
          <a:p>
            <a:pPr marL="12700" marR="5080">
              <a:lnSpc>
                <a:spcPct val="105600"/>
              </a:lnSpc>
              <a:spcBef>
                <a:spcPts val="100"/>
              </a:spcBef>
            </a:pPr>
            <a:r>
              <a:rPr lang="de-DE" i="0" spc="-20" dirty="0">
                <a:latin typeface="+mj-lt"/>
              </a:rPr>
              <a:t>I. Privilegiertes Haftungsregime des § 176 ForstG </a:t>
            </a:r>
            <a:endParaRPr i="0" spc="-10" dirty="0">
              <a:latin typeface="+mj-lt"/>
            </a:endParaRPr>
          </a:p>
        </p:txBody>
      </p:sp>
      <p:sp>
        <p:nvSpPr>
          <p:cNvPr id="4" name="object 3"/>
          <p:cNvSpPr txBox="1"/>
          <p:nvPr/>
        </p:nvSpPr>
        <p:spPr>
          <a:xfrm>
            <a:off x="379049" y="1106262"/>
            <a:ext cx="4707391" cy="1013098"/>
          </a:xfrm>
          <a:prstGeom prst="rect">
            <a:avLst/>
          </a:prstGeom>
        </p:spPr>
        <p:txBody>
          <a:bodyPr vert="horz" wrap="square" lIns="0" tIns="12700" rIns="0" bIns="0" rtlCol="0">
            <a:spAutoFit/>
          </a:bodyPr>
          <a:lstStyle/>
          <a:p>
            <a:pPr marL="342900" indent="-342900">
              <a:spcAft>
                <a:spcPts val="600"/>
              </a:spcAft>
              <a:buFont typeface="Symbol" panose="05050102010706020507" pitchFamily="18" charset="2"/>
              <a:buChar char=""/>
            </a:pPr>
            <a:r>
              <a:rPr lang="de-DE" sz="1100" dirty="0">
                <a:ea typeface="Calibri" panose="020F0502020204030204" pitchFamily="34" charset="0"/>
                <a:cs typeface="Times New Roman" panose="02020603050405020304" pitchFamily="18" charset="0"/>
              </a:rPr>
              <a:t>als </a:t>
            </a:r>
            <a:r>
              <a:rPr lang="de-DE" sz="1100" b="1" dirty="0">
                <a:ea typeface="Calibri" panose="020F0502020204030204" pitchFamily="34" charset="0"/>
                <a:cs typeface="Times New Roman" panose="02020603050405020304" pitchFamily="18" charset="0"/>
              </a:rPr>
              <a:t>Ausgleich für das allgemeine Betretungsrecht</a:t>
            </a:r>
            <a:br>
              <a:rPr lang="de-DE" sz="1100" dirty="0">
                <a:ea typeface="Calibri" panose="020F0502020204030204" pitchFamily="34" charset="0"/>
                <a:cs typeface="Times New Roman" panose="02020603050405020304" pitchFamily="18" charset="0"/>
              </a:rPr>
            </a:br>
            <a:r>
              <a:rPr lang="de-DE" sz="1100" dirty="0">
                <a:ea typeface="Calibri" panose="020F0502020204030204" pitchFamily="34" charset="0"/>
                <a:cs typeface="Times New Roman" panose="02020603050405020304" pitchFamily="18" charset="0"/>
              </a:rPr>
              <a:t>(§ 33 ForstG; erfasst aber nicht Reiten, Fahrradfahren etc.)</a:t>
            </a:r>
          </a:p>
          <a:p>
            <a:pPr marL="342900" indent="-342900">
              <a:spcAft>
                <a:spcPts val="600"/>
              </a:spcAft>
              <a:buFont typeface="Symbol" panose="05050102010706020507" pitchFamily="18" charset="2"/>
              <a:buChar char=""/>
            </a:pPr>
            <a:r>
              <a:rPr lang="de-DE" sz="1100" b="1" dirty="0">
                <a:ea typeface="Calibri" panose="020F0502020204030204" pitchFamily="34" charset="0"/>
                <a:cs typeface="Times New Roman" panose="02020603050405020304" pitchFamily="18" charset="0"/>
              </a:rPr>
              <a:t>keine Geltung der ÖNORMEN im Wald iSd § 1a ForstG</a:t>
            </a:r>
          </a:p>
          <a:p>
            <a:pPr marL="342900" indent="-342900">
              <a:spcAft>
                <a:spcPts val="600"/>
              </a:spcAft>
              <a:buFont typeface="Symbol" panose="05050102010706020507" pitchFamily="18" charset="2"/>
              <a:buChar char=""/>
            </a:pPr>
            <a:r>
              <a:rPr lang="de-DE" sz="1100" dirty="0">
                <a:ea typeface="Calibri" panose="020F0502020204030204" pitchFamily="34" charset="0"/>
                <a:cs typeface="Times New Roman" panose="02020603050405020304" pitchFamily="18" charset="0"/>
              </a:rPr>
              <a:t>§ 176 Abs 3 ForstG „Schäden im Zuge der </a:t>
            </a:r>
            <a:r>
              <a:rPr lang="de-DE" sz="1100" b="1" dirty="0">
                <a:ea typeface="Calibri" panose="020F0502020204030204" pitchFamily="34" charset="0"/>
                <a:cs typeface="Times New Roman" panose="02020603050405020304" pitchFamily="18" charset="0"/>
              </a:rPr>
              <a:t>Waldbewirtschaftung</a:t>
            </a:r>
            <a:r>
              <a:rPr lang="de-DE" sz="1100" dirty="0">
                <a:ea typeface="Calibri" panose="020F0502020204030204" pitchFamily="34" charset="0"/>
                <a:cs typeface="Times New Roman" panose="02020603050405020304" pitchFamily="18" charset="0"/>
              </a:rPr>
              <a:t>“</a:t>
            </a:r>
            <a:r>
              <a:rPr lang="de-DE" sz="1100" b="1" dirty="0">
                <a:ea typeface="Calibri" panose="020F0502020204030204" pitchFamily="34" charset="0"/>
                <a:cs typeface="Times New Roman" panose="02020603050405020304" pitchFamily="18" charset="0"/>
              </a:rPr>
              <a:t> </a:t>
            </a:r>
            <a:r>
              <a:rPr lang="de-DE" sz="1100" dirty="0">
                <a:ea typeface="Calibri" panose="020F0502020204030204" pitchFamily="34" charset="0"/>
                <a:cs typeface="Times New Roman" panose="02020603050405020304" pitchFamily="18" charset="0"/>
              </a:rPr>
              <a:t>nur bei </a:t>
            </a:r>
            <a:r>
              <a:rPr lang="de-DE" sz="1100" b="1" dirty="0">
                <a:ea typeface="Calibri" panose="020F0502020204030204" pitchFamily="34" charset="0"/>
                <a:cs typeface="Times New Roman" panose="02020603050405020304" pitchFamily="18" charset="0"/>
              </a:rPr>
              <a:t>grobem Verschulden</a:t>
            </a:r>
            <a:r>
              <a:rPr lang="de-DE" sz="1100" dirty="0">
                <a:ea typeface="Calibri" panose="020F0502020204030204" pitchFamily="34" charset="0"/>
                <a:cs typeface="Times New Roman" panose="02020603050405020304" pitchFamily="18" charset="0"/>
              </a:rPr>
              <a:t>, in </a:t>
            </a:r>
            <a:r>
              <a:rPr lang="de-DE" sz="1100" b="1" dirty="0">
                <a:ea typeface="Calibri" panose="020F0502020204030204" pitchFamily="34" charset="0"/>
                <a:cs typeface="Times New Roman" panose="02020603050405020304" pitchFamily="18" charset="0"/>
              </a:rPr>
              <a:t>gesperrter Fläche </a:t>
            </a:r>
            <a:r>
              <a:rPr lang="de-DE" sz="1100" dirty="0">
                <a:ea typeface="Calibri" panose="020F0502020204030204" pitchFamily="34" charset="0"/>
                <a:cs typeface="Times New Roman" panose="02020603050405020304" pitchFamily="18" charset="0"/>
              </a:rPr>
              <a:t>nur bei </a:t>
            </a:r>
            <a:r>
              <a:rPr lang="de-DE" sz="1100" b="1" dirty="0">
                <a:ea typeface="Calibri" panose="020F0502020204030204" pitchFamily="34" charset="0"/>
                <a:cs typeface="Times New Roman" panose="02020603050405020304" pitchFamily="18" charset="0"/>
              </a:rPr>
              <a:t>Vorsatz</a:t>
            </a:r>
          </a:p>
        </p:txBody>
      </p:sp>
      <p:sp>
        <p:nvSpPr>
          <p:cNvPr id="10" name="object 4"/>
          <p:cNvSpPr txBox="1">
            <a:spLocks/>
          </p:cNvSpPr>
          <p:nvPr/>
        </p:nvSpPr>
        <p:spPr>
          <a:xfrm>
            <a:off x="380025" y="3086100"/>
            <a:ext cx="5579701" cy="105798"/>
          </a:xfrm>
          <a:prstGeom prst="rect">
            <a:avLst/>
          </a:prstGeom>
        </p:spPr>
        <p:txBody>
          <a:bodyPr vert="horz" wrap="square" lIns="0" tIns="13335" rIns="0" bIns="0" rtlCol="0">
            <a:spAutoFit/>
          </a:bodyPr>
          <a:lstStyle>
            <a:lvl1pPr>
              <a:defRPr sz="3000" b="1" i="1">
                <a:solidFill>
                  <a:schemeClr val="bg1"/>
                </a:solidFill>
                <a:latin typeface="Carlito"/>
                <a:ea typeface="+mj-ea"/>
                <a:cs typeface="Carlito"/>
              </a:defRPr>
            </a:lvl1pPr>
          </a:lstStyle>
          <a:p>
            <a:pPr marL="12700" marR="5080">
              <a:spcBef>
                <a:spcPts val="105"/>
              </a:spcBef>
              <a:tabLst>
                <a:tab pos="3676650" algn="l"/>
                <a:tab pos="4483100" algn="l"/>
              </a:tabLst>
            </a:pPr>
            <a:r>
              <a:rPr lang="de-DE" sz="600" b="0" kern="0" spc="-10" dirty="0">
                <a:solidFill>
                  <a:schemeClr val="tx1"/>
                </a:solidFill>
                <a:latin typeface="+mj-lt"/>
              </a:rPr>
              <a:t>Karner</a:t>
            </a:r>
            <a:r>
              <a:rPr lang="de-DE" sz="600" b="0" i="0" kern="0" spc="-10" dirty="0">
                <a:solidFill>
                  <a:schemeClr val="tx1"/>
                </a:solidFill>
                <a:latin typeface="+mj-lt"/>
              </a:rPr>
              <a:t>, Baum- und Wegehalterhaftung </a:t>
            </a:r>
            <a:r>
              <a:rPr lang="de-DE" sz="600" b="0" kern="0" dirty="0">
                <a:solidFill>
                  <a:schemeClr val="tx1"/>
                </a:solidFill>
                <a:latin typeface="+mj-lt"/>
                <a:cs typeface="Arial" panose="020B0604020202020204" pitchFamily="34" charset="0"/>
              </a:rPr>
              <a:t>in Wald- und Naturgebieten</a:t>
            </a:r>
            <a:r>
              <a:rPr lang="de-DE" sz="600" b="0" i="0" kern="0" dirty="0">
                <a:solidFill>
                  <a:schemeClr val="tx1"/>
                </a:solidFill>
                <a:latin typeface="+mj-lt"/>
                <a:cs typeface="Arial" panose="020B0604020202020204" pitchFamily="34" charset="0"/>
              </a:rPr>
              <a:t>	                   	ZVR-Verkehrsrechtstag 2022</a:t>
            </a:r>
          </a:p>
        </p:txBody>
      </p:sp>
    </p:spTree>
    <p:extLst>
      <p:ext uri="{BB962C8B-B14F-4D97-AF65-F5344CB8AC3E}">
        <p14:creationId xmlns:p14="http://schemas.microsoft.com/office/powerpoint/2010/main" val="421614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p:nvPr/>
        </p:nvSpPr>
        <p:spPr>
          <a:xfrm>
            <a:off x="380025" y="1105434"/>
            <a:ext cx="4097854" cy="1936428"/>
          </a:xfrm>
          <a:prstGeom prst="rect">
            <a:avLst/>
          </a:prstGeom>
        </p:spPr>
        <p:txBody>
          <a:bodyPr vert="horz" wrap="square" lIns="0" tIns="12700" rIns="0" bIns="0" rtlCol="0">
            <a:spAutoFit/>
          </a:bodyPr>
          <a:lstStyle/>
          <a:p>
            <a:pPr>
              <a:spcAft>
                <a:spcPts val="600"/>
              </a:spcAft>
            </a:pPr>
            <a:r>
              <a:rPr lang="de-DE" sz="1100" b="1" dirty="0">
                <a:ea typeface="Calibri" panose="020F0502020204030204" pitchFamily="34" charset="0"/>
                <a:cs typeface="Times New Roman" panose="02020603050405020304" pitchFamily="18" charset="0"/>
              </a:rPr>
              <a:t>Wegehalterhaftung</a:t>
            </a:r>
            <a:r>
              <a:rPr lang="de-DE" sz="1100" dirty="0">
                <a:ea typeface="Calibri" panose="020F0502020204030204" pitchFamily="34" charset="0"/>
                <a:cs typeface="Times New Roman" panose="02020603050405020304" pitchFamily="18" charset="0"/>
              </a:rPr>
              <a:t> (§ 1319a ABGB) gemäß § 176 Abs 4 ForstG</a:t>
            </a:r>
            <a:br>
              <a:rPr lang="de-DE" sz="1100" dirty="0">
                <a:ea typeface="Calibri" panose="020F0502020204030204" pitchFamily="34" charset="0"/>
                <a:cs typeface="Times New Roman" panose="02020603050405020304" pitchFamily="18" charset="0"/>
              </a:rPr>
            </a:br>
            <a:r>
              <a:rPr lang="de-DE" sz="1100" b="1" dirty="0">
                <a:ea typeface="Calibri" panose="020F0502020204030204" pitchFamily="34" charset="0"/>
                <a:cs typeface="Times New Roman" panose="02020603050405020304" pitchFamily="18" charset="0"/>
              </a:rPr>
              <a:t>nur bei</a:t>
            </a:r>
          </a:p>
          <a:p>
            <a:pPr marL="342900" lvl="0" indent="-342900">
              <a:spcAft>
                <a:spcPts val="600"/>
              </a:spcAft>
              <a:buFont typeface="Symbol" panose="05050102010706020507" pitchFamily="18" charset="2"/>
              <a:buChar char=""/>
            </a:pPr>
            <a:r>
              <a:rPr lang="de-DE" sz="1100" b="1" dirty="0">
                <a:ea typeface="Calibri" panose="020F0502020204030204" pitchFamily="34" charset="0"/>
                <a:cs typeface="Times New Roman" panose="02020603050405020304" pitchFamily="18" charset="0"/>
              </a:rPr>
              <a:t>Forststraßen </a:t>
            </a:r>
            <a:r>
              <a:rPr lang="de-DE" sz="1100" dirty="0">
                <a:ea typeface="Calibri" panose="020F0502020204030204" pitchFamily="34" charset="0"/>
                <a:cs typeface="Times New Roman" panose="02020603050405020304" pitchFamily="18" charset="0"/>
              </a:rPr>
              <a:t>(§ 59 Abs 2 ForstG); nicht bloße Rückewege!</a:t>
            </a:r>
          </a:p>
          <a:p>
            <a:pPr marL="342900" lvl="0" indent="-342900">
              <a:spcAft>
                <a:spcPts val="600"/>
              </a:spcAft>
              <a:buFont typeface="Symbol" panose="05050102010706020507" pitchFamily="18" charset="2"/>
              <a:buChar char=""/>
            </a:pPr>
            <a:r>
              <a:rPr lang="de-DE" sz="1100" b="1" dirty="0">
                <a:ea typeface="Calibri" panose="020F0502020204030204" pitchFamily="34" charset="0"/>
                <a:cs typeface="Times New Roman" panose="02020603050405020304" pitchFamily="18" charset="0"/>
              </a:rPr>
              <a:t>Waldwege</a:t>
            </a:r>
            <a:r>
              <a:rPr lang="de-DE" sz="1100" dirty="0">
                <a:ea typeface="Calibri" panose="020F0502020204030204" pitchFamily="34" charset="0"/>
                <a:cs typeface="Times New Roman" panose="02020603050405020304" pitchFamily="18" charset="0"/>
              </a:rPr>
              <a:t>, die vom Waldeigentümer (oder seinen Gehilfen) durch eine </a:t>
            </a:r>
            <a:r>
              <a:rPr lang="de-DE" sz="1100" b="1" dirty="0">
                <a:ea typeface="Calibri" panose="020F0502020204030204" pitchFamily="34" charset="0"/>
                <a:cs typeface="Times New Roman" panose="02020603050405020304" pitchFamily="18" charset="0"/>
              </a:rPr>
              <a:t>entsprechende Kennzeichnung</a:t>
            </a:r>
            <a:r>
              <a:rPr lang="de-DE" sz="1100" dirty="0">
                <a:ea typeface="Calibri" panose="020F0502020204030204" pitchFamily="34" charset="0"/>
                <a:cs typeface="Times New Roman" panose="02020603050405020304" pitchFamily="18" charset="0"/>
              </a:rPr>
              <a:t> der Benützung durch die Allgemeinheit ausdrücklich gewidmet wurden</a:t>
            </a:r>
          </a:p>
          <a:p>
            <a:pPr>
              <a:spcAft>
                <a:spcPts val="1200"/>
              </a:spcAft>
            </a:pPr>
            <a:r>
              <a:rPr lang="de-DE" sz="1100" b="1" dirty="0">
                <a:ea typeface="Calibri" panose="020F0502020204030204" pitchFamily="34" charset="0"/>
                <a:cs typeface="Times New Roman" panose="02020603050405020304" pitchFamily="18" charset="0"/>
              </a:rPr>
              <a:t>Besonderheit gegenüber den allgemeinen Regeln</a:t>
            </a:r>
            <a:r>
              <a:rPr lang="de-DE" sz="1100" dirty="0">
                <a:ea typeface="Calibri" panose="020F0502020204030204" pitchFamily="34" charset="0"/>
                <a:cs typeface="Times New Roman" panose="02020603050405020304" pitchFamily="18" charset="0"/>
              </a:rPr>
              <a:t>: bei Waldwegen (nicht bei Forststraßen!) </a:t>
            </a:r>
            <a:r>
              <a:rPr lang="de-DE" sz="1100" b="1" dirty="0">
                <a:ea typeface="Calibri" panose="020F0502020204030204" pitchFamily="34" charset="0"/>
                <a:cs typeface="Times New Roman" panose="02020603050405020304" pitchFamily="18" charset="0"/>
              </a:rPr>
              <a:t>kann der Waldeigentümer durch Kennzeichnung selbst entscheiden, ob er haftet oder nicht</a:t>
            </a:r>
            <a:r>
              <a:rPr lang="de-DE" sz="1100" dirty="0">
                <a:ea typeface="Calibri" panose="020F0502020204030204" pitchFamily="34" charset="0"/>
                <a:cs typeface="Times New Roman" panose="02020603050405020304" pitchFamily="18" charset="0"/>
              </a:rPr>
              <a:t>;</a:t>
            </a:r>
            <a:br>
              <a:rPr lang="de-DE" sz="1100" dirty="0">
                <a:ea typeface="Calibri" panose="020F0502020204030204" pitchFamily="34" charset="0"/>
                <a:cs typeface="Times New Roman" panose="02020603050405020304" pitchFamily="18" charset="0"/>
              </a:rPr>
            </a:br>
            <a:r>
              <a:rPr lang="de-DE" sz="1100" dirty="0">
                <a:ea typeface="Calibri" panose="020F0502020204030204" pitchFamily="34" charset="0"/>
                <a:cs typeface="Times New Roman" panose="02020603050405020304" pitchFamily="18" charset="0"/>
              </a:rPr>
              <a:t>keine Haftung für bloße Trampelpfade!</a:t>
            </a:r>
            <a:endParaRPr lang="de-DE" sz="1100" dirty="0">
              <a:effectLst/>
              <a:ea typeface="Calibri" panose="020F0502020204030204" pitchFamily="34" charset="0"/>
              <a:cs typeface="Times New Roman" panose="02020603050405020304" pitchFamily="18" charset="0"/>
            </a:endParaRPr>
          </a:p>
        </p:txBody>
      </p:sp>
      <p:pic>
        <p:nvPicPr>
          <p:cNvPr id="2" name="Grafik 1"/>
          <p:cNvPicPr>
            <a:picLocks noChangeAspect="1"/>
          </p:cNvPicPr>
          <p:nvPr/>
        </p:nvPicPr>
        <p:blipFill>
          <a:blip r:embed="rId2"/>
          <a:stretch>
            <a:fillRect/>
          </a:stretch>
        </p:blipFill>
        <p:spPr>
          <a:xfrm>
            <a:off x="4555498" y="1258717"/>
            <a:ext cx="1326609" cy="883387"/>
          </a:xfrm>
          <a:prstGeom prst="rect">
            <a:avLst/>
          </a:prstGeom>
        </p:spPr>
      </p:pic>
      <p:pic>
        <p:nvPicPr>
          <p:cNvPr id="5" name="Grafik 4"/>
          <p:cNvPicPr>
            <a:picLocks noChangeAspect="1"/>
          </p:cNvPicPr>
          <p:nvPr/>
        </p:nvPicPr>
        <p:blipFill>
          <a:blip r:embed="rId3"/>
          <a:stretch>
            <a:fillRect/>
          </a:stretch>
        </p:blipFill>
        <p:spPr>
          <a:xfrm>
            <a:off x="4555498" y="2205487"/>
            <a:ext cx="1326609" cy="893430"/>
          </a:xfrm>
          <a:prstGeom prst="rect">
            <a:avLst/>
          </a:prstGeom>
        </p:spPr>
      </p:pic>
      <p:sp>
        <p:nvSpPr>
          <p:cNvPr id="10" name="Textfeld 9"/>
          <p:cNvSpPr txBox="1"/>
          <p:nvPr/>
        </p:nvSpPr>
        <p:spPr>
          <a:xfrm rot="16200000">
            <a:off x="5481246" y="2628730"/>
            <a:ext cx="913251" cy="153888"/>
          </a:xfrm>
          <a:prstGeom prst="rect">
            <a:avLst/>
          </a:prstGeom>
          <a:noFill/>
        </p:spPr>
        <p:txBody>
          <a:bodyPr wrap="square" rtlCol="0">
            <a:spAutoFit/>
          </a:bodyPr>
          <a:lstStyle/>
          <a:p>
            <a:r>
              <a:rPr lang="de-DE" sz="400" dirty="0"/>
              <a:t>Stadt Wien - Umweltschutz</a:t>
            </a:r>
          </a:p>
        </p:txBody>
      </p:sp>
      <p:sp>
        <p:nvSpPr>
          <p:cNvPr id="11" name="Textfeld 10"/>
          <p:cNvSpPr txBox="1"/>
          <p:nvPr/>
        </p:nvSpPr>
        <p:spPr>
          <a:xfrm rot="16200000">
            <a:off x="5486230" y="1671916"/>
            <a:ext cx="913251" cy="153888"/>
          </a:xfrm>
          <a:prstGeom prst="rect">
            <a:avLst/>
          </a:prstGeom>
          <a:noFill/>
        </p:spPr>
        <p:txBody>
          <a:bodyPr wrap="square" rtlCol="0">
            <a:spAutoFit/>
          </a:bodyPr>
          <a:lstStyle/>
          <a:p>
            <a:r>
              <a:rPr lang="de-DE" sz="400" dirty="0"/>
              <a:t>Stadt Wien - Umweltschutz</a:t>
            </a:r>
          </a:p>
        </p:txBody>
      </p:sp>
      <p:pic>
        <p:nvPicPr>
          <p:cNvPr id="1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4167" b="63333"/>
          <a:stretch/>
        </p:blipFill>
        <p:spPr bwMode="auto">
          <a:xfrm>
            <a:off x="0" y="0"/>
            <a:ext cx="6096000" cy="571500"/>
          </a:xfrm>
          <a:prstGeom prst="rect">
            <a:avLst/>
          </a:prstGeom>
          <a:noFill/>
          <a:extLst>
            <a:ext uri="{909E8E84-426E-40DD-AFC4-6F175D3DCCD1}">
              <a14:hiddenFill xmlns:a14="http://schemas.microsoft.com/office/drawing/2010/main">
                <a:solidFill>
                  <a:srgbClr val="FFFFFF"/>
                </a:solidFill>
              </a14:hiddenFill>
            </a:ext>
          </a:extLst>
        </p:spPr>
      </p:pic>
      <p:sp>
        <p:nvSpPr>
          <p:cNvPr id="12" name="object 4"/>
          <p:cNvSpPr txBox="1">
            <a:spLocks/>
          </p:cNvSpPr>
          <p:nvPr/>
        </p:nvSpPr>
        <p:spPr>
          <a:xfrm>
            <a:off x="380025" y="3086100"/>
            <a:ext cx="5579701" cy="105798"/>
          </a:xfrm>
          <a:prstGeom prst="rect">
            <a:avLst/>
          </a:prstGeom>
        </p:spPr>
        <p:txBody>
          <a:bodyPr vert="horz" wrap="square" lIns="0" tIns="13335" rIns="0" bIns="0" rtlCol="0">
            <a:spAutoFit/>
          </a:bodyPr>
          <a:lstStyle>
            <a:lvl1pPr>
              <a:defRPr sz="3000" b="1" i="1">
                <a:solidFill>
                  <a:schemeClr val="bg1"/>
                </a:solidFill>
                <a:latin typeface="Carlito"/>
                <a:ea typeface="+mj-ea"/>
                <a:cs typeface="Carlito"/>
              </a:defRPr>
            </a:lvl1pPr>
          </a:lstStyle>
          <a:p>
            <a:pPr marL="12700" marR="5080">
              <a:spcBef>
                <a:spcPts val="105"/>
              </a:spcBef>
              <a:tabLst>
                <a:tab pos="3676650" algn="l"/>
                <a:tab pos="4483100" algn="l"/>
              </a:tabLst>
            </a:pPr>
            <a:r>
              <a:rPr lang="de-DE" sz="600" b="0" kern="0" spc="-10" dirty="0">
                <a:solidFill>
                  <a:schemeClr val="tx1"/>
                </a:solidFill>
                <a:latin typeface="+mj-lt"/>
              </a:rPr>
              <a:t>Karner</a:t>
            </a:r>
            <a:r>
              <a:rPr lang="de-DE" sz="600" b="0" i="0" kern="0" spc="-10" dirty="0">
                <a:solidFill>
                  <a:schemeClr val="tx1"/>
                </a:solidFill>
                <a:latin typeface="+mj-lt"/>
              </a:rPr>
              <a:t>, Baum- und Wegehalterhaftung </a:t>
            </a:r>
            <a:r>
              <a:rPr lang="de-DE" sz="600" b="0" kern="0" dirty="0">
                <a:solidFill>
                  <a:schemeClr val="tx1"/>
                </a:solidFill>
                <a:latin typeface="+mj-lt"/>
                <a:cs typeface="Arial" panose="020B0604020202020204" pitchFamily="34" charset="0"/>
              </a:rPr>
              <a:t>in Wald- und Naturgebieten</a:t>
            </a:r>
            <a:r>
              <a:rPr lang="de-DE" sz="600" b="0" i="0" kern="0" dirty="0">
                <a:solidFill>
                  <a:schemeClr val="tx1"/>
                </a:solidFill>
                <a:latin typeface="+mj-lt"/>
                <a:cs typeface="Arial" panose="020B0604020202020204" pitchFamily="34" charset="0"/>
              </a:rPr>
              <a:t>	                   	ZVR-Verkehrsrechtstag 2022</a:t>
            </a:r>
          </a:p>
        </p:txBody>
      </p:sp>
      <p:sp>
        <p:nvSpPr>
          <p:cNvPr id="13" name="object 2"/>
          <p:cNvSpPr txBox="1">
            <a:spLocks/>
          </p:cNvSpPr>
          <p:nvPr/>
        </p:nvSpPr>
        <p:spPr>
          <a:xfrm>
            <a:off x="380025" y="800100"/>
            <a:ext cx="5158331" cy="261097"/>
          </a:xfrm>
          <a:prstGeom prst="rect">
            <a:avLst/>
          </a:prstGeom>
        </p:spPr>
        <p:txBody>
          <a:bodyPr vert="horz" wrap="square" lIns="0" tIns="12700" rIns="0" bIns="0" rtlCol="0">
            <a:spAutoFit/>
          </a:bodyPr>
          <a:lstStyle>
            <a:lvl1pPr>
              <a:defRPr sz="1600" b="0" i="1">
                <a:solidFill>
                  <a:schemeClr val="tx1"/>
                </a:solidFill>
                <a:latin typeface="Carlito"/>
                <a:ea typeface="+mj-ea"/>
                <a:cs typeface="Carlito"/>
              </a:defRPr>
            </a:lvl1pPr>
          </a:lstStyle>
          <a:p>
            <a:pPr marL="12700" marR="5080">
              <a:lnSpc>
                <a:spcPct val="105600"/>
              </a:lnSpc>
              <a:spcBef>
                <a:spcPts val="100"/>
              </a:spcBef>
            </a:pPr>
            <a:r>
              <a:rPr lang="de-DE" i="0" kern="0" spc="-20" dirty="0">
                <a:solidFill>
                  <a:schemeClr val="tx1">
                    <a:lumMod val="50000"/>
                    <a:lumOff val="50000"/>
                  </a:schemeClr>
                </a:solidFill>
                <a:latin typeface="+mj-lt"/>
              </a:rPr>
              <a:t>I. Privilegiertes Haftungsregime des § 176 ForstG </a:t>
            </a:r>
            <a:endParaRPr lang="de-DE" i="0" kern="0" spc="-10" dirty="0">
              <a:solidFill>
                <a:schemeClr val="tx1">
                  <a:lumMod val="50000"/>
                  <a:lumOff val="50000"/>
                </a:schemeClr>
              </a:solidFill>
              <a:latin typeface="+mj-lt"/>
            </a:endParaRPr>
          </a:p>
        </p:txBody>
      </p:sp>
    </p:spTree>
    <p:extLst>
      <p:ext uri="{BB962C8B-B14F-4D97-AF65-F5344CB8AC3E}">
        <p14:creationId xmlns:p14="http://schemas.microsoft.com/office/powerpoint/2010/main" val="134040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p:nvPr/>
        </p:nvSpPr>
        <p:spPr>
          <a:xfrm>
            <a:off x="380025" y="1129446"/>
            <a:ext cx="3140323" cy="1767150"/>
          </a:xfrm>
          <a:prstGeom prst="rect">
            <a:avLst/>
          </a:prstGeom>
        </p:spPr>
        <p:txBody>
          <a:bodyPr vert="horz" wrap="square" lIns="0" tIns="12700" rIns="0" bIns="0" rtlCol="0">
            <a:spAutoFit/>
          </a:bodyPr>
          <a:lstStyle/>
          <a:p>
            <a:pPr>
              <a:spcAft>
                <a:spcPts val="1200"/>
              </a:spcAft>
            </a:pPr>
            <a:r>
              <a:rPr lang="de-DE" sz="1100" b="1" dirty="0">
                <a:ea typeface="Calibri" panose="020F0502020204030204" pitchFamily="34" charset="0"/>
              </a:rPr>
              <a:t>Waldrandhaftung</a:t>
            </a:r>
            <a:r>
              <a:rPr lang="de-DE" sz="1100" dirty="0">
                <a:ea typeface="Calibri" panose="020F0502020204030204" pitchFamily="34" charset="0"/>
              </a:rPr>
              <a:t> (§ 176 Abs 4 ForstG):</a:t>
            </a:r>
            <a:br>
              <a:rPr lang="de-DE" sz="1100" dirty="0">
                <a:ea typeface="Calibri" panose="020F0502020204030204" pitchFamily="34" charset="0"/>
              </a:rPr>
            </a:br>
            <a:r>
              <a:rPr lang="de-DE" sz="1100" dirty="0">
                <a:ea typeface="Calibri" panose="020F0502020204030204" pitchFamily="34" charset="0"/>
              </a:rPr>
              <a:t>bei Schäden auf </a:t>
            </a:r>
            <a:r>
              <a:rPr lang="de-DE" sz="1100" b="1" dirty="0">
                <a:ea typeface="Calibri" panose="020F0502020204030204" pitchFamily="34" charset="0"/>
              </a:rPr>
              <a:t>öffentlichen Straßen und Wegen durch den Zustand des danebenliegenden Waldes </a:t>
            </a:r>
            <a:r>
              <a:rPr lang="de-DE" sz="1100" dirty="0">
                <a:ea typeface="Calibri" panose="020F0502020204030204" pitchFamily="34" charset="0"/>
              </a:rPr>
              <a:t>und grobem Verschulden</a:t>
            </a:r>
          </a:p>
          <a:p>
            <a:pPr marL="171450" indent="-171450">
              <a:spcAft>
                <a:spcPts val="600"/>
              </a:spcAft>
              <a:buFont typeface="Arial" panose="020B0604020202020204" pitchFamily="34" charset="0"/>
              <a:buChar char="•"/>
            </a:pPr>
            <a:r>
              <a:rPr lang="de-DE" sz="1100" dirty="0">
                <a:ea typeface="Calibri" panose="020F0502020204030204" pitchFamily="34" charset="0"/>
                <a:cs typeface="Times New Roman" panose="02020603050405020304" pitchFamily="18" charset="0"/>
              </a:rPr>
              <a:t>OGH 9 Ob 28/22s „Kollision mit Motorradfahrer“</a:t>
            </a:r>
          </a:p>
          <a:p>
            <a:pPr marL="171450" indent="-171450">
              <a:spcAft>
                <a:spcPts val="1200"/>
              </a:spcAft>
              <a:buFont typeface="Arial" panose="020B0604020202020204" pitchFamily="34" charset="0"/>
              <a:buChar char="•"/>
            </a:pPr>
            <a:r>
              <a:rPr lang="de-DE" sz="1100" dirty="0">
                <a:ea typeface="Calibri" panose="020F0502020204030204" pitchFamily="34" charset="0"/>
              </a:rPr>
              <a:t>OGH 9 Ob 7/18x „natürlicher Baumsturz auf Nachbargrund“ – sehr zurückhaltende Position des Höchstgerichts; allenfalls auch bei sonstigen „stark frequentierten Flächen“?</a:t>
            </a:r>
          </a:p>
        </p:txBody>
      </p:sp>
      <p:pic>
        <p:nvPicPr>
          <p:cNvPr id="8194" name="Picture 2" descr="https://upload.wikimedia.org/wikipedia/commons/5/5b/Loiblpass_Strasse_Loibltal_nahe_Pfarrkirche_1006208_4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456" t="6011" r="-1187" b="51615"/>
          <a:stretch/>
        </p:blipFill>
        <p:spPr bwMode="auto">
          <a:xfrm>
            <a:off x="4330190" y="1179462"/>
            <a:ext cx="1143389" cy="8344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p:cNvSpPr txBox="1"/>
          <p:nvPr/>
        </p:nvSpPr>
        <p:spPr>
          <a:xfrm rot="16200000">
            <a:off x="5129815" y="1470926"/>
            <a:ext cx="913251" cy="276999"/>
          </a:xfrm>
          <a:prstGeom prst="rect">
            <a:avLst/>
          </a:prstGeom>
          <a:noFill/>
        </p:spPr>
        <p:txBody>
          <a:bodyPr wrap="square" rtlCol="0">
            <a:spAutoFit/>
          </a:bodyPr>
          <a:lstStyle/>
          <a:p>
            <a:r>
              <a:rPr lang="de-DE" sz="400" u="sng" dirty="0">
                <a:hlinkClick r:id="rId3"/>
              </a:rPr>
              <a:t>Johann Jaritz</a:t>
            </a:r>
            <a:r>
              <a:rPr lang="de-DE" sz="400" dirty="0"/>
              <a:t>, </a:t>
            </a:r>
            <a:r>
              <a:rPr lang="de-DE" sz="400" u="sng" dirty="0">
                <a:hlinkClick r:id="rId4"/>
              </a:rPr>
              <a:t>Loiblpass Strasse Loibltal nahe Pfarrkirche 1006208 46</a:t>
            </a:r>
            <a:r>
              <a:rPr lang="de-DE" sz="400" dirty="0"/>
              <a:t>, Ausschnitt, </a:t>
            </a:r>
            <a:r>
              <a:rPr lang="de-DE" sz="400" u="sng" dirty="0">
                <a:hlinkClick r:id="rId5"/>
              </a:rPr>
              <a:t>CC BY-SA 3.0 AT</a:t>
            </a:r>
            <a:endParaRPr lang="de-DE" sz="400" dirty="0"/>
          </a:p>
        </p:txBody>
      </p:sp>
      <p:pic>
        <p:nvPicPr>
          <p:cNvPr id="16"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4167" b="63333"/>
          <a:stretch/>
        </p:blipFill>
        <p:spPr bwMode="auto">
          <a:xfrm>
            <a:off x="0" y="0"/>
            <a:ext cx="6096000" cy="571500"/>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4"/>
          <p:cNvSpPr txBox="1">
            <a:spLocks/>
          </p:cNvSpPr>
          <p:nvPr/>
        </p:nvSpPr>
        <p:spPr>
          <a:xfrm>
            <a:off x="380025" y="3086100"/>
            <a:ext cx="5579701" cy="105798"/>
          </a:xfrm>
          <a:prstGeom prst="rect">
            <a:avLst/>
          </a:prstGeom>
        </p:spPr>
        <p:txBody>
          <a:bodyPr vert="horz" wrap="square" lIns="0" tIns="13335" rIns="0" bIns="0" rtlCol="0">
            <a:spAutoFit/>
          </a:bodyPr>
          <a:lstStyle>
            <a:lvl1pPr>
              <a:defRPr sz="3000" b="1" i="1">
                <a:solidFill>
                  <a:schemeClr val="bg1"/>
                </a:solidFill>
                <a:latin typeface="Carlito"/>
                <a:ea typeface="+mj-ea"/>
                <a:cs typeface="Carlito"/>
              </a:defRPr>
            </a:lvl1pPr>
          </a:lstStyle>
          <a:p>
            <a:pPr marL="12700" marR="5080">
              <a:spcBef>
                <a:spcPts val="105"/>
              </a:spcBef>
              <a:tabLst>
                <a:tab pos="3676650" algn="l"/>
                <a:tab pos="4483100" algn="l"/>
              </a:tabLst>
            </a:pPr>
            <a:r>
              <a:rPr lang="de-DE" sz="600" b="0" kern="0" spc="-10" dirty="0">
                <a:solidFill>
                  <a:schemeClr val="tx1"/>
                </a:solidFill>
                <a:latin typeface="+mj-lt"/>
              </a:rPr>
              <a:t>Karner</a:t>
            </a:r>
            <a:r>
              <a:rPr lang="de-DE" sz="600" b="0" i="0" kern="0" spc="-10" dirty="0">
                <a:solidFill>
                  <a:schemeClr val="tx1"/>
                </a:solidFill>
                <a:latin typeface="+mj-lt"/>
              </a:rPr>
              <a:t>, Baum- und Wegehalterhaftung </a:t>
            </a:r>
            <a:r>
              <a:rPr lang="de-DE" sz="600" b="0" kern="0" dirty="0">
                <a:solidFill>
                  <a:schemeClr val="tx1"/>
                </a:solidFill>
                <a:latin typeface="+mj-lt"/>
                <a:cs typeface="Arial" panose="020B0604020202020204" pitchFamily="34" charset="0"/>
              </a:rPr>
              <a:t>in Wald- und Naturgebieten</a:t>
            </a:r>
            <a:r>
              <a:rPr lang="de-DE" sz="600" b="0" i="0" kern="0" dirty="0">
                <a:solidFill>
                  <a:schemeClr val="tx1"/>
                </a:solidFill>
                <a:latin typeface="+mj-lt"/>
                <a:cs typeface="Arial" panose="020B0604020202020204" pitchFamily="34" charset="0"/>
              </a:rPr>
              <a:t>	                   	ZVR-Verkehrsrechtstag 2022</a:t>
            </a:r>
          </a:p>
        </p:txBody>
      </p:sp>
      <p:sp>
        <p:nvSpPr>
          <p:cNvPr id="11" name="object 2"/>
          <p:cNvSpPr txBox="1">
            <a:spLocks/>
          </p:cNvSpPr>
          <p:nvPr/>
        </p:nvSpPr>
        <p:spPr>
          <a:xfrm>
            <a:off x="380025" y="800100"/>
            <a:ext cx="5158331" cy="261097"/>
          </a:xfrm>
          <a:prstGeom prst="rect">
            <a:avLst/>
          </a:prstGeom>
        </p:spPr>
        <p:txBody>
          <a:bodyPr vert="horz" wrap="square" lIns="0" tIns="12700" rIns="0" bIns="0" rtlCol="0">
            <a:spAutoFit/>
          </a:bodyPr>
          <a:lstStyle>
            <a:lvl1pPr>
              <a:defRPr sz="1600" b="0" i="1">
                <a:solidFill>
                  <a:schemeClr val="tx1"/>
                </a:solidFill>
                <a:latin typeface="Carlito"/>
                <a:ea typeface="+mj-ea"/>
                <a:cs typeface="Carlito"/>
              </a:defRPr>
            </a:lvl1pPr>
          </a:lstStyle>
          <a:p>
            <a:pPr marL="12700" marR="5080">
              <a:lnSpc>
                <a:spcPct val="105600"/>
              </a:lnSpc>
              <a:spcBef>
                <a:spcPts val="100"/>
              </a:spcBef>
            </a:pPr>
            <a:r>
              <a:rPr lang="de-DE" i="0" kern="0" spc="-20" dirty="0">
                <a:solidFill>
                  <a:schemeClr val="tx1">
                    <a:lumMod val="50000"/>
                    <a:lumOff val="50000"/>
                  </a:schemeClr>
                </a:solidFill>
                <a:latin typeface="+mj-lt"/>
              </a:rPr>
              <a:t>I. Privilegiertes Haftungsregime des § 176 ForstG </a:t>
            </a:r>
            <a:endParaRPr lang="de-DE" i="0" kern="0" spc="-10" dirty="0">
              <a:solidFill>
                <a:schemeClr val="tx1">
                  <a:lumMod val="50000"/>
                  <a:lumOff val="50000"/>
                </a:schemeClr>
              </a:solidFill>
              <a:latin typeface="+mj-lt"/>
            </a:endParaRPr>
          </a:p>
        </p:txBody>
      </p:sp>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330190" y="2095383"/>
            <a:ext cx="1127993" cy="834448"/>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p:cNvSpPr txBox="1"/>
          <p:nvPr/>
        </p:nvSpPr>
        <p:spPr>
          <a:xfrm rot="16200000">
            <a:off x="5134936" y="2412840"/>
            <a:ext cx="913251" cy="276999"/>
          </a:xfrm>
          <a:prstGeom prst="rect">
            <a:avLst/>
          </a:prstGeom>
          <a:noFill/>
        </p:spPr>
        <p:txBody>
          <a:bodyPr wrap="square" rtlCol="0">
            <a:spAutoFit/>
          </a:bodyPr>
          <a:lstStyle/>
          <a:p>
            <a:r>
              <a:rPr lang="de-DE" sz="400" dirty="0"/>
              <a:t>Hermann Junghans, </a:t>
            </a:r>
            <a:r>
              <a:rPr lang="de-DE" sz="400" u="sng" dirty="0">
                <a:hlinkClick r:id="rId8"/>
              </a:rPr>
              <a:t>Goethes Gartenhaus vom Hang</a:t>
            </a:r>
            <a:r>
              <a:rPr lang="de-DE" sz="400" dirty="0"/>
              <a:t>, </a:t>
            </a:r>
            <a:r>
              <a:rPr lang="de-DE" sz="400" u="sng" dirty="0">
                <a:hlinkClick r:id="rId9"/>
              </a:rPr>
              <a:t>CC BY-SA 3.0 DE</a:t>
            </a:r>
            <a:endParaRPr lang="de-DE" sz="400" dirty="0"/>
          </a:p>
        </p:txBody>
      </p:sp>
    </p:spTree>
    <p:extLst>
      <p:ext uri="{BB962C8B-B14F-4D97-AF65-F5344CB8AC3E}">
        <p14:creationId xmlns:p14="http://schemas.microsoft.com/office/powerpoint/2010/main" val="4153676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p:nvPr/>
        </p:nvSpPr>
        <p:spPr>
          <a:xfrm>
            <a:off x="384414" y="1151601"/>
            <a:ext cx="3958986" cy="1844095"/>
          </a:xfrm>
          <a:prstGeom prst="rect">
            <a:avLst/>
          </a:prstGeom>
        </p:spPr>
        <p:txBody>
          <a:bodyPr vert="horz" wrap="square" lIns="0" tIns="12700" rIns="0" bIns="0" rtlCol="0">
            <a:spAutoFit/>
          </a:bodyPr>
          <a:lstStyle/>
          <a:p>
            <a:pPr>
              <a:spcAft>
                <a:spcPts val="1200"/>
              </a:spcAft>
            </a:pPr>
            <a:r>
              <a:rPr lang="de-DE" sz="1100" b="1" dirty="0">
                <a:latin typeface="Calibri" panose="020F0502020204030204" pitchFamily="34" charset="0"/>
                <a:ea typeface="Calibri" panose="020F0502020204030204" pitchFamily="34" charset="0"/>
                <a:cs typeface="Times New Roman" panose="02020603050405020304" pitchFamily="18" charset="0"/>
              </a:rPr>
              <a:t>Abseits von Forststraßen und gekennzeichneten Wegen </a:t>
            </a:r>
            <a:r>
              <a:rPr lang="de-DE" sz="1100" dirty="0">
                <a:latin typeface="Calibri" panose="020F0502020204030204" pitchFamily="34" charset="0"/>
                <a:ea typeface="Calibri" panose="020F0502020204030204" pitchFamily="34" charset="0"/>
                <a:cs typeface="Times New Roman" panose="02020603050405020304" pitchFamily="18" charset="0"/>
              </a:rPr>
              <a:t>(und Waldrandhaftung) </a:t>
            </a:r>
            <a:r>
              <a:rPr lang="de-DE" sz="1100" b="1" dirty="0">
                <a:latin typeface="Calibri" panose="020F0502020204030204" pitchFamily="34" charset="0"/>
                <a:ea typeface="Calibri" panose="020F0502020204030204" pitchFamily="34" charset="0"/>
                <a:cs typeface="Times New Roman" panose="02020603050405020304" pitchFamily="18" charset="0"/>
              </a:rPr>
              <a:t>keine Haftung für den natürlichen Zustand des Waldes</a:t>
            </a:r>
            <a:r>
              <a:rPr lang="de-DE" sz="1100" dirty="0">
                <a:latin typeface="Calibri" panose="020F0502020204030204" pitchFamily="34" charset="0"/>
                <a:ea typeface="Calibri" panose="020F0502020204030204" pitchFamily="34" charset="0"/>
                <a:cs typeface="Times New Roman" panose="02020603050405020304" pitchFamily="18" charset="0"/>
              </a:rPr>
              <a:t>: keine Kontroll- oder Sicherungspflichten!</a:t>
            </a:r>
            <a:endParaRPr lang="de-DE" dirty="0">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de-DE" sz="1100" dirty="0">
                <a:latin typeface="Calibri" panose="020F0502020204030204" pitchFamily="34" charset="0"/>
                <a:ea typeface="Calibri" panose="020F0502020204030204" pitchFamily="34" charset="0"/>
                <a:cs typeface="Times New Roman" panose="02020603050405020304" pitchFamily="18" charset="0"/>
              </a:rPr>
              <a:t>Haftung aber </a:t>
            </a:r>
            <a:r>
              <a:rPr lang="de-DE" sz="1100" b="1" dirty="0">
                <a:latin typeface="Calibri" panose="020F0502020204030204" pitchFamily="34" charset="0"/>
                <a:ea typeface="Calibri" panose="020F0502020204030204" pitchFamily="34" charset="0"/>
                <a:cs typeface="Times New Roman" panose="02020603050405020304" pitchFamily="18" charset="0"/>
              </a:rPr>
              <a:t>bei von Menschen geschaffenen atypischen Gefahrenquellen:</a:t>
            </a:r>
            <a:r>
              <a:rPr lang="de-DE" sz="1100" dirty="0">
                <a:latin typeface="Calibri" panose="020F0502020204030204" pitchFamily="34" charset="0"/>
                <a:ea typeface="Calibri" panose="020F0502020204030204" pitchFamily="34" charset="0"/>
                <a:cs typeface="Times New Roman" panose="02020603050405020304" pitchFamily="18" charset="0"/>
              </a:rPr>
              <a:t> Fangeisen, Schächte,</a:t>
            </a:r>
            <a:br>
              <a:rPr lang="de-DE" sz="1100" dirty="0">
                <a:latin typeface="Calibri" panose="020F0502020204030204" pitchFamily="34" charset="0"/>
                <a:ea typeface="Calibri" panose="020F0502020204030204" pitchFamily="34" charset="0"/>
                <a:cs typeface="Times New Roman" panose="02020603050405020304" pitchFamily="18" charset="0"/>
              </a:rPr>
            </a:br>
            <a:r>
              <a:rPr lang="de-DE" sz="1100" dirty="0">
                <a:latin typeface="Calibri" panose="020F0502020204030204" pitchFamily="34" charset="0"/>
                <a:ea typeface="Calibri" panose="020F0502020204030204" pitchFamily="34" charset="0"/>
                <a:cs typeface="Times New Roman" panose="02020603050405020304" pitchFamily="18" charset="0"/>
              </a:rPr>
              <a:t>OGH 7 Ob 171/11i „überwucherter Stacheldrahtzaun“</a:t>
            </a:r>
            <a:endParaRPr lang="de-DE" dirty="0">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de-DE" sz="1100" b="1" dirty="0">
                <a:latin typeface="Calibri" panose="020F0502020204030204" pitchFamily="34" charset="0"/>
                <a:ea typeface="Calibri" panose="020F0502020204030204" pitchFamily="34" charset="0"/>
                <a:cs typeface="Times New Roman" panose="02020603050405020304" pitchFamily="18" charset="0"/>
              </a:rPr>
              <a:t>Haftung für geschaffene Erholungsstätten</a:t>
            </a:r>
            <a:r>
              <a:rPr lang="de-DE" sz="1100" dirty="0">
                <a:latin typeface="Calibri" panose="020F0502020204030204" pitchFamily="34" charset="0"/>
                <a:ea typeface="Calibri" panose="020F0502020204030204" pitchFamily="34" charset="0"/>
                <a:cs typeface="Times New Roman" panose="02020603050405020304" pitchFamily="18" charset="0"/>
              </a:rPr>
              <a:t> (Rastplätze, Spielplätze, Schautafeln etc.) nach den allgemeinen Regeln; Schadensvermeidung wichtig: nicht in Gefahrenbereichen aufstellen!</a:t>
            </a:r>
            <a:endParaRPr lang="de-DE"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Grafik 9"/>
          <p:cNvPicPr>
            <a:picLocks noChangeAspect="1"/>
          </p:cNvPicPr>
          <p:nvPr/>
        </p:nvPicPr>
        <p:blipFill rotWithShape="1">
          <a:blip r:embed="rId2"/>
          <a:srcRect l="14733" t="1410" r="22652" b="-1410"/>
          <a:stretch/>
        </p:blipFill>
        <p:spPr>
          <a:xfrm>
            <a:off x="4562427" y="1270854"/>
            <a:ext cx="1150228" cy="1659125"/>
          </a:xfrm>
          <a:prstGeom prst="rect">
            <a:avLst/>
          </a:prstGeom>
        </p:spPr>
      </p:pic>
      <p:sp>
        <p:nvSpPr>
          <p:cNvPr id="11" name="Textfeld 10"/>
          <p:cNvSpPr txBox="1"/>
          <p:nvPr/>
        </p:nvSpPr>
        <p:spPr>
          <a:xfrm rot="16200000">
            <a:off x="5335319" y="2441611"/>
            <a:ext cx="913251" cy="153888"/>
          </a:xfrm>
          <a:prstGeom prst="rect">
            <a:avLst/>
          </a:prstGeom>
          <a:noFill/>
        </p:spPr>
        <p:txBody>
          <a:bodyPr wrap="square" rtlCol="0">
            <a:spAutoFit/>
          </a:bodyPr>
          <a:lstStyle/>
          <a:p>
            <a:r>
              <a:rPr lang="de-DE" sz="400" dirty="0"/>
              <a:t>Stadt Wien - Umweltschutz</a:t>
            </a:r>
          </a:p>
        </p:txBody>
      </p:sp>
      <p:pic>
        <p:nvPicPr>
          <p:cNvPr id="17"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167" b="63333"/>
          <a:stretch/>
        </p:blipFill>
        <p:spPr bwMode="auto">
          <a:xfrm>
            <a:off x="0" y="0"/>
            <a:ext cx="6096000" cy="571500"/>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4"/>
          <p:cNvSpPr txBox="1">
            <a:spLocks/>
          </p:cNvSpPr>
          <p:nvPr/>
        </p:nvSpPr>
        <p:spPr>
          <a:xfrm>
            <a:off x="380025" y="3086100"/>
            <a:ext cx="5579701" cy="105798"/>
          </a:xfrm>
          <a:prstGeom prst="rect">
            <a:avLst/>
          </a:prstGeom>
        </p:spPr>
        <p:txBody>
          <a:bodyPr vert="horz" wrap="square" lIns="0" tIns="13335" rIns="0" bIns="0" rtlCol="0">
            <a:spAutoFit/>
          </a:bodyPr>
          <a:lstStyle>
            <a:lvl1pPr>
              <a:defRPr sz="3000" b="1" i="1">
                <a:solidFill>
                  <a:schemeClr val="bg1"/>
                </a:solidFill>
                <a:latin typeface="Carlito"/>
                <a:ea typeface="+mj-ea"/>
                <a:cs typeface="Carlito"/>
              </a:defRPr>
            </a:lvl1pPr>
          </a:lstStyle>
          <a:p>
            <a:pPr marL="12700" marR="5080">
              <a:spcBef>
                <a:spcPts val="105"/>
              </a:spcBef>
              <a:tabLst>
                <a:tab pos="3676650" algn="l"/>
                <a:tab pos="4483100" algn="l"/>
              </a:tabLst>
            </a:pPr>
            <a:r>
              <a:rPr lang="de-DE" sz="600" b="0" kern="0" spc="-10" dirty="0">
                <a:solidFill>
                  <a:schemeClr val="tx1"/>
                </a:solidFill>
                <a:latin typeface="+mj-lt"/>
              </a:rPr>
              <a:t>Karner</a:t>
            </a:r>
            <a:r>
              <a:rPr lang="de-DE" sz="600" b="0" i="0" kern="0" spc="-10" dirty="0">
                <a:solidFill>
                  <a:schemeClr val="tx1"/>
                </a:solidFill>
                <a:latin typeface="+mj-lt"/>
              </a:rPr>
              <a:t>, Baum- und Wegehalterhaftung </a:t>
            </a:r>
            <a:r>
              <a:rPr lang="de-DE" sz="600" b="0" kern="0" dirty="0">
                <a:solidFill>
                  <a:schemeClr val="tx1"/>
                </a:solidFill>
                <a:latin typeface="+mj-lt"/>
                <a:cs typeface="Arial" panose="020B0604020202020204" pitchFamily="34" charset="0"/>
              </a:rPr>
              <a:t>in Wald- und Naturgebieten</a:t>
            </a:r>
            <a:r>
              <a:rPr lang="de-DE" sz="600" b="0" i="0" kern="0" dirty="0">
                <a:solidFill>
                  <a:schemeClr val="tx1"/>
                </a:solidFill>
                <a:latin typeface="+mj-lt"/>
                <a:cs typeface="Arial" panose="020B0604020202020204" pitchFamily="34" charset="0"/>
              </a:rPr>
              <a:t>	                   	ZVR-Verkehrsrechtstag 2022</a:t>
            </a:r>
          </a:p>
        </p:txBody>
      </p:sp>
      <p:sp>
        <p:nvSpPr>
          <p:cNvPr id="12" name="object 2"/>
          <p:cNvSpPr txBox="1">
            <a:spLocks/>
          </p:cNvSpPr>
          <p:nvPr/>
        </p:nvSpPr>
        <p:spPr>
          <a:xfrm>
            <a:off x="380025" y="800100"/>
            <a:ext cx="5158331" cy="261097"/>
          </a:xfrm>
          <a:prstGeom prst="rect">
            <a:avLst/>
          </a:prstGeom>
        </p:spPr>
        <p:txBody>
          <a:bodyPr vert="horz" wrap="square" lIns="0" tIns="12700" rIns="0" bIns="0" rtlCol="0">
            <a:spAutoFit/>
          </a:bodyPr>
          <a:lstStyle>
            <a:lvl1pPr>
              <a:defRPr sz="1600" b="0" i="1">
                <a:solidFill>
                  <a:schemeClr val="tx1"/>
                </a:solidFill>
                <a:latin typeface="Carlito"/>
                <a:ea typeface="+mj-ea"/>
                <a:cs typeface="Carlito"/>
              </a:defRPr>
            </a:lvl1pPr>
          </a:lstStyle>
          <a:p>
            <a:pPr marL="12700" marR="5080">
              <a:lnSpc>
                <a:spcPct val="105600"/>
              </a:lnSpc>
              <a:spcBef>
                <a:spcPts val="100"/>
              </a:spcBef>
            </a:pPr>
            <a:r>
              <a:rPr lang="de-DE" i="0" kern="0" spc="-20" dirty="0">
                <a:solidFill>
                  <a:schemeClr val="tx1">
                    <a:lumMod val="50000"/>
                    <a:lumOff val="50000"/>
                  </a:schemeClr>
                </a:solidFill>
                <a:latin typeface="+mj-lt"/>
              </a:rPr>
              <a:t>I. Privilegiertes Haftungsregime des § 176 ForstG </a:t>
            </a:r>
            <a:endParaRPr lang="de-DE" i="0" kern="0" spc="-10" dirty="0">
              <a:solidFill>
                <a:schemeClr val="tx1">
                  <a:lumMod val="50000"/>
                  <a:lumOff val="50000"/>
                </a:schemeClr>
              </a:solidFill>
              <a:latin typeface="+mj-lt"/>
            </a:endParaRPr>
          </a:p>
        </p:txBody>
      </p:sp>
    </p:spTree>
    <p:extLst>
      <p:ext uri="{BB962C8B-B14F-4D97-AF65-F5344CB8AC3E}">
        <p14:creationId xmlns:p14="http://schemas.microsoft.com/office/powerpoint/2010/main" val="1730321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txBox="1">
            <a:spLocks noGrp="1"/>
          </p:cNvSpPr>
          <p:nvPr>
            <p:ph type="title"/>
          </p:nvPr>
        </p:nvSpPr>
        <p:spPr>
          <a:xfrm>
            <a:off x="380025" y="800100"/>
            <a:ext cx="5158331" cy="273793"/>
          </a:xfrm>
          <a:prstGeom prst="rect">
            <a:avLst/>
          </a:prstGeom>
        </p:spPr>
        <p:txBody>
          <a:bodyPr vert="horz" wrap="square" lIns="0" tIns="12700" rIns="0" bIns="0" rtlCol="0">
            <a:spAutoFit/>
          </a:bodyPr>
          <a:lstStyle/>
          <a:p>
            <a:pPr marL="12700" marR="5080">
              <a:lnSpc>
                <a:spcPct val="105600"/>
              </a:lnSpc>
              <a:spcBef>
                <a:spcPts val="100"/>
              </a:spcBef>
            </a:pPr>
            <a:r>
              <a:rPr lang="de-DE" i="0" spc="-20" dirty="0">
                <a:latin typeface="+mj-lt"/>
              </a:rPr>
              <a:t>II. Rechtsprechung zum ForstG</a:t>
            </a:r>
            <a:endParaRPr i="0" spc="-10" dirty="0">
              <a:latin typeface="+mj-lt"/>
            </a:endParaRPr>
          </a:p>
        </p:txBody>
      </p:sp>
      <p:sp>
        <p:nvSpPr>
          <p:cNvPr id="4" name="object 3"/>
          <p:cNvSpPr txBox="1"/>
          <p:nvPr/>
        </p:nvSpPr>
        <p:spPr>
          <a:xfrm>
            <a:off x="380025" y="1123729"/>
            <a:ext cx="5487375" cy="1890261"/>
          </a:xfrm>
          <a:prstGeom prst="rect">
            <a:avLst/>
          </a:prstGeom>
        </p:spPr>
        <p:txBody>
          <a:bodyPr vert="horz" wrap="square" lIns="0" tIns="12700" rIns="0" bIns="0" rtlCol="0">
            <a:spAutoFit/>
          </a:bodyPr>
          <a:lstStyle/>
          <a:p>
            <a:pPr lvl="0">
              <a:spcAft>
                <a:spcPts val="600"/>
              </a:spcAft>
            </a:pPr>
            <a:r>
              <a:rPr lang="de-DE" sz="1100" b="1" dirty="0">
                <a:latin typeface="Calibri" panose="020F0502020204030204" pitchFamily="34" charset="0"/>
                <a:ea typeface="Calibri" panose="020F0502020204030204" pitchFamily="34" charset="0"/>
                <a:cs typeface="Times New Roman" panose="02020603050405020304" pitchFamily="18" charset="0"/>
              </a:rPr>
              <a:t>Ist die Judikatur zu streng und sind „Haftungsängste“ berechtigt?</a:t>
            </a:r>
            <a:endParaRPr lang="de-DE"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de-DE" sz="1100" dirty="0">
                <a:ea typeface="Calibri" panose="020F0502020204030204" pitchFamily="34" charset="0"/>
                <a:cs typeface="Times New Roman" panose="02020603050405020304" pitchFamily="18" charset="0"/>
              </a:rPr>
              <a:t>seit 1980 rund 25 höchstgerichtliche Entscheidungen zu § 176 ForstG</a:t>
            </a:r>
          </a:p>
          <a:p>
            <a:pPr marL="342900" indent="-342900">
              <a:spcAft>
                <a:spcPts val="600"/>
              </a:spcAft>
              <a:buFont typeface="Symbol" panose="05050102010706020507" pitchFamily="18" charset="2"/>
              <a:buChar char=""/>
            </a:pPr>
            <a:r>
              <a:rPr lang="de-DE" sz="1100" dirty="0">
                <a:ea typeface="Calibri" panose="020F0502020204030204" pitchFamily="34" charset="0"/>
                <a:cs typeface="Times New Roman" panose="02020603050405020304" pitchFamily="18" charset="0"/>
              </a:rPr>
              <a:t>davon nur 10 zu Haftung bei Forststraßen und gekennzeichneten Wegen</a:t>
            </a:r>
            <a:br>
              <a:rPr lang="de-DE" sz="1100" dirty="0">
                <a:ea typeface="Calibri" panose="020F0502020204030204" pitchFamily="34" charset="0"/>
                <a:cs typeface="Times New Roman" panose="02020603050405020304" pitchFamily="18" charset="0"/>
              </a:rPr>
            </a:br>
            <a:r>
              <a:rPr lang="de-DE" sz="1100" dirty="0">
                <a:ea typeface="Calibri" panose="020F0502020204030204" pitchFamily="34" charset="0"/>
                <a:cs typeface="Times New Roman" panose="02020603050405020304" pitchFamily="18" charset="0"/>
              </a:rPr>
              <a:t>und zwar primär im Zusammenhang mit</a:t>
            </a:r>
          </a:p>
          <a:p>
            <a:pPr marL="800100" lvl="1" indent="-342900">
              <a:buFont typeface="Symbol" panose="05050102010706020507" pitchFamily="18" charset="2"/>
              <a:buChar char=""/>
            </a:pPr>
            <a:r>
              <a:rPr lang="de-DE" sz="1050" b="1" dirty="0">
                <a:ea typeface="Calibri" panose="020F0502020204030204" pitchFamily="34" charset="0"/>
                <a:cs typeface="Times New Roman" panose="02020603050405020304" pitchFamily="18" charset="0"/>
              </a:rPr>
              <a:t>Waldbewirtschaftung</a:t>
            </a:r>
          </a:p>
          <a:p>
            <a:pPr marL="800100" lvl="1" indent="-342900">
              <a:buFont typeface="Symbol" panose="05050102010706020507" pitchFamily="18" charset="2"/>
              <a:buChar char=""/>
            </a:pPr>
            <a:r>
              <a:rPr lang="de-DE" sz="1050" b="1" dirty="0">
                <a:ea typeface="Calibri" panose="020F0502020204030204" pitchFamily="34" charset="0"/>
                <a:cs typeface="Times New Roman" panose="02020603050405020304" pitchFamily="18" charset="0"/>
              </a:rPr>
              <a:t>atypischen Gefahren</a:t>
            </a:r>
          </a:p>
          <a:p>
            <a:pPr marL="800100" lvl="1" indent="-342900">
              <a:buFont typeface="Symbol" panose="05050102010706020507" pitchFamily="18" charset="2"/>
              <a:buChar char=""/>
            </a:pPr>
            <a:r>
              <a:rPr lang="de-DE" sz="1050" b="1" dirty="0">
                <a:ea typeface="Calibri" panose="020F0502020204030204" pitchFamily="34" charset="0"/>
                <a:cs typeface="Times New Roman" panose="02020603050405020304" pitchFamily="18" charset="0"/>
              </a:rPr>
              <a:t>Zustand des Wegs</a:t>
            </a:r>
            <a:br>
              <a:rPr lang="de-DE" sz="1050" b="1" dirty="0">
                <a:ea typeface="Calibri" panose="020F0502020204030204" pitchFamily="34" charset="0"/>
                <a:cs typeface="Times New Roman" panose="02020603050405020304" pitchFamily="18" charset="0"/>
              </a:rPr>
            </a:br>
            <a:r>
              <a:rPr lang="de-DE" sz="1050" dirty="0">
                <a:ea typeface="Calibri" panose="020F0502020204030204" pitchFamily="34" charset="0"/>
                <a:cs typeface="Times New Roman" panose="02020603050405020304" pitchFamily="18" charset="0"/>
              </a:rPr>
              <a:t>OGH 2 Ob 23/94 „über Weg gespannter Draht“</a:t>
            </a:r>
            <a:br>
              <a:rPr lang="de-DE" sz="1050" dirty="0">
                <a:ea typeface="Calibri" panose="020F0502020204030204" pitchFamily="34" charset="0"/>
                <a:cs typeface="Times New Roman" panose="02020603050405020304" pitchFamily="18" charset="0"/>
              </a:rPr>
            </a:br>
            <a:r>
              <a:rPr lang="de-DE" sz="1050" dirty="0">
                <a:ea typeface="Calibri" panose="020F0502020204030204" pitchFamily="34" charset="0"/>
                <a:cs typeface="Times New Roman" panose="02020603050405020304" pitchFamily="18" charset="0"/>
              </a:rPr>
              <a:t>OGH 7 Ob 24/02h „Absturz von Gendarmerie-Auto bei unzureichend saniertem Weg“</a:t>
            </a:r>
          </a:p>
          <a:p>
            <a:endParaRPr lang="de-DE" sz="400" dirty="0">
              <a:ea typeface="Calibri" panose="020F0502020204030204" pitchFamily="34" charset="0"/>
              <a:cs typeface="Times New Roman" panose="02020603050405020304" pitchFamily="18" charset="0"/>
            </a:endParaRPr>
          </a:p>
          <a:p>
            <a:r>
              <a:rPr lang="de-DE" sz="1050" dirty="0">
                <a:ea typeface="Calibri" panose="020F0502020204030204" pitchFamily="34" charset="0"/>
                <a:cs typeface="Times New Roman" panose="02020603050405020304" pitchFamily="18" charset="0"/>
              </a:rPr>
              <a:t>Siehe </a:t>
            </a:r>
            <a:r>
              <a:rPr lang="de-DE" sz="1050" i="1" dirty="0">
                <a:ea typeface="Calibri" panose="020F0502020204030204" pitchFamily="34" charset="0"/>
                <a:cs typeface="Times New Roman" panose="02020603050405020304" pitchFamily="18" charset="0"/>
              </a:rPr>
              <a:t>Karner</a:t>
            </a:r>
            <a:r>
              <a:rPr lang="de-DE" sz="1050" dirty="0">
                <a:ea typeface="Calibri" panose="020F0502020204030204" pitchFamily="34" charset="0"/>
                <a:cs typeface="Times New Roman" panose="02020603050405020304" pitchFamily="18" charset="0"/>
              </a:rPr>
              <a:t>, Zur Haftung des Waldeigentümers nach § 176 ForstG, in FS P. Bydlinski (2022) 479</a:t>
            </a:r>
          </a:p>
        </p:txBody>
      </p:sp>
      <p:pic>
        <p:nvPicPr>
          <p:cNvPr id="13"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167" b="63333"/>
          <a:stretch/>
        </p:blipFill>
        <p:spPr bwMode="auto">
          <a:xfrm>
            <a:off x="0" y="0"/>
            <a:ext cx="6096000" cy="571500"/>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4"/>
          <p:cNvSpPr txBox="1">
            <a:spLocks/>
          </p:cNvSpPr>
          <p:nvPr/>
        </p:nvSpPr>
        <p:spPr>
          <a:xfrm>
            <a:off x="380025" y="3086100"/>
            <a:ext cx="5579701" cy="105798"/>
          </a:xfrm>
          <a:prstGeom prst="rect">
            <a:avLst/>
          </a:prstGeom>
        </p:spPr>
        <p:txBody>
          <a:bodyPr vert="horz" wrap="square" lIns="0" tIns="13335" rIns="0" bIns="0" rtlCol="0">
            <a:spAutoFit/>
          </a:bodyPr>
          <a:lstStyle>
            <a:lvl1pPr>
              <a:defRPr sz="3000" b="1" i="1">
                <a:solidFill>
                  <a:schemeClr val="bg1"/>
                </a:solidFill>
                <a:latin typeface="Carlito"/>
                <a:ea typeface="+mj-ea"/>
                <a:cs typeface="Carlito"/>
              </a:defRPr>
            </a:lvl1pPr>
          </a:lstStyle>
          <a:p>
            <a:pPr marL="12700" marR="5080">
              <a:spcBef>
                <a:spcPts val="105"/>
              </a:spcBef>
              <a:tabLst>
                <a:tab pos="3676650" algn="l"/>
                <a:tab pos="4483100" algn="l"/>
              </a:tabLst>
            </a:pPr>
            <a:r>
              <a:rPr lang="de-DE" sz="600" b="0" kern="0" spc="-10" dirty="0">
                <a:solidFill>
                  <a:schemeClr val="tx1"/>
                </a:solidFill>
                <a:latin typeface="+mj-lt"/>
              </a:rPr>
              <a:t>Karner</a:t>
            </a:r>
            <a:r>
              <a:rPr lang="de-DE" sz="600" b="0" i="0" kern="0" spc="-10" dirty="0">
                <a:solidFill>
                  <a:schemeClr val="tx1"/>
                </a:solidFill>
                <a:latin typeface="+mj-lt"/>
              </a:rPr>
              <a:t>, Baum- und Wegehalterhaftung </a:t>
            </a:r>
            <a:r>
              <a:rPr lang="de-DE" sz="600" b="0" kern="0" dirty="0">
                <a:solidFill>
                  <a:schemeClr val="tx1"/>
                </a:solidFill>
                <a:latin typeface="+mj-lt"/>
                <a:cs typeface="Arial" panose="020B0604020202020204" pitchFamily="34" charset="0"/>
              </a:rPr>
              <a:t>in Wald- und Naturgebieten</a:t>
            </a:r>
            <a:r>
              <a:rPr lang="de-DE" sz="600" b="0" i="0" kern="0" dirty="0">
                <a:solidFill>
                  <a:schemeClr val="tx1"/>
                </a:solidFill>
                <a:latin typeface="+mj-lt"/>
                <a:cs typeface="Arial" panose="020B0604020202020204" pitchFamily="34" charset="0"/>
              </a:rPr>
              <a:t>	                   	ZVR-Verkehrsrechtstag 2022</a:t>
            </a:r>
          </a:p>
        </p:txBody>
      </p:sp>
    </p:spTree>
    <p:extLst>
      <p:ext uri="{BB962C8B-B14F-4D97-AF65-F5344CB8AC3E}">
        <p14:creationId xmlns:p14="http://schemas.microsoft.com/office/powerpoint/2010/main" val="1251787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p:nvPr/>
        </p:nvSpPr>
        <p:spPr>
          <a:xfrm>
            <a:off x="380025" y="1103136"/>
            <a:ext cx="5396911" cy="1756891"/>
          </a:xfrm>
          <a:prstGeom prst="rect">
            <a:avLst/>
          </a:prstGeom>
        </p:spPr>
        <p:txBody>
          <a:bodyPr vert="horz" wrap="square" lIns="0" tIns="12700" rIns="0" bIns="0" rtlCol="0">
            <a:spAutoFit/>
          </a:bodyPr>
          <a:lstStyle/>
          <a:p>
            <a:pPr>
              <a:spcAft>
                <a:spcPts val="400"/>
              </a:spcAft>
            </a:pPr>
            <a:r>
              <a:rPr lang="de-DE" sz="1100" dirty="0">
                <a:latin typeface="Calibri" panose="020F0502020204030204" pitchFamily="34" charset="0"/>
                <a:ea typeface="Calibri" panose="020F0502020204030204" pitchFamily="34" charset="0"/>
                <a:cs typeface="Times New Roman" panose="02020603050405020304" pitchFamily="18" charset="0"/>
              </a:rPr>
              <a:t>Einschlägig ist vor allem die Entscheidung </a:t>
            </a:r>
            <a:r>
              <a:rPr lang="de-DE" sz="1100" b="1" dirty="0">
                <a:latin typeface="Calibri" panose="020F0502020204030204" pitchFamily="34" charset="0"/>
                <a:ea typeface="Calibri" panose="020F0502020204030204" pitchFamily="34" charset="0"/>
                <a:cs typeface="Times New Roman" panose="02020603050405020304" pitchFamily="18" charset="0"/>
              </a:rPr>
              <a:t>OGH</a:t>
            </a:r>
            <a:r>
              <a:rPr lang="de-DE" sz="1100" dirty="0">
                <a:latin typeface="Calibri" panose="020F0502020204030204" pitchFamily="34" charset="0"/>
                <a:ea typeface="Calibri" panose="020F0502020204030204" pitchFamily="34" charset="0"/>
                <a:cs typeface="Times New Roman" panose="02020603050405020304" pitchFamily="18" charset="0"/>
              </a:rPr>
              <a:t> </a:t>
            </a:r>
            <a:r>
              <a:rPr lang="de-DE" sz="1100" b="1" dirty="0">
                <a:latin typeface="Calibri" panose="020F0502020204030204" pitchFamily="34" charset="0"/>
                <a:ea typeface="Calibri" panose="020F0502020204030204" pitchFamily="34" charset="0"/>
                <a:cs typeface="Times New Roman" panose="02020603050405020304" pitchFamily="18" charset="0"/>
              </a:rPr>
              <a:t>6 Ob 570/92 </a:t>
            </a:r>
            <a:r>
              <a:rPr lang="de-DE" sz="1100" dirty="0">
                <a:latin typeface="Calibri" panose="020F0502020204030204" pitchFamily="34" charset="0"/>
                <a:ea typeface="Calibri" panose="020F0502020204030204" pitchFamily="34" charset="0"/>
                <a:cs typeface="Times New Roman" panose="02020603050405020304" pitchFamily="18" charset="0"/>
              </a:rPr>
              <a:t>– schwere Verletzung eines Passanten auf Forststraße durch umstürzenden Baum:</a:t>
            </a:r>
            <a:endParaRPr lang="de-DE" dirty="0">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de-DE" sz="1100" i="1" dirty="0">
                <a:latin typeface="Calibri" panose="020F0502020204030204" pitchFamily="34" charset="0"/>
                <a:ea typeface="Calibri" panose="020F0502020204030204" pitchFamily="34" charset="0"/>
                <a:cs typeface="Times New Roman" panose="02020603050405020304" pitchFamily="18" charset="0"/>
              </a:rPr>
              <a:t>Es liegt </a:t>
            </a:r>
            <a:r>
              <a:rPr lang="de-DE" sz="1100" b="1" dirty="0">
                <a:latin typeface="Calibri" panose="020F0502020204030204" pitchFamily="34" charset="0"/>
                <a:ea typeface="Calibri" panose="020F0502020204030204" pitchFamily="34" charset="0"/>
                <a:cs typeface="Times New Roman" panose="02020603050405020304" pitchFamily="18" charset="0"/>
              </a:rPr>
              <a:t>kein grobes Verschulden </a:t>
            </a:r>
            <a:r>
              <a:rPr lang="de-DE" sz="1100" i="1" dirty="0">
                <a:latin typeface="Calibri" panose="020F0502020204030204" pitchFamily="34" charset="0"/>
                <a:ea typeface="Calibri" panose="020F0502020204030204" pitchFamily="34" charset="0"/>
                <a:cs typeface="Times New Roman" panose="02020603050405020304" pitchFamily="18" charset="0"/>
              </a:rPr>
              <a:t>(und damit auch keine Haftung vor), wenn eine </a:t>
            </a:r>
            <a:r>
              <a:rPr lang="de-DE" sz="1100" b="1" i="1" dirty="0">
                <a:latin typeface="Calibri" panose="020F0502020204030204" pitchFamily="34" charset="0"/>
                <a:ea typeface="Calibri" panose="020F0502020204030204" pitchFamily="34" charset="0"/>
                <a:cs typeface="Times New Roman" panose="02020603050405020304" pitchFamily="18" charset="0"/>
              </a:rPr>
              <a:t>fachkundige Person </a:t>
            </a:r>
            <a:r>
              <a:rPr lang="de-DE" sz="1100" i="1" dirty="0">
                <a:latin typeface="Calibri" panose="020F0502020204030204" pitchFamily="34" charset="0"/>
                <a:ea typeface="Calibri" panose="020F0502020204030204" pitchFamily="34" charset="0"/>
                <a:cs typeface="Times New Roman" panose="02020603050405020304" pitchFamily="18" charset="0"/>
              </a:rPr>
              <a:t>bei der Begehung des Waldes einen in einem geschlossenen Waldbestand befindlichen, </a:t>
            </a:r>
            <a:r>
              <a:rPr lang="de-DE" sz="1100" b="1" i="1" dirty="0">
                <a:latin typeface="Calibri" panose="020F0502020204030204" pitchFamily="34" charset="0"/>
                <a:ea typeface="Calibri" panose="020F0502020204030204" pitchFamily="34" charset="0"/>
                <a:cs typeface="Times New Roman" panose="02020603050405020304" pitchFamily="18" charset="0"/>
              </a:rPr>
              <a:t>in seiner Krone bereits beschädigten Baum</a:t>
            </a:r>
            <a:r>
              <a:rPr lang="de-DE" sz="1100" i="1" dirty="0">
                <a:latin typeface="Calibri" panose="020F0502020204030204" pitchFamily="34" charset="0"/>
                <a:ea typeface="Calibri" panose="020F0502020204030204" pitchFamily="34" charset="0"/>
                <a:cs typeface="Times New Roman" panose="02020603050405020304" pitchFamily="18" charset="0"/>
              </a:rPr>
              <a:t>, der </a:t>
            </a:r>
            <a:r>
              <a:rPr lang="de-DE" sz="1100" b="1" i="1" dirty="0">
                <a:latin typeface="Calibri" panose="020F0502020204030204" pitchFamily="34" charset="0"/>
                <a:ea typeface="Calibri" panose="020F0502020204030204" pitchFamily="34" charset="0"/>
                <a:cs typeface="Times New Roman" panose="02020603050405020304" pitchFamily="18" charset="0"/>
              </a:rPr>
              <a:t>bis zu einer Höhe von 10 Metern aber eine intakte Rinde</a:t>
            </a:r>
            <a:r>
              <a:rPr lang="de-DE" sz="1100" i="1" dirty="0">
                <a:latin typeface="Calibri" panose="020F0502020204030204" pitchFamily="34" charset="0"/>
                <a:ea typeface="Calibri" panose="020F0502020204030204" pitchFamily="34" charset="0"/>
                <a:cs typeface="Times New Roman" panose="02020603050405020304" pitchFamily="18" charset="0"/>
              </a:rPr>
              <a:t> aufweist und innerhalb dieses Bereichs – wenn auch nur durch </a:t>
            </a:r>
            <a:r>
              <a:rPr lang="de-DE" sz="1100" b="1" i="1" dirty="0">
                <a:latin typeface="Calibri" panose="020F0502020204030204" pitchFamily="34" charset="0"/>
                <a:ea typeface="Calibri" panose="020F0502020204030204" pitchFamily="34" charset="0"/>
                <a:cs typeface="Times New Roman" panose="02020603050405020304" pitchFamily="18" charset="0"/>
              </a:rPr>
              <a:t>Angsttriebe</a:t>
            </a:r>
            <a:r>
              <a:rPr lang="de-DE" sz="1100" i="1" dirty="0">
                <a:latin typeface="Calibri" panose="020F0502020204030204" pitchFamily="34" charset="0"/>
                <a:ea typeface="Calibri" panose="020F0502020204030204" pitchFamily="34" charset="0"/>
                <a:cs typeface="Times New Roman" panose="02020603050405020304" pitchFamily="18" charset="0"/>
              </a:rPr>
              <a:t> – belaubt ist, nicht als in seiner Standfestigkeit gefährdet erkennt. Die </a:t>
            </a:r>
            <a:r>
              <a:rPr lang="de-DE" sz="1100" b="1" i="1" dirty="0">
                <a:latin typeface="Calibri" panose="020F0502020204030204" pitchFamily="34" charset="0"/>
                <a:ea typeface="Calibri" panose="020F0502020204030204" pitchFamily="34" charset="0"/>
                <a:cs typeface="Times New Roman" panose="02020603050405020304" pitchFamily="18" charset="0"/>
              </a:rPr>
              <a:t>Haftung für umstürzende Bäume entlang von Forstwegen darf nicht überspitzt werden</a:t>
            </a:r>
            <a:r>
              <a:rPr lang="de-DE" sz="1100" i="1" dirty="0">
                <a:latin typeface="Calibri" panose="020F0502020204030204" pitchFamily="34" charset="0"/>
                <a:ea typeface="Calibri" panose="020F0502020204030204" pitchFamily="34" charset="0"/>
                <a:cs typeface="Times New Roman" panose="02020603050405020304" pitchFamily="18" charset="0"/>
              </a:rPr>
              <a:t> und kann auch nicht an Ansprüchen gemessen werden, die für die Sicherheit von Straßen und Wegen im öffentlichen Bereich oder auch für Parkanlagen gelten müssen.</a:t>
            </a:r>
            <a:endParaRPr lang="de-DE"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167" b="63333"/>
          <a:stretch/>
        </p:blipFill>
        <p:spPr bwMode="auto">
          <a:xfrm>
            <a:off x="0" y="0"/>
            <a:ext cx="6096000" cy="571500"/>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4"/>
          <p:cNvSpPr txBox="1">
            <a:spLocks/>
          </p:cNvSpPr>
          <p:nvPr/>
        </p:nvSpPr>
        <p:spPr>
          <a:xfrm>
            <a:off x="380025" y="3086100"/>
            <a:ext cx="5579701" cy="105798"/>
          </a:xfrm>
          <a:prstGeom prst="rect">
            <a:avLst/>
          </a:prstGeom>
        </p:spPr>
        <p:txBody>
          <a:bodyPr vert="horz" wrap="square" lIns="0" tIns="13335" rIns="0" bIns="0" rtlCol="0">
            <a:spAutoFit/>
          </a:bodyPr>
          <a:lstStyle>
            <a:lvl1pPr>
              <a:defRPr sz="3000" b="1" i="1">
                <a:solidFill>
                  <a:schemeClr val="bg1"/>
                </a:solidFill>
                <a:latin typeface="Carlito"/>
                <a:ea typeface="+mj-ea"/>
                <a:cs typeface="Carlito"/>
              </a:defRPr>
            </a:lvl1pPr>
          </a:lstStyle>
          <a:p>
            <a:pPr marL="12700" marR="5080">
              <a:spcBef>
                <a:spcPts val="105"/>
              </a:spcBef>
              <a:tabLst>
                <a:tab pos="3676650" algn="l"/>
                <a:tab pos="4483100" algn="l"/>
              </a:tabLst>
            </a:pPr>
            <a:r>
              <a:rPr lang="de-DE" sz="600" b="0" kern="0" spc="-10" dirty="0">
                <a:solidFill>
                  <a:schemeClr val="tx1"/>
                </a:solidFill>
                <a:latin typeface="+mj-lt"/>
              </a:rPr>
              <a:t>Karner</a:t>
            </a:r>
            <a:r>
              <a:rPr lang="de-DE" sz="600" b="0" i="0" kern="0" spc="-10" dirty="0">
                <a:solidFill>
                  <a:schemeClr val="tx1"/>
                </a:solidFill>
                <a:latin typeface="+mj-lt"/>
              </a:rPr>
              <a:t>, Baum- und Wegehalterhaftung </a:t>
            </a:r>
            <a:r>
              <a:rPr lang="de-DE" sz="600" b="0" kern="0" dirty="0">
                <a:solidFill>
                  <a:schemeClr val="tx1"/>
                </a:solidFill>
                <a:latin typeface="+mj-lt"/>
                <a:cs typeface="Arial" panose="020B0604020202020204" pitchFamily="34" charset="0"/>
              </a:rPr>
              <a:t>in Wald- und Naturgebieten</a:t>
            </a:r>
            <a:r>
              <a:rPr lang="de-DE" sz="600" b="0" i="0" kern="0" dirty="0">
                <a:solidFill>
                  <a:schemeClr val="tx1"/>
                </a:solidFill>
                <a:latin typeface="+mj-lt"/>
                <a:cs typeface="Arial" panose="020B0604020202020204" pitchFamily="34" charset="0"/>
              </a:rPr>
              <a:t>	                   	ZVR-Verkehrsrechtstag 2022</a:t>
            </a:r>
          </a:p>
        </p:txBody>
      </p:sp>
      <p:sp>
        <p:nvSpPr>
          <p:cNvPr id="9" name="object 2"/>
          <p:cNvSpPr txBox="1">
            <a:spLocks noGrp="1"/>
          </p:cNvSpPr>
          <p:nvPr>
            <p:ph type="title"/>
          </p:nvPr>
        </p:nvSpPr>
        <p:spPr>
          <a:xfrm>
            <a:off x="380025" y="800100"/>
            <a:ext cx="5158331" cy="273793"/>
          </a:xfrm>
          <a:prstGeom prst="rect">
            <a:avLst/>
          </a:prstGeom>
        </p:spPr>
        <p:txBody>
          <a:bodyPr vert="horz" wrap="square" lIns="0" tIns="12700" rIns="0" bIns="0" rtlCol="0">
            <a:spAutoFit/>
          </a:bodyPr>
          <a:lstStyle/>
          <a:p>
            <a:pPr marL="12700" marR="5080">
              <a:lnSpc>
                <a:spcPct val="105600"/>
              </a:lnSpc>
              <a:spcBef>
                <a:spcPts val="100"/>
              </a:spcBef>
            </a:pPr>
            <a:r>
              <a:rPr lang="de-DE" i="0" spc="-20" dirty="0">
                <a:solidFill>
                  <a:schemeClr val="tx1">
                    <a:lumMod val="50000"/>
                    <a:lumOff val="50000"/>
                  </a:schemeClr>
                </a:solidFill>
                <a:latin typeface="+mj-lt"/>
              </a:rPr>
              <a:t>II. Rechtsprechung zum ForstG</a:t>
            </a:r>
            <a:endParaRPr i="0" spc="-10" dirty="0">
              <a:solidFill>
                <a:schemeClr val="tx1">
                  <a:lumMod val="50000"/>
                  <a:lumOff val="50000"/>
                </a:schemeClr>
              </a:solidFill>
              <a:latin typeface="+mj-lt"/>
            </a:endParaRPr>
          </a:p>
        </p:txBody>
      </p:sp>
    </p:spTree>
    <p:extLst>
      <p:ext uri="{BB962C8B-B14F-4D97-AF65-F5344CB8AC3E}">
        <p14:creationId xmlns:p14="http://schemas.microsoft.com/office/powerpoint/2010/main" val="1891588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p:nvPr/>
        </p:nvSpPr>
        <p:spPr>
          <a:xfrm>
            <a:off x="394289" y="1104900"/>
            <a:ext cx="5473111" cy="1926168"/>
          </a:xfrm>
          <a:prstGeom prst="rect">
            <a:avLst/>
          </a:prstGeom>
        </p:spPr>
        <p:txBody>
          <a:bodyPr vert="horz" wrap="square" lIns="0" tIns="12700" rIns="0" bIns="0" rtlCol="0">
            <a:spAutoFit/>
          </a:bodyPr>
          <a:lstStyle/>
          <a:p>
            <a:pPr>
              <a:spcAft>
                <a:spcPts val="400"/>
              </a:spcAft>
            </a:pPr>
            <a:r>
              <a:rPr lang="de-DE" sz="1100" dirty="0">
                <a:latin typeface="Calibri" panose="020F0502020204030204" pitchFamily="34" charset="0"/>
                <a:ea typeface="Calibri" panose="020F0502020204030204" pitchFamily="34" charset="0"/>
                <a:cs typeface="Times New Roman" panose="02020603050405020304" pitchFamily="18" charset="0"/>
              </a:rPr>
              <a:t>Ähnlich jüngst in </a:t>
            </a:r>
            <a:r>
              <a:rPr lang="de-DE" sz="1100" b="1" dirty="0">
                <a:latin typeface="Calibri" panose="020F0502020204030204" pitchFamily="34" charset="0"/>
                <a:ea typeface="Calibri" panose="020F0502020204030204" pitchFamily="34" charset="0"/>
                <a:cs typeface="Times New Roman" panose="02020603050405020304" pitchFamily="18" charset="0"/>
              </a:rPr>
              <a:t>OGH 9 Ob 28/22s </a:t>
            </a:r>
            <a:r>
              <a:rPr lang="de-DE" sz="1100" dirty="0">
                <a:latin typeface="Calibri" panose="020F0502020204030204" pitchFamily="34" charset="0"/>
                <a:ea typeface="Calibri" panose="020F0502020204030204" pitchFamily="34" charset="0"/>
                <a:cs typeface="Times New Roman" panose="02020603050405020304" pitchFamily="18" charset="0"/>
              </a:rPr>
              <a:t>– Kollision eines Motorradfahrers mit einem</a:t>
            </a:r>
            <a:br>
              <a:rPr lang="de-DE" sz="1100" dirty="0">
                <a:latin typeface="Calibri" panose="020F0502020204030204" pitchFamily="34" charset="0"/>
                <a:ea typeface="Calibri" panose="020F0502020204030204" pitchFamily="34" charset="0"/>
                <a:cs typeface="Times New Roman" panose="02020603050405020304" pitchFamily="18" charset="0"/>
              </a:rPr>
            </a:br>
            <a:r>
              <a:rPr lang="de-DE" sz="1100" dirty="0">
                <a:latin typeface="Calibri" panose="020F0502020204030204" pitchFamily="34" charset="0"/>
                <a:ea typeface="Calibri" panose="020F0502020204030204" pitchFamily="34" charset="0"/>
                <a:cs typeface="Times New Roman" panose="02020603050405020304" pitchFamily="18" charset="0"/>
              </a:rPr>
              <a:t>umgestürzten Baum:</a:t>
            </a:r>
          </a:p>
          <a:p>
            <a:pPr>
              <a:spcAft>
                <a:spcPts val="600"/>
              </a:spcAft>
            </a:pPr>
            <a:r>
              <a:rPr lang="de-DE" sz="1100" i="1" dirty="0">
                <a:latin typeface="Calibri" panose="020F0502020204030204" pitchFamily="34" charset="0"/>
                <a:ea typeface="Calibri" panose="020F0502020204030204" pitchFamily="34" charset="0"/>
                <a:cs typeface="Times New Roman" panose="02020603050405020304" pitchFamily="18" charset="0"/>
              </a:rPr>
              <a:t>Auslöser für den Bruch des Stammes war, dass sich die Holzsubstanz im unteren Stammbereich über mehrere Jahre hindurch durch Eindringen von </a:t>
            </a:r>
            <a:r>
              <a:rPr lang="de-DE" sz="1100" b="1" i="1" dirty="0">
                <a:latin typeface="Calibri" panose="020F0502020204030204" pitchFamily="34" charset="0"/>
                <a:ea typeface="Calibri" panose="020F0502020204030204" pitchFamily="34" charset="0"/>
                <a:cs typeface="Times New Roman" panose="02020603050405020304" pitchFamily="18" charset="0"/>
              </a:rPr>
              <a:t>Fäuleerregern</a:t>
            </a:r>
            <a:r>
              <a:rPr lang="de-DE" sz="1100" i="1" dirty="0">
                <a:latin typeface="Calibri" panose="020F0502020204030204" pitchFamily="34" charset="0"/>
                <a:ea typeface="Calibri" panose="020F0502020204030204" pitchFamily="34" charset="0"/>
                <a:cs typeface="Times New Roman" panose="02020603050405020304" pitchFamily="18" charset="0"/>
              </a:rPr>
              <a:t> […] auflöste. Dieser Vorgang ist bei einer Rotkiefer von außen nicht bemerkbar, und zwar weder aus größerer Entfernung noch durch bloßen Augenschein von ganz nahe. Die Zersetzung der Holzsubstanz wäre </a:t>
            </a:r>
            <a:r>
              <a:rPr lang="de-DE" sz="1100" b="1" i="1" dirty="0">
                <a:latin typeface="Calibri" panose="020F0502020204030204" pitchFamily="34" charset="0"/>
                <a:ea typeface="Calibri" panose="020F0502020204030204" pitchFamily="34" charset="0"/>
                <a:cs typeface="Times New Roman" panose="02020603050405020304" pitchFamily="18" charset="0"/>
              </a:rPr>
              <a:t>nur durch Bohrungen im unteren Stammbereich erkennbar </a:t>
            </a:r>
            <a:r>
              <a:rPr lang="de-DE" sz="1100" i="1" dirty="0">
                <a:latin typeface="Calibri" panose="020F0502020204030204" pitchFamily="34" charset="0"/>
                <a:ea typeface="Calibri" panose="020F0502020204030204" pitchFamily="34" charset="0"/>
                <a:cs typeface="Times New Roman" panose="02020603050405020304" pitchFamily="18" charset="0"/>
              </a:rPr>
              <a:t>gewesen. Solche Bohrungen sind in der natürlichen Forstwirtschaft </a:t>
            </a:r>
            <a:r>
              <a:rPr lang="de-DE" sz="1100" b="1" i="1" dirty="0">
                <a:latin typeface="Calibri" panose="020F0502020204030204" pitchFamily="34" charset="0"/>
                <a:ea typeface="Calibri" panose="020F0502020204030204" pitchFamily="34" charset="0"/>
                <a:cs typeface="Times New Roman" panose="02020603050405020304" pitchFamily="18" charset="0"/>
              </a:rPr>
              <a:t>nicht üblich </a:t>
            </a:r>
            <a:r>
              <a:rPr lang="de-DE" sz="1100" i="1" dirty="0">
                <a:latin typeface="Calibri" panose="020F0502020204030204" pitchFamily="34" charset="0"/>
                <a:ea typeface="Calibri" panose="020F0502020204030204" pitchFamily="34" charset="0"/>
                <a:cs typeface="Times New Roman" panose="02020603050405020304" pitchFamily="18" charset="0"/>
              </a:rPr>
              <a:t>oder vorgesehen, sondern erfolgen nur anlassbezogen, etwa bei einer Zuwachsuntersuchung oder zur Altersbestimmung. </a:t>
            </a:r>
            <a:r>
              <a:rPr lang="de-DE" sz="1100" b="1" i="1" dirty="0">
                <a:latin typeface="Calibri" panose="020F0502020204030204" pitchFamily="34" charset="0"/>
                <a:ea typeface="Calibri" panose="020F0502020204030204" pitchFamily="34" charset="0"/>
                <a:cs typeface="Times New Roman" panose="02020603050405020304" pitchFamily="18" charset="0"/>
              </a:rPr>
              <a:t>Aus ökologischen Gründen ist es forstrechtlich legitim und auch in waldökologisch orientierten Forstkreisen häufig, Spechtbäume/Totholz stehen zu lassen.</a:t>
            </a:r>
            <a:endParaRPr lang="de-DE"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167" b="63333"/>
          <a:stretch/>
        </p:blipFill>
        <p:spPr bwMode="auto">
          <a:xfrm>
            <a:off x="0" y="0"/>
            <a:ext cx="6096000" cy="571500"/>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4"/>
          <p:cNvSpPr txBox="1">
            <a:spLocks/>
          </p:cNvSpPr>
          <p:nvPr/>
        </p:nvSpPr>
        <p:spPr>
          <a:xfrm>
            <a:off x="380025" y="3086100"/>
            <a:ext cx="5579701" cy="105798"/>
          </a:xfrm>
          <a:prstGeom prst="rect">
            <a:avLst/>
          </a:prstGeom>
        </p:spPr>
        <p:txBody>
          <a:bodyPr vert="horz" wrap="square" lIns="0" tIns="13335" rIns="0" bIns="0" rtlCol="0">
            <a:spAutoFit/>
          </a:bodyPr>
          <a:lstStyle>
            <a:lvl1pPr>
              <a:defRPr sz="3000" b="1" i="1">
                <a:solidFill>
                  <a:schemeClr val="bg1"/>
                </a:solidFill>
                <a:latin typeface="Carlito"/>
                <a:ea typeface="+mj-ea"/>
                <a:cs typeface="Carlito"/>
              </a:defRPr>
            </a:lvl1pPr>
          </a:lstStyle>
          <a:p>
            <a:pPr marL="12700" marR="5080">
              <a:spcBef>
                <a:spcPts val="105"/>
              </a:spcBef>
              <a:tabLst>
                <a:tab pos="3676650" algn="l"/>
                <a:tab pos="4483100" algn="l"/>
              </a:tabLst>
            </a:pPr>
            <a:r>
              <a:rPr lang="de-DE" sz="600" b="0" kern="0" spc="-10" dirty="0">
                <a:solidFill>
                  <a:schemeClr val="tx1"/>
                </a:solidFill>
                <a:latin typeface="+mj-lt"/>
              </a:rPr>
              <a:t>Karner</a:t>
            </a:r>
            <a:r>
              <a:rPr lang="de-DE" sz="600" b="0" i="0" kern="0" spc="-10" dirty="0">
                <a:solidFill>
                  <a:schemeClr val="tx1"/>
                </a:solidFill>
                <a:latin typeface="+mj-lt"/>
              </a:rPr>
              <a:t>, Baum- und Wegehalterhaftung </a:t>
            </a:r>
            <a:r>
              <a:rPr lang="de-DE" sz="600" b="0" kern="0" dirty="0">
                <a:solidFill>
                  <a:schemeClr val="tx1"/>
                </a:solidFill>
                <a:latin typeface="+mj-lt"/>
                <a:cs typeface="Arial" panose="020B0604020202020204" pitchFamily="34" charset="0"/>
              </a:rPr>
              <a:t>in Wald- und Naturgebieten</a:t>
            </a:r>
            <a:r>
              <a:rPr lang="de-DE" sz="600" b="0" i="0" kern="0" dirty="0">
                <a:solidFill>
                  <a:schemeClr val="tx1"/>
                </a:solidFill>
                <a:latin typeface="+mj-lt"/>
                <a:cs typeface="Arial" panose="020B0604020202020204" pitchFamily="34" charset="0"/>
              </a:rPr>
              <a:t>	                   	ZVR-Verkehrsrechtstag 2022</a:t>
            </a:r>
          </a:p>
        </p:txBody>
      </p:sp>
      <p:sp>
        <p:nvSpPr>
          <p:cNvPr id="9" name="object 2"/>
          <p:cNvSpPr txBox="1">
            <a:spLocks noGrp="1"/>
          </p:cNvSpPr>
          <p:nvPr>
            <p:ph type="title"/>
          </p:nvPr>
        </p:nvSpPr>
        <p:spPr>
          <a:xfrm>
            <a:off x="380025" y="800100"/>
            <a:ext cx="5158331" cy="273793"/>
          </a:xfrm>
          <a:prstGeom prst="rect">
            <a:avLst/>
          </a:prstGeom>
        </p:spPr>
        <p:txBody>
          <a:bodyPr vert="horz" wrap="square" lIns="0" tIns="12700" rIns="0" bIns="0" rtlCol="0">
            <a:spAutoFit/>
          </a:bodyPr>
          <a:lstStyle/>
          <a:p>
            <a:pPr marL="12700" marR="5080">
              <a:lnSpc>
                <a:spcPct val="105600"/>
              </a:lnSpc>
              <a:spcBef>
                <a:spcPts val="100"/>
              </a:spcBef>
            </a:pPr>
            <a:r>
              <a:rPr lang="de-DE" i="0" spc="-20" dirty="0">
                <a:solidFill>
                  <a:schemeClr val="tx1">
                    <a:lumMod val="50000"/>
                    <a:lumOff val="50000"/>
                  </a:schemeClr>
                </a:solidFill>
                <a:latin typeface="+mj-lt"/>
              </a:rPr>
              <a:t>II. Rechtsprechung zum ForstG</a:t>
            </a:r>
            <a:endParaRPr i="0" spc="-10" dirty="0">
              <a:solidFill>
                <a:schemeClr val="tx1">
                  <a:lumMod val="50000"/>
                  <a:lumOff val="50000"/>
                </a:schemeClr>
              </a:solidFill>
              <a:latin typeface="+mj-lt"/>
            </a:endParaRPr>
          </a:p>
        </p:txBody>
      </p:sp>
    </p:spTree>
    <p:extLst>
      <p:ext uri="{BB962C8B-B14F-4D97-AF65-F5344CB8AC3E}">
        <p14:creationId xmlns:p14="http://schemas.microsoft.com/office/powerpoint/2010/main" val="485978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txBox="1">
            <a:spLocks noGrp="1"/>
          </p:cNvSpPr>
          <p:nvPr>
            <p:ph type="title"/>
          </p:nvPr>
        </p:nvSpPr>
        <p:spPr>
          <a:xfrm>
            <a:off x="379049" y="800100"/>
            <a:ext cx="5158331" cy="273793"/>
          </a:xfrm>
          <a:prstGeom prst="rect">
            <a:avLst/>
          </a:prstGeom>
        </p:spPr>
        <p:txBody>
          <a:bodyPr vert="horz" wrap="square" lIns="0" tIns="12700" rIns="0" bIns="0" rtlCol="0">
            <a:spAutoFit/>
          </a:bodyPr>
          <a:lstStyle/>
          <a:p>
            <a:pPr marL="12700" marR="5080">
              <a:lnSpc>
                <a:spcPct val="105600"/>
              </a:lnSpc>
              <a:spcBef>
                <a:spcPts val="100"/>
              </a:spcBef>
            </a:pPr>
            <a:r>
              <a:rPr lang="de-DE" i="0" spc="-20" dirty="0">
                <a:latin typeface="+mj-lt"/>
              </a:rPr>
              <a:t>III. Sonderstellung der Nationalparks</a:t>
            </a:r>
            <a:endParaRPr i="0" spc="-10" dirty="0">
              <a:latin typeface="+mj-lt"/>
            </a:endParaRPr>
          </a:p>
        </p:txBody>
      </p:sp>
      <p:sp>
        <p:nvSpPr>
          <p:cNvPr id="4" name="object 3"/>
          <p:cNvSpPr txBox="1"/>
          <p:nvPr/>
        </p:nvSpPr>
        <p:spPr>
          <a:xfrm>
            <a:off x="379049" y="1104900"/>
            <a:ext cx="5316992" cy="1536318"/>
          </a:xfrm>
          <a:prstGeom prst="rect">
            <a:avLst/>
          </a:prstGeom>
        </p:spPr>
        <p:txBody>
          <a:bodyPr vert="horz" wrap="square" lIns="0" tIns="12700" rIns="0" bIns="0" rtlCol="0">
            <a:spAutoFit/>
          </a:bodyPr>
          <a:lstStyle/>
          <a:p>
            <a:pPr>
              <a:spcAft>
                <a:spcPts val="600"/>
              </a:spcAft>
            </a:pPr>
            <a:r>
              <a:rPr lang="de-DE" sz="1050" dirty="0">
                <a:latin typeface="Calibri" panose="020F0502020204030204" pitchFamily="34" charset="0"/>
                <a:ea typeface="Calibri" panose="020F0502020204030204" pitchFamily="34" charset="0"/>
                <a:cs typeface="Times New Roman" panose="02020603050405020304" pitchFamily="18" charset="0"/>
              </a:rPr>
              <a:t>In den einzelnen Nationalparkgesetzen sind </a:t>
            </a:r>
            <a:r>
              <a:rPr lang="de-DE" sz="1050" b="1" dirty="0">
                <a:latin typeface="Calibri" panose="020F0502020204030204" pitchFamily="34" charset="0"/>
                <a:ea typeface="Calibri" panose="020F0502020204030204" pitchFamily="34" charset="0"/>
                <a:cs typeface="Times New Roman" panose="02020603050405020304" pitchFamily="18" charset="0"/>
              </a:rPr>
              <a:t>unterschiedliche „Managementziele“ </a:t>
            </a:r>
            <a:r>
              <a:rPr lang="de-DE" sz="1050" dirty="0">
                <a:latin typeface="Calibri" panose="020F0502020204030204" pitchFamily="34" charset="0"/>
                <a:ea typeface="Calibri" panose="020F0502020204030204" pitchFamily="34" charset="0"/>
                <a:cs typeface="Times New Roman" panose="02020603050405020304" pitchFamily="18" charset="0"/>
              </a:rPr>
              <a:t>vorgegeben:</a:t>
            </a:r>
            <a:endParaRPr lang="de-DE"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de-DE" sz="1050" b="1" dirty="0">
                <a:latin typeface="Calibri" panose="020F0502020204030204" pitchFamily="34" charset="0"/>
                <a:ea typeface="Calibri" panose="020F0502020204030204" pitchFamily="34" charset="0"/>
                <a:cs typeface="Times New Roman" panose="02020603050405020304" pitchFamily="18" charset="0"/>
              </a:rPr>
              <a:t>Erhaltung von naturnahen und landschaftlich wertvollen Gebieten </a:t>
            </a:r>
            <a:r>
              <a:rPr lang="de-DE" sz="1050" dirty="0">
                <a:latin typeface="Calibri" panose="020F0502020204030204" pitchFamily="34" charset="0"/>
                <a:ea typeface="Calibri" panose="020F0502020204030204" pitchFamily="34" charset="0"/>
                <a:cs typeface="Times New Roman" panose="02020603050405020304" pitchFamily="18" charset="0"/>
              </a:rPr>
              <a:t>von nationaler und internationaler Bedeutung</a:t>
            </a:r>
            <a:endParaRPr lang="de-DE"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de-DE" sz="1050" dirty="0">
                <a:latin typeface="Calibri" panose="020F0502020204030204" pitchFamily="34" charset="0"/>
                <a:ea typeface="Calibri" panose="020F0502020204030204" pitchFamily="34" charset="0"/>
                <a:cs typeface="Times New Roman" panose="02020603050405020304" pitchFamily="18" charset="0"/>
              </a:rPr>
              <a:t>naturkundliche Bildung und Erholung, also </a:t>
            </a:r>
            <a:r>
              <a:rPr lang="de-DE" sz="1050" b="1" dirty="0">
                <a:latin typeface="Calibri" panose="020F0502020204030204" pitchFamily="34" charset="0"/>
                <a:ea typeface="Calibri" panose="020F0502020204030204" pitchFamily="34" charset="0"/>
                <a:cs typeface="Times New Roman" panose="02020603050405020304" pitchFamily="18" charset="0"/>
              </a:rPr>
              <a:t>„touristische“ Zwecke</a:t>
            </a:r>
            <a:endParaRPr lang="de-DE" sz="16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de-DE" sz="1050" dirty="0">
                <a:latin typeface="Calibri" panose="020F0502020204030204" pitchFamily="34" charset="0"/>
                <a:ea typeface="Calibri" panose="020F0502020204030204" pitchFamily="34" charset="0"/>
                <a:cs typeface="Times New Roman" panose="02020603050405020304" pitchFamily="18" charset="0"/>
              </a:rPr>
              <a:t>Aufgabe, </a:t>
            </a:r>
            <a:r>
              <a:rPr lang="de-DE" sz="1050" b="1" dirty="0">
                <a:latin typeface="Calibri" panose="020F0502020204030204" pitchFamily="34" charset="0"/>
                <a:ea typeface="Calibri" panose="020F0502020204030204" pitchFamily="34" charset="0"/>
                <a:cs typeface="Times New Roman" panose="02020603050405020304" pitchFamily="18" charset="0"/>
              </a:rPr>
              <a:t>divergierende Zielvorgaben möglichst sachgerecht aufeinander abzustimmen</a:t>
            </a:r>
            <a:r>
              <a:rPr lang="de-DE" sz="1050" dirty="0">
                <a:latin typeface="Calibri" panose="020F0502020204030204" pitchFamily="34" charset="0"/>
                <a:ea typeface="Calibri" panose="020F0502020204030204" pitchFamily="34" charset="0"/>
                <a:cs typeface="Times New Roman" panose="02020603050405020304" pitchFamily="18" charset="0"/>
              </a:rPr>
              <a:t>:</a:t>
            </a:r>
            <a:endParaRPr lang="de-DE" sz="1600" dirty="0">
              <a:latin typeface="Times New Roman" panose="02020603050405020304" pitchFamily="18" charset="0"/>
              <a:ea typeface="Calibri" panose="020F0502020204030204" pitchFamily="34" charset="0"/>
              <a:cs typeface="Times New Roman" panose="02020603050405020304" pitchFamily="18" charset="0"/>
            </a:endParaRPr>
          </a:p>
          <a:p>
            <a:r>
              <a:rPr lang="de-DE" sz="1050" dirty="0">
                <a:latin typeface="Calibri" panose="020F0502020204030204" pitchFamily="34" charset="0"/>
                <a:ea typeface="Calibri" panose="020F0502020204030204" pitchFamily="34" charset="0"/>
                <a:cs typeface="Times New Roman" panose="02020603050405020304" pitchFamily="18" charset="0"/>
              </a:rPr>
              <a:t>nach der Gründung von Nationalparks Austria im Jahre 2011 gegründete </a:t>
            </a:r>
            <a:r>
              <a:rPr lang="de-DE" sz="1050" b="1" dirty="0">
                <a:latin typeface="Calibri" panose="020F0502020204030204" pitchFamily="34" charset="0"/>
                <a:ea typeface="Calibri" panose="020F0502020204030204" pitchFamily="34" charset="0"/>
                <a:cs typeface="Times New Roman" panose="02020603050405020304" pitchFamily="18" charset="0"/>
              </a:rPr>
              <a:t>Arbeitsgruppe:</a:t>
            </a:r>
          </a:p>
          <a:p>
            <a:pPr marL="171450" indent="-171450">
              <a:buFont typeface="Arial" panose="020B0604020202020204" pitchFamily="34" charset="0"/>
              <a:buChar char="•"/>
            </a:pPr>
            <a:r>
              <a:rPr lang="de-DE" sz="1050" b="1" dirty="0">
                <a:latin typeface="Calibri" panose="020F0502020204030204" pitchFamily="34" charset="0"/>
                <a:ea typeface="Calibri" panose="020F0502020204030204" pitchFamily="34" charset="0"/>
                <a:cs typeface="Times New Roman" panose="02020603050405020304" pitchFamily="18" charset="0"/>
              </a:rPr>
              <a:t>Empfehlung zu einer differenzierten Vorgehensweise beim Baumgefahren-Management</a:t>
            </a:r>
            <a:endParaRPr lang="de-DE" sz="1050" dirty="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de-DE" sz="1050" b="1" dirty="0">
                <a:latin typeface="Calibri" panose="020F0502020204030204" pitchFamily="34" charset="0"/>
                <a:ea typeface="Calibri" panose="020F0502020204030204" pitchFamily="34" charset="0"/>
                <a:cs typeface="Times New Roman" panose="02020603050405020304" pitchFamily="18" charset="0"/>
              </a:rPr>
              <a:t>möglichst baumschonend und baumerhaltend</a:t>
            </a:r>
            <a:endParaRPr lang="de-DE" sz="900" dirty="0">
              <a:ea typeface="Calibri" panose="020F0502020204030204" pitchFamily="34" charset="0"/>
              <a:cs typeface="Times New Roman" panose="02020603050405020304" pitchFamily="18" charset="0"/>
            </a:endParaRPr>
          </a:p>
        </p:txBody>
      </p:sp>
      <p:pic>
        <p:nvPicPr>
          <p:cNvPr id="13"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167" b="63333"/>
          <a:stretch/>
        </p:blipFill>
        <p:spPr bwMode="auto">
          <a:xfrm>
            <a:off x="0" y="0"/>
            <a:ext cx="6096000" cy="571500"/>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4"/>
          <p:cNvSpPr txBox="1">
            <a:spLocks/>
          </p:cNvSpPr>
          <p:nvPr/>
        </p:nvSpPr>
        <p:spPr>
          <a:xfrm>
            <a:off x="380025" y="3086100"/>
            <a:ext cx="5579701" cy="105798"/>
          </a:xfrm>
          <a:prstGeom prst="rect">
            <a:avLst/>
          </a:prstGeom>
        </p:spPr>
        <p:txBody>
          <a:bodyPr vert="horz" wrap="square" lIns="0" tIns="13335" rIns="0" bIns="0" rtlCol="0">
            <a:spAutoFit/>
          </a:bodyPr>
          <a:lstStyle>
            <a:lvl1pPr>
              <a:defRPr sz="3000" b="1" i="1">
                <a:solidFill>
                  <a:schemeClr val="bg1"/>
                </a:solidFill>
                <a:latin typeface="Carlito"/>
                <a:ea typeface="+mj-ea"/>
                <a:cs typeface="Carlito"/>
              </a:defRPr>
            </a:lvl1pPr>
          </a:lstStyle>
          <a:p>
            <a:pPr marL="12700" marR="5080">
              <a:spcBef>
                <a:spcPts val="105"/>
              </a:spcBef>
              <a:tabLst>
                <a:tab pos="3676650" algn="l"/>
                <a:tab pos="4483100" algn="l"/>
              </a:tabLst>
            </a:pPr>
            <a:r>
              <a:rPr lang="de-DE" sz="600" b="0" kern="0" spc="-10" dirty="0">
                <a:solidFill>
                  <a:schemeClr val="tx1"/>
                </a:solidFill>
                <a:latin typeface="+mj-lt"/>
              </a:rPr>
              <a:t>Karner</a:t>
            </a:r>
            <a:r>
              <a:rPr lang="de-DE" sz="600" b="0" i="0" kern="0" spc="-10" dirty="0">
                <a:solidFill>
                  <a:schemeClr val="tx1"/>
                </a:solidFill>
                <a:latin typeface="+mj-lt"/>
              </a:rPr>
              <a:t>, Baum- und Wegehalterhaftung </a:t>
            </a:r>
            <a:r>
              <a:rPr lang="de-DE" sz="600" b="0" kern="0" dirty="0">
                <a:solidFill>
                  <a:schemeClr val="tx1"/>
                </a:solidFill>
                <a:latin typeface="+mj-lt"/>
                <a:cs typeface="Arial" panose="020B0604020202020204" pitchFamily="34" charset="0"/>
              </a:rPr>
              <a:t>in Wald- und Naturgebieten</a:t>
            </a:r>
            <a:r>
              <a:rPr lang="de-DE" sz="600" b="0" i="0" kern="0" dirty="0">
                <a:solidFill>
                  <a:schemeClr val="tx1"/>
                </a:solidFill>
                <a:latin typeface="+mj-lt"/>
                <a:cs typeface="Arial" panose="020B0604020202020204" pitchFamily="34" charset="0"/>
              </a:rPr>
              <a:t>	                   	ZVR-Verkehrsrechtstag 2022</a:t>
            </a:r>
          </a:p>
        </p:txBody>
      </p:sp>
    </p:spTree>
    <p:extLst>
      <p:ext uri="{BB962C8B-B14F-4D97-AF65-F5344CB8AC3E}">
        <p14:creationId xmlns:p14="http://schemas.microsoft.com/office/powerpoint/2010/main" val="2358631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2162</Words>
  <Application>Microsoft Office PowerPoint</Application>
  <PresentationFormat>Benutzerdefiniert</PresentationFormat>
  <Paragraphs>94</Paragraphs>
  <Slides>17</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17</vt:i4>
      </vt:variant>
    </vt:vector>
  </HeadingPairs>
  <TitlesOfParts>
    <vt:vector size="24" baseType="lpstr">
      <vt:lpstr>Arial</vt:lpstr>
      <vt:lpstr>Calibri</vt:lpstr>
      <vt:lpstr>Carlito</vt:lpstr>
      <vt:lpstr>Helvetica Neue</vt:lpstr>
      <vt:lpstr>Symbol</vt:lpstr>
      <vt:lpstr>Times New Roman</vt:lpstr>
      <vt:lpstr>Office Theme</vt:lpstr>
      <vt:lpstr>Univ.-Prof. Dr. Ernst Karner</vt:lpstr>
      <vt:lpstr>I. Privilegiertes Haftungsregime des § 176 ForstG </vt:lpstr>
      <vt:lpstr>PowerPoint-Präsentation</vt:lpstr>
      <vt:lpstr>PowerPoint-Präsentation</vt:lpstr>
      <vt:lpstr>PowerPoint-Präsentation</vt:lpstr>
      <vt:lpstr>II. Rechtsprechung zum ForstG</vt:lpstr>
      <vt:lpstr>II. Rechtsprechung zum ForstG</vt:lpstr>
      <vt:lpstr>II. Rechtsprechung zum ForstG</vt:lpstr>
      <vt:lpstr>III. Sonderstellung der Nationalparks</vt:lpstr>
      <vt:lpstr>PowerPoint-Präsentation</vt:lpstr>
      <vt:lpstr>PowerPoint-Präsentation</vt:lpstr>
      <vt:lpstr>PowerPoint-Präsentation</vt:lpstr>
      <vt:lpstr>PowerPoint-Präsentation</vt:lpstr>
      <vt:lpstr>PowerPoint-Präsentation</vt:lpstr>
      <vt:lpstr>IV. „Naturbelassene Wege“ als besonders ausgewiesene Wegekategorie</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Rechtliche Stellungnahme von  Univ.-Prof. Dr. Ernst Karner</dc:title>
  <dc:creator>Maria Chiste</dc:creator>
  <cp:lastModifiedBy>Maria Chiste</cp:lastModifiedBy>
  <cp:revision>49</cp:revision>
  <cp:lastPrinted>2022-10-17T10:33:45Z</cp:lastPrinted>
  <dcterms:created xsi:type="dcterms:W3CDTF">2021-11-14T12:16:18Z</dcterms:created>
  <dcterms:modified xsi:type="dcterms:W3CDTF">2022-10-17T11:49:46Z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2021-11-14T00:00:00Z</vt:filetime>
  </property>
  <property fmtid="{D5CDD505-2E9C-101B-9397-08002B2CF9AE}" pid="3" name="Creator">
    <vt:lpwstr>Microsoft® PowerPoint® 2019</vt:lpwstr>
  </property>
  <property fmtid="{D5CDD505-2E9C-101B-9397-08002B2CF9AE}" pid="4" name="LastSaved">
    <vt:filetime>2021-11-14T00:00:00Z</vt:filetime>
  </property>
</Properties>
</file>