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4" r:id="rId3"/>
    <p:sldId id="265" r:id="rId4"/>
    <p:sldId id="266" r:id="rId5"/>
    <p:sldId id="282" r:id="rId6"/>
    <p:sldId id="267" r:id="rId7"/>
    <p:sldId id="279" r:id="rId8"/>
    <p:sldId id="280" r:id="rId9"/>
    <p:sldId id="281" r:id="rId10"/>
  </p:sldIdLst>
  <p:sldSz cx="6096000" cy="3429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936" y="102"/>
      </p:cViewPr>
      <p:guideLst>
        <p:guide orient="horz" pos="2880"/>
        <p:guide pos="2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93" cy="511731"/>
          </a:xfrm>
          <a:prstGeom prst="rect">
            <a:avLst/>
          </a:prstGeom>
        </p:spPr>
        <p:txBody>
          <a:bodyPr vert="horz" lIns="166668" tIns="83334" rIns="166668" bIns="83334" rtlCol="0"/>
          <a:lstStyle>
            <a:lvl1pPr algn="l">
              <a:defRPr sz="2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773" y="1"/>
            <a:ext cx="3077439" cy="511731"/>
          </a:xfrm>
          <a:prstGeom prst="rect">
            <a:avLst/>
          </a:prstGeom>
        </p:spPr>
        <p:txBody>
          <a:bodyPr vert="horz" lIns="166668" tIns="83334" rIns="166668" bIns="83334" rtlCol="0"/>
          <a:lstStyle>
            <a:lvl1pPr algn="r">
              <a:defRPr sz="2200"/>
            </a:lvl1pPr>
          </a:lstStyle>
          <a:p>
            <a:fld id="{0355C4F5-D2B1-493A-A442-9AF7A95BB72B}" type="datetimeFigureOut">
              <a:rPr lang="de-DE" smtClean="0"/>
              <a:t>17.10.2022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2883"/>
            <a:ext cx="3079293" cy="511731"/>
          </a:xfrm>
          <a:prstGeom prst="rect">
            <a:avLst/>
          </a:prstGeom>
        </p:spPr>
        <p:txBody>
          <a:bodyPr vert="horz" lIns="166668" tIns="83334" rIns="166668" bIns="83334" rtlCol="0" anchor="b"/>
          <a:lstStyle>
            <a:lvl1pPr algn="l">
              <a:defRPr sz="2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773" y="9722883"/>
            <a:ext cx="3077439" cy="511731"/>
          </a:xfrm>
          <a:prstGeom prst="rect">
            <a:avLst/>
          </a:prstGeom>
        </p:spPr>
        <p:txBody>
          <a:bodyPr vert="horz" lIns="166668" tIns="83334" rIns="166668" bIns="83334" rtlCol="0" anchor="b"/>
          <a:lstStyle>
            <a:lvl1pPr algn="r">
              <a:defRPr sz="2200"/>
            </a:lvl1pPr>
          </a:lstStyle>
          <a:p>
            <a:fld id="{17A7BA17-8922-4F8C-8F9A-6086C1707F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02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93" cy="511731"/>
          </a:xfrm>
          <a:prstGeom prst="rect">
            <a:avLst/>
          </a:prstGeom>
        </p:spPr>
        <p:txBody>
          <a:bodyPr vert="horz" lIns="166668" tIns="83334" rIns="166668" bIns="83334" rtlCol="0"/>
          <a:lstStyle>
            <a:lvl1pPr algn="l">
              <a:defRPr sz="2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773" y="1"/>
            <a:ext cx="3077439" cy="511731"/>
          </a:xfrm>
          <a:prstGeom prst="rect">
            <a:avLst/>
          </a:prstGeom>
        </p:spPr>
        <p:txBody>
          <a:bodyPr vert="horz" lIns="166668" tIns="83334" rIns="166668" bIns="83334" rtlCol="0"/>
          <a:lstStyle>
            <a:lvl1pPr algn="r">
              <a:defRPr sz="2200"/>
            </a:lvl1pPr>
          </a:lstStyle>
          <a:p>
            <a:fld id="{6C677962-C0D5-4911-B327-B26BD279B8D0}" type="datetimeFigureOut">
              <a:rPr lang="de-DE" smtClean="0"/>
              <a:t>17.10.2022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6668" tIns="83334" rIns="166668" bIns="8333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38" y="4927779"/>
            <a:ext cx="5683992" cy="4027509"/>
          </a:xfrm>
          <a:prstGeom prst="rect">
            <a:avLst/>
          </a:prstGeom>
        </p:spPr>
        <p:txBody>
          <a:bodyPr vert="horz" lIns="166668" tIns="83334" rIns="166668" bIns="8333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2883"/>
            <a:ext cx="3079293" cy="511731"/>
          </a:xfrm>
          <a:prstGeom prst="rect">
            <a:avLst/>
          </a:prstGeom>
        </p:spPr>
        <p:txBody>
          <a:bodyPr vert="horz" lIns="166668" tIns="83334" rIns="166668" bIns="83334" rtlCol="0" anchor="b"/>
          <a:lstStyle>
            <a:lvl1pPr algn="l">
              <a:defRPr sz="2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773" y="9722883"/>
            <a:ext cx="3077439" cy="511731"/>
          </a:xfrm>
          <a:prstGeom prst="rect">
            <a:avLst/>
          </a:prstGeom>
        </p:spPr>
        <p:txBody>
          <a:bodyPr vert="horz" lIns="166668" tIns="83334" rIns="166668" bIns="83334" rtlCol="0" anchor="b"/>
          <a:lstStyle>
            <a:lvl1pPr algn="r">
              <a:defRPr sz="2200"/>
            </a:lvl1pPr>
          </a:lstStyle>
          <a:p>
            <a:fld id="{DD99CE83-22E1-4CBF-BC8E-42EB9F7612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80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6093088" cy="3415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9420" y="784859"/>
            <a:ext cx="478644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9420" y="1732559"/>
            <a:ext cx="351633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rgbClr val="46782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4801" y="785749"/>
            <a:ext cx="265175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39440" y="785749"/>
            <a:ext cx="265175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995" y="192038"/>
            <a:ext cx="1447681" cy="461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g object 17"/>
          <p:cNvSpPr/>
          <p:nvPr/>
        </p:nvSpPr>
        <p:spPr>
          <a:xfrm>
            <a:off x="0" y="580897"/>
            <a:ext cx="6093088" cy="2772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6995" y="192038"/>
            <a:ext cx="1447681" cy="4618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833" y="750723"/>
            <a:ext cx="515833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486" y="1089139"/>
            <a:ext cx="52929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rgbClr val="46782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72640" y="3177160"/>
            <a:ext cx="19507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4801" y="3177160"/>
            <a:ext cx="14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9121" y="3177160"/>
            <a:ext cx="14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Ljuba_brank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hyperlink" Target="https://creativecommons.org/licenses/by-sa/3.0/legalcode" TargetMode="External"/><Relationship Id="rId4" Type="http://schemas.openxmlformats.org/officeDocument/2006/relationships/hyperlink" Target="https://commons.wikimedia.org/wiki/File:09_Eisenstadt_(1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Paeb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creativecommons.org/licenses/by-sa/4.0/legalcode" TargetMode="External"/><Relationship Id="rId4" Type="http://schemas.openxmlformats.org/officeDocument/2006/relationships/hyperlink" Target="https://commons.wikimedia.org/wiki/File:Wohnsiedlung_Bullingerhof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Singlespeedfahrer" TargetMode="External"/><Relationship Id="rId13" Type="http://schemas.openxmlformats.org/officeDocument/2006/relationships/hyperlink" Target="https://creativecommons.org/licenses/by-sa/4.0/legalcode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creativecommons.org/licenses/by-sa/3.0/legalcode" TargetMode="External"/><Relationship Id="rId12" Type="http://schemas.openxmlformats.org/officeDocument/2006/relationships/hyperlink" Target="https://commons.wikimedia.org/wiki/File:Bagni_di_Craveggia_2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File:Modernes_Schaukelpferd.jpg" TargetMode="External"/><Relationship Id="rId11" Type="http://schemas.openxmlformats.org/officeDocument/2006/relationships/hyperlink" Target="https://commons.wikimedia.org/wiki/User:Glunggenbauer" TargetMode="External"/><Relationship Id="rId5" Type="http://schemas.openxmlformats.org/officeDocument/2006/relationships/hyperlink" Target="https://de.wikipedia.org/wiki/User:EinKonstanzer" TargetMode="External"/><Relationship Id="rId10" Type="http://schemas.openxmlformats.org/officeDocument/2006/relationships/hyperlink" Target="https://creativecommons.org/publicdomain/zero/1.0/legalcode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commons.wikimedia.org/wiki/File:Fitnessparcours_Rosenfelder_Ring_(Berlin)_2v8.jpg" TargetMode="External"/><Relationship Id="rId1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-723"/>
          <a:stretch/>
        </p:blipFill>
        <p:spPr bwMode="auto">
          <a:xfrm>
            <a:off x="0" y="0"/>
            <a:ext cx="6096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453682" y="342900"/>
            <a:ext cx="5171441" cy="1706735"/>
          </a:xfrm>
          <a:custGeom>
            <a:avLst/>
            <a:gdLst/>
            <a:ahLst/>
            <a:cxnLst/>
            <a:rect l="l" t="t" r="r" b="b"/>
            <a:pathLst>
              <a:path w="5232400" h="1515110">
                <a:moveTo>
                  <a:pt x="5231892" y="0"/>
                </a:moveTo>
                <a:lnTo>
                  <a:pt x="0" y="0"/>
                </a:lnTo>
                <a:lnTo>
                  <a:pt x="0" y="1514856"/>
                </a:lnTo>
                <a:lnTo>
                  <a:pt x="5231892" y="1514856"/>
                </a:lnTo>
                <a:lnTo>
                  <a:pt x="5231892" y="0"/>
                </a:lnTo>
                <a:close/>
              </a:path>
            </a:pathLst>
          </a:custGeom>
          <a:solidFill>
            <a:schemeClr val="accent3">
              <a:lumMod val="75000"/>
              <a:alpha val="69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614211" y="1257300"/>
            <a:ext cx="478644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i="0" spc="-30" dirty="0">
                <a:latin typeface="+mj-lt"/>
              </a:rPr>
              <a:t>Univ.-Prof. </a:t>
            </a:r>
            <a:r>
              <a:rPr sz="1400" i="0" spc="-75" dirty="0">
                <a:latin typeface="+mj-lt"/>
              </a:rPr>
              <a:t>Dr. </a:t>
            </a:r>
            <a:r>
              <a:rPr sz="1400" i="0" spc="-15" dirty="0">
                <a:latin typeface="+mj-lt"/>
              </a:rPr>
              <a:t>Ernst</a:t>
            </a:r>
            <a:r>
              <a:rPr sz="1400" i="0" spc="60" dirty="0">
                <a:latin typeface="+mj-lt"/>
              </a:rPr>
              <a:t> </a:t>
            </a:r>
            <a:r>
              <a:rPr sz="1400" i="0" spc="-15" dirty="0">
                <a:latin typeface="+mj-lt"/>
              </a:rPr>
              <a:t>Karner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ubTitle" idx="4"/>
          </p:nvPr>
        </p:nvSpPr>
        <p:spPr>
          <a:xfrm>
            <a:off x="614211" y="1482743"/>
            <a:ext cx="5014430" cy="536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5545">
              <a:lnSpc>
                <a:spcPct val="132000"/>
              </a:lnSpc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+mn-lt"/>
              </a:rPr>
              <a:t>Institut für Zivilrecht, </a:t>
            </a:r>
            <a:r>
              <a:rPr b="1" spc="-10" dirty="0">
                <a:solidFill>
                  <a:schemeClr val="tx1"/>
                </a:solidFill>
                <a:latin typeface="+mn-lt"/>
              </a:rPr>
              <a:t>Universität </a:t>
            </a:r>
            <a:r>
              <a:rPr b="1" spc="-5" dirty="0">
                <a:solidFill>
                  <a:schemeClr val="tx1"/>
                </a:solidFill>
                <a:latin typeface="+mn-lt"/>
              </a:rPr>
              <a:t>Wien </a:t>
            </a:r>
            <a:endParaRPr lang="de-DE" b="1" spc="-5" dirty="0">
              <a:solidFill>
                <a:schemeClr val="tx1"/>
              </a:solidFill>
              <a:latin typeface="+mn-lt"/>
            </a:endParaRPr>
          </a:p>
          <a:p>
            <a:pPr marL="12700" marR="1185545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+mn-lt"/>
              </a:rPr>
              <a:t>Institut für </a:t>
            </a:r>
            <a:r>
              <a:rPr lang="de-DE" b="1" spc="-5" dirty="0">
                <a:solidFill>
                  <a:schemeClr val="tx1"/>
                </a:solidFill>
                <a:latin typeface="+mn-lt"/>
              </a:rPr>
              <a:t>Europäisches</a:t>
            </a:r>
            <a:r>
              <a:rPr b="1" spc="15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b="1" spc="-5" dirty="0">
                <a:solidFill>
                  <a:schemeClr val="tx1"/>
                </a:solidFill>
                <a:latin typeface="+mn-lt"/>
              </a:rPr>
              <a:t>Schadenersatzrecht,</a:t>
            </a:r>
            <a:br>
              <a:rPr lang="de-DE" b="1" spc="-5" dirty="0">
                <a:solidFill>
                  <a:schemeClr val="tx1"/>
                </a:solidFill>
                <a:latin typeface="+mn-lt"/>
              </a:rPr>
            </a:br>
            <a:r>
              <a:rPr lang="de-DE" b="1" spc="-5" dirty="0">
                <a:solidFill>
                  <a:schemeClr val="tx1"/>
                </a:solidFill>
                <a:latin typeface="+mn-lt"/>
              </a:rPr>
              <a:t>Österreichische Akademie </a:t>
            </a:r>
            <a:r>
              <a:rPr b="1" spc="-5" dirty="0">
                <a:solidFill>
                  <a:schemeClr val="tx1"/>
                </a:solidFill>
                <a:latin typeface="+mn-lt"/>
              </a:rPr>
              <a:t>der </a:t>
            </a:r>
            <a:r>
              <a:rPr lang="de-DE" b="1" spc="-5" dirty="0">
                <a:solidFill>
                  <a:schemeClr val="tx1"/>
                </a:solidFill>
                <a:latin typeface="+mn-lt"/>
              </a:rPr>
              <a:t>Wissenschaften</a:t>
            </a:r>
            <a:r>
              <a:rPr b="1" spc="-5" dirty="0">
                <a:solidFill>
                  <a:schemeClr val="tx1"/>
                </a:solidFill>
                <a:latin typeface="+mn-lt"/>
              </a:rPr>
              <a:t> </a:t>
            </a:r>
            <a:r>
              <a:rPr b="1" dirty="0">
                <a:solidFill>
                  <a:schemeClr val="tx1"/>
                </a:solidFill>
                <a:latin typeface="+mn-lt"/>
              </a:rPr>
              <a:t>und </a:t>
            </a:r>
            <a:r>
              <a:rPr lang="de-DE" b="1" spc="-10" dirty="0">
                <a:solidFill>
                  <a:schemeClr val="tx1"/>
                </a:solidFill>
                <a:latin typeface="+mn-lt"/>
              </a:rPr>
              <a:t>Universität</a:t>
            </a:r>
            <a:r>
              <a:rPr b="1" spc="185" dirty="0">
                <a:solidFill>
                  <a:schemeClr val="tx1"/>
                </a:solidFill>
                <a:latin typeface="+mn-lt"/>
              </a:rPr>
              <a:t> </a:t>
            </a:r>
            <a:r>
              <a:rPr b="1" spc="-10" dirty="0">
                <a:solidFill>
                  <a:schemeClr val="tx1"/>
                </a:solidFill>
                <a:latin typeface="+mn-lt"/>
              </a:rPr>
              <a:t>Graz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614211" y="613637"/>
            <a:ext cx="478644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de-DE" sz="1600" i="0" kern="0" spc="-10" dirty="0">
                <a:latin typeface="+mj-lt"/>
              </a:rPr>
              <a:t>BAUM- UND WEGEHALTERHAFTUNG</a:t>
            </a:r>
            <a:br>
              <a:rPr lang="de-DE" sz="2000" kern="0" spc="-10" dirty="0">
                <a:latin typeface="+mj-lt"/>
              </a:rPr>
            </a:br>
            <a:r>
              <a:rPr lang="de-DE" sz="2000" kern="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STÄDTISCHEN BEREICH</a:t>
            </a:r>
            <a:endParaRPr lang="de-DE" sz="2000" kern="0" spc="-1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3095280"/>
            <a:ext cx="6096000" cy="33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14211" y="3124089"/>
            <a:ext cx="2357589" cy="266811"/>
            <a:chOff x="1219200" y="221868"/>
            <a:chExt cx="3301968" cy="37368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8264" y="221868"/>
              <a:ext cx="2222904" cy="373687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66700"/>
              <a:ext cx="1019176" cy="28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bject 4"/>
          <p:cNvSpPr txBox="1">
            <a:spLocks/>
          </p:cNvSpPr>
          <p:nvPr/>
        </p:nvSpPr>
        <p:spPr>
          <a:xfrm>
            <a:off x="614211" y="387406"/>
            <a:ext cx="4786442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</a:pPr>
            <a:r>
              <a:rPr lang="de-DE" sz="1200" i="0" kern="0" spc="-30" dirty="0">
                <a:solidFill>
                  <a:schemeClr val="tx1"/>
                </a:solidFill>
                <a:latin typeface="+mj-lt"/>
              </a:rPr>
              <a:t>ZVR-Verkehrsrechtstag 2022:</a:t>
            </a:r>
            <a:endParaRPr lang="de-DE" sz="1200" i="0" kern="0" spc="-15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81000" y="749413"/>
            <a:ext cx="5158331" cy="26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spc="-20" dirty="0">
                <a:latin typeface="+mj-lt"/>
              </a:rPr>
              <a:t>I. Wegehalterhaftung § 1319a ABGB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80025" y="1128655"/>
            <a:ext cx="379299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Haftung für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eröffnete Wege</a:t>
            </a:r>
            <a:b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(allenfalls auch für Wege, die den Eindruck erwecken, sie seien eröffnet worden: „Trampelpfadproblematik“)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Haftung des Weghalters (und seiner „Leute“)</a:t>
            </a:r>
            <a:b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nur bei grobem Verschulden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Sicherung auch der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im Zuge des Weges befindlichen Anlagen 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(Brücken, Geländer, Stützmauern etc.)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auch Bereich außerhalb des eigentlichen Weges 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ist zu sichern (gegen Steinschlag, Baumgefahren etc.)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2333" y="2057605"/>
            <a:ext cx="1295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 rot="16200000">
            <a:off x="5248746" y="2406509"/>
            <a:ext cx="913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u="sng" dirty="0">
                <a:hlinkClick r:id="rId3"/>
              </a:rPr>
              <a:t>Ljuba brank</a:t>
            </a:r>
            <a:r>
              <a:rPr lang="de-DE" sz="400" dirty="0"/>
              <a:t>, </a:t>
            </a:r>
            <a:r>
              <a:rPr lang="de-DE" sz="400" u="sng" dirty="0">
                <a:hlinkClick r:id="rId4"/>
              </a:rPr>
              <a:t>09 Eisenstadt (1)</a:t>
            </a:r>
            <a:r>
              <a:rPr lang="de-DE" sz="400" dirty="0"/>
              <a:t>, </a:t>
            </a:r>
            <a:r>
              <a:rPr lang="de-DE" sz="400" u="sng" dirty="0">
                <a:hlinkClick r:id="rId5"/>
              </a:rPr>
              <a:t>CC BY-SA 3.0</a:t>
            </a:r>
            <a:endParaRPr lang="de-DE" sz="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/>
          <a:srcRect t="12918" b="4037"/>
          <a:stretch/>
        </p:blipFill>
        <p:spPr>
          <a:xfrm>
            <a:off x="4302333" y="1131775"/>
            <a:ext cx="1295400" cy="85725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 rot="16200000">
            <a:off x="5248829" y="1493183"/>
            <a:ext cx="913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>
                <a:solidFill>
                  <a:srgbClr val="000000"/>
                </a:solidFill>
              </a:rPr>
              <a:t>LWG Veitshöchheim</a:t>
            </a:r>
            <a:r>
              <a:rPr lang="de-DE" sz="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5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4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</p:spTree>
    <p:extLst>
      <p:ext uri="{BB962C8B-B14F-4D97-AF65-F5344CB8AC3E}">
        <p14:creationId xmlns:p14="http://schemas.microsoft.com/office/powerpoint/2010/main" val="184512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80025" y="749481"/>
            <a:ext cx="5158331" cy="26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spc="-20" dirty="0">
                <a:latin typeface="+mj-lt"/>
              </a:rPr>
              <a:t>II. § 1319 ABGB („Bauwerkhaftung“) analog für Bäume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79050" y="1131843"/>
            <a:ext cx="3564391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zur Haftungsfreiheit ist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Nachweis der Einhaltung der erforderlichen Sorgfalt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 seitens des Baumhalters erforderlich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kommt nur bei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„konkreter Mangelhaftigkeit des Baumes“ 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(mechanische Verletzung, Erkrankung) in Betracht (OGH 2 Ob 193/09k „bewegte Äste“)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gesetzliche Änderung 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(keine verschärfte Haftung mehr)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in Planung</a:t>
            </a:r>
            <a:endParaRPr lang="de-D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17391" b="13042"/>
          <a:stretch/>
        </p:blipFill>
        <p:spPr bwMode="auto">
          <a:xfrm>
            <a:off x="4326636" y="1247041"/>
            <a:ext cx="12954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 rot="16200000">
            <a:off x="5273133" y="1900745"/>
            <a:ext cx="913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u="sng" dirty="0">
                <a:hlinkClick r:id="rId3"/>
              </a:rPr>
              <a:t>Paebi</a:t>
            </a:r>
            <a:r>
              <a:rPr lang="de-DE" sz="400" dirty="0"/>
              <a:t>, </a:t>
            </a:r>
            <a:r>
              <a:rPr lang="de-DE" sz="400" u="sng" dirty="0">
                <a:hlinkClick r:id="rId4"/>
              </a:rPr>
              <a:t>Wohnsiedlung Bullingerhof</a:t>
            </a:r>
            <a:r>
              <a:rPr lang="de-DE" sz="400" dirty="0"/>
              <a:t>, </a:t>
            </a:r>
            <a:r>
              <a:rPr lang="de-DE" sz="400" u="sng" dirty="0">
                <a:hlinkClick r:id="rId5"/>
              </a:rPr>
              <a:t>CC BY-SA 4.0</a:t>
            </a:r>
            <a:endParaRPr lang="de-DE" sz="400" dirty="0"/>
          </a:p>
        </p:txBody>
      </p:sp>
      <p:pic>
        <p:nvPicPr>
          <p:cNvPr id="12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</p:spTree>
    <p:extLst>
      <p:ext uri="{BB962C8B-B14F-4D97-AF65-F5344CB8AC3E}">
        <p14:creationId xmlns:p14="http://schemas.microsoft.com/office/powerpoint/2010/main" val="33029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80025" y="797496"/>
            <a:ext cx="5158331" cy="26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spc="-20" dirty="0">
                <a:latin typeface="+mj-lt"/>
              </a:rPr>
              <a:t>III. Bedeutung der ÖNORMEN</a:t>
            </a:r>
            <a:endParaRPr i="0" spc="-10" dirty="0">
              <a:latin typeface="+mj-l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79050" y="1179858"/>
            <a:ext cx="5316992" cy="1420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ÖNORMEN haben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keinen Gesetzescharakter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, sondern sind nur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Zusammenfassung der üblichen Sorgfaltsanforderungen 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(durch die beteiligten Verkehrskreise)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ÖNORM L 1122 „Baumkontrolle und Baumpflege“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ÖNORM L 1121 „Schutz von Gehölzen und Vegetationsflächen bei Baumaßnahmen“</a:t>
            </a:r>
          </a:p>
          <a:p>
            <a:pPr>
              <a:spcAft>
                <a:spcPts val="1200"/>
              </a:spcAft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ÖNORMEN gelten für die Baumkontrolle und Baumpflege von Einzelbäumen und waldähnlichen Beständen,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nicht im Wald iSd § 1a ForstG</a:t>
            </a:r>
          </a:p>
        </p:txBody>
      </p:sp>
      <p:pic>
        <p:nvPicPr>
          <p:cNvPr id="10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</p:spTree>
    <p:extLst>
      <p:ext uri="{BB962C8B-B14F-4D97-AF65-F5344CB8AC3E}">
        <p14:creationId xmlns:p14="http://schemas.microsoft.com/office/powerpoint/2010/main" val="3416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5" y="1247340"/>
            <a:ext cx="1090482" cy="15456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object 3"/>
          <p:cNvSpPr txBox="1"/>
          <p:nvPr/>
        </p:nvSpPr>
        <p:spPr>
          <a:xfrm>
            <a:off x="1752600" y="1313580"/>
            <a:ext cx="3352800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Rechtssicherheit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Personenschutz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Baumschutz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de-DE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de-DE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100" u="sng" dirty="0">
                <a:ea typeface="Calibri" panose="020F0502020204030204" pitchFamily="34" charset="0"/>
                <a:cs typeface="Times New Roman" panose="02020603050405020304" pitchFamily="18" charset="0"/>
              </a:rPr>
              <a:t>baumkonvention.at/downloads</a:t>
            </a:r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80025" y="797496"/>
            <a:ext cx="5158331" cy="26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spc="-20" dirty="0">
                <a:latin typeface="+mj-lt"/>
              </a:rPr>
              <a:t>IV. Leitfaden Baumsicherheitsmanagement</a:t>
            </a:r>
            <a:endParaRPr i="0" spc="-1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51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80025" y="647700"/>
            <a:ext cx="5158331" cy="534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spc="-20" dirty="0">
                <a:latin typeface="+mj-lt"/>
              </a:rPr>
              <a:t>V. Verkehrssicherungspflichten bei „geschaffenen Erholungsstätten“</a:t>
            </a:r>
            <a:endParaRPr i="0" spc="-10" dirty="0">
              <a:latin typeface="+mj-l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0025" y="1241874"/>
            <a:ext cx="531699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(Rastbänke, Kinderspielplätze, Fitnessparcours)</a:t>
            </a:r>
          </a:p>
        </p:txBody>
      </p:sp>
      <p:pic>
        <p:nvPicPr>
          <p:cNvPr id="6146" name="Picture 2" descr="https://upload.wikimedia.org/wikipedia/commons/thumb/e/e9/Bagni_di_Craveggia_21.JPG/1280px-Bagni_di_Craveggia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4" y="1562100"/>
            <a:ext cx="1299990" cy="9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9/98/Modernes_Schaukelpferd.jpg/1280px-Modernes_Schaukelpfe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25" y="1562099"/>
            <a:ext cx="1302705" cy="9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1/18/Fitnessparcours_Rosenfelder_Ring_%28Berlin%29_2v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23097" r="32197" b="27691"/>
          <a:stretch/>
        </p:blipFill>
        <p:spPr bwMode="auto">
          <a:xfrm>
            <a:off x="3844531" y="1562099"/>
            <a:ext cx="1371600" cy="9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 rot="16200000">
            <a:off x="3082552" y="2063403"/>
            <a:ext cx="913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u="sng" dirty="0">
                <a:solidFill>
                  <a:srgbClr val="0000CC"/>
                </a:solidFill>
                <a:hlinkClick r:id="rId5"/>
              </a:rPr>
              <a:t>EinKonstanzer</a:t>
            </a:r>
            <a:r>
              <a:rPr lang="de-DE" sz="400" dirty="0">
                <a:solidFill>
                  <a:srgbClr val="333333"/>
                </a:solidFill>
              </a:rPr>
              <a:t>, </a:t>
            </a:r>
            <a:r>
              <a:rPr lang="de-DE" sz="400" u="sng" dirty="0">
                <a:solidFill>
                  <a:srgbClr val="0000CC"/>
                </a:solidFill>
                <a:hlinkClick r:id="rId6"/>
              </a:rPr>
              <a:t>Modernes Schaukelpferd</a:t>
            </a:r>
            <a:r>
              <a:rPr lang="de-DE" sz="400" dirty="0">
                <a:solidFill>
                  <a:srgbClr val="333333"/>
                </a:solidFill>
              </a:rPr>
              <a:t>, </a:t>
            </a:r>
            <a:r>
              <a:rPr lang="de-DE" sz="400" u="sng" dirty="0">
                <a:solidFill>
                  <a:srgbClr val="0000CC"/>
                </a:solidFill>
                <a:hlinkClick r:id="rId7"/>
              </a:rPr>
              <a:t>CC BY-SA 3.0</a:t>
            </a:r>
            <a:endParaRPr lang="de-DE" sz="1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829129" y="2025303"/>
            <a:ext cx="989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u="sng" dirty="0">
                <a:hlinkClick r:id="rId8"/>
              </a:rPr>
              <a:t>Singlespeedfahrer</a:t>
            </a:r>
            <a:r>
              <a:rPr lang="en-US" sz="400" dirty="0"/>
              <a:t>, </a:t>
            </a:r>
            <a:r>
              <a:rPr lang="en-US" sz="400" u="sng" dirty="0">
                <a:hlinkClick r:id="rId9"/>
              </a:rPr>
              <a:t>Fitnessparcours Rosenfelder Ring (Berlin) 2v8</a:t>
            </a:r>
            <a:r>
              <a:rPr lang="en-US" sz="400" dirty="0"/>
              <a:t>, </a:t>
            </a:r>
            <a:r>
              <a:rPr lang="en-US" sz="400" u="sng" dirty="0">
                <a:hlinkClick r:id="rId10"/>
              </a:rPr>
              <a:t>CC0 1.0</a:t>
            </a:r>
            <a:endParaRPr lang="de-DE" sz="400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1343577" y="2063402"/>
            <a:ext cx="913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" u="sng" dirty="0">
                <a:hlinkClick r:id="rId11"/>
              </a:rPr>
              <a:t>Glunggenbauer</a:t>
            </a:r>
            <a:r>
              <a:rPr lang="it-IT" sz="400" dirty="0"/>
              <a:t>, </a:t>
            </a:r>
            <a:r>
              <a:rPr lang="it-IT" sz="400" u="sng" dirty="0">
                <a:hlinkClick r:id="rId12"/>
              </a:rPr>
              <a:t>Bagni di Craveggia 21</a:t>
            </a:r>
            <a:r>
              <a:rPr lang="it-IT" sz="400" dirty="0"/>
              <a:t>, </a:t>
            </a:r>
            <a:r>
              <a:rPr lang="it-IT" sz="400" u="sng" dirty="0">
                <a:hlinkClick r:id="rId13"/>
              </a:rPr>
              <a:t>CC BY-SA 4.0</a:t>
            </a:r>
            <a:endParaRPr lang="de-DE" sz="100" dirty="0"/>
          </a:p>
        </p:txBody>
      </p:sp>
      <p:pic>
        <p:nvPicPr>
          <p:cNvPr id="14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  <p:sp>
        <p:nvSpPr>
          <p:cNvPr id="18" name="object 3"/>
          <p:cNvSpPr txBox="1"/>
          <p:nvPr/>
        </p:nvSpPr>
        <p:spPr>
          <a:xfrm>
            <a:off x="380025" y="2689490"/>
            <a:ext cx="531699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Haftung nach allgemeinen Regeln</a:t>
            </a:r>
          </a:p>
        </p:txBody>
      </p:sp>
    </p:spTree>
    <p:extLst>
      <p:ext uri="{BB962C8B-B14F-4D97-AF65-F5344CB8AC3E}">
        <p14:creationId xmlns:p14="http://schemas.microsoft.com/office/powerpoint/2010/main" val="20330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0025" y="1048330"/>
            <a:ext cx="485979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Maßnahmen, die zur Vermeidung der Gefahr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möglich, angemessen und zumutbar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 sind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umfassende Interessenabwägung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nähere Konkretisierung an Hand von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Fallgruppen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Berücksichtigung der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ökologischen Bedeutung 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von Bäumen</a:t>
            </a:r>
          </a:p>
        </p:txBody>
      </p:sp>
      <p:pic>
        <p:nvPicPr>
          <p:cNvPr id="10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380025" y="677099"/>
            <a:ext cx="5158331" cy="26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kern="0" spc="-20" dirty="0">
                <a:latin typeface="+mj-lt"/>
              </a:rPr>
              <a:t>VI. Umfang der Verkehrssicherungspflichten</a:t>
            </a:r>
            <a:endParaRPr lang="de-DE" i="0" kern="0" spc="-1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2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380025" y="677099"/>
            <a:ext cx="5158331" cy="262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de-DE" i="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VI. Umfang der Verkehrssicherungspflichten</a:t>
            </a:r>
            <a:endParaRPr i="0" spc="-1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0025" y="1052430"/>
            <a:ext cx="5182575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Verkehrssicherungspflichten umso eher anzunehmen: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höherwertiger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 das gefährdete Rechtsgut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gefährlicher</a:t>
            </a: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 die Situation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  <a:t>Erkrankung oder Überalterung von Bäumen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  <a:t>Verletzung des Wurzelwerks durch Bauarbeiten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  <a:t>besonders sensible Standorte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  <a:t>Eintritt von Extremereignissen</a:t>
            </a:r>
          </a:p>
          <a:p>
            <a:pPr lvl="1">
              <a:spcAft>
                <a:spcPts val="600"/>
              </a:spcAft>
            </a:pPr>
            <a:endParaRPr lang="de-DE" sz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  <a:t>OGH 2 Ob 137/05v „Schulhof“; OGH 5 Ob 564/85 „Krankenanstalt“;</a:t>
            </a:r>
            <a:b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900" dirty="0">
                <a:ea typeface="Calibri" panose="020F0502020204030204" pitchFamily="34" charset="0"/>
                <a:cs typeface="Times New Roman" panose="02020603050405020304" pitchFamily="18" charset="0"/>
              </a:rPr>
              <a:t>OGH 2 Ob 203/11h „rege frequentierte Verkehrsfläche“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ea typeface="Calibri" panose="020F0502020204030204" pitchFamily="34" charset="0"/>
                <a:cs typeface="Times New Roman" panose="02020603050405020304" pitchFamily="18" charset="0"/>
              </a:rPr>
              <a:t>je eher dem Sicherungspflichtigen </a:t>
            </a:r>
            <a:r>
              <a:rPr lang="de-D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zumutbar</a:t>
            </a:r>
          </a:p>
        </p:txBody>
      </p:sp>
      <p:pic>
        <p:nvPicPr>
          <p:cNvPr id="10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54166"/>
          <a:stretch/>
        </p:blipFill>
        <p:spPr bwMode="auto">
          <a:xfrm>
            <a:off x="0" y="0"/>
            <a:ext cx="6096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 txBox="1">
            <a:spLocks/>
          </p:cNvSpPr>
          <p:nvPr/>
        </p:nvSpPr>
        <p:spPr>
          <a:xfrm>
            <a:off x="380025" y="3086100"/>
            <a:ext cx="5579701" cy="1057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1">
                <a:solidFill>
                  <a:schemeClr val="bg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5080">
              <a:spcBef>
                <a:spcPts val="105"/>
              </a:spcBef>
              <a:tabLst>
                <a:tab pos="3676650" algn="l"/>
                <a:tab pos="4483100" algn="l"/>
              </a:tabLst>
            </a:pPr>
            <a:r>
              <a:rPr lang="de-DE" sz="600" b="0" kern="0" spc="-10" dirty="0">
                <a:solidFill>
                  <a:schemeClr val="tx1"/>
                </a:solidFill>
                <a:latin typeface="+mj-lt"/>
              </a:rPr>
              <a:t>Karner</a:t>
            </a:r>
            <a:r>
              <a:rPr lang="de-DE" sz="600" b="0" i="0" kern="0" spc="-10" dirty="0">
                <a:solidFill>
                  <a:schemeClr val="tx1"/>
                </a:solidFill>
                <a:latin typeface="+mj-lt"/>
              </a:rPr>
              <a:t>, Baum- und Wegehalterhaftung </a:t>
            </a:r>
            <a:r>
              <a:rPr lang="de-DE" sz="600" b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 städtischen Bereich</a:t>
            </a:r>
            <a:r>
              <a:rPr lang="de-DE" sz="600" b="0" i="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	                   	ZVR-Verkehrsrechtstag 2022</a:t>
            </a:r>
          </a:p>
        </p:txBody>
      </p:sp>
    </p:spTree>
    <p:extLst>
      <p:ext uri="{BB962C8B-B14F-4D97-AF65-F5344CB8AC3E}">
        <p14:creationId xmlns:p14="http://schemas.microsoft.com/office/powerpoint/2010/main" val="94263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3/33/Vienna_Campus_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35000" r="2979" b="-723"/>
          <a:stretch/>
        </p:blipFill>
        <p:spPr bwMode="auto">
          <a:xfrm>
            <a:off x="0" y="0"/>
            <a:ext cx="6096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0" y="3095280"/>
            <a:ext cx="6096000" cy="33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614211" y="3124089"/>
            <a:ext cx="2357589" cy="266811"/>
            <a:chOff x="1219200" y="221868"/>
            <a:chExt cx="3301968" cy="373687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8264" y="221868"/>
              <a:ext cx="2222904" cy="373687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200" y="266700"/>
              <a:ext cx="1019176" cy="28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81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507</Words>
  <Application>Microsoft Office PowerPoint</Application>
  <PresentationFormat>Benutzerdefiniert</PresentationFormat>
  <Paragraphs>58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Carlito</vt:lpstr>
      <vt:lpstr>Symbol</vt:lpstr>
      <vt:lpstr>Office Theme</vt:lpstr>
      <vt:lpstr>Univ.-Prof. Dr. Ernst Karner</vt:lpstr>
      <vt:lpstr>I. Wegehalterhaftung § 1319a ABGB</vt:lpstr>
      <vt:lpstr>II. § 1319 ABGB („Bauwerkhaftung“) analog für Bäume</vt:lpstr>
      <vt:lpstr>III. Bedeutung der ÖNORMEN</vt:lpstr>
      <vt:lpstr>IV. Leitfaden Baumsicherheitsmanagement</vt:lpstr>
      <vt:lpstr>V. Verkehrssicherungspflichten bei „geschaffenen Erholungsstätten“</vt:lpstr>
      <vt:lpstr>PowerPoint-Präsentation</vt:lpstr>
      <vt:lpstr>VI. Umfang der Verkehrssicherungspflichten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Rechtliche Stellungnahme von  Univ.-Prof. Dr. Ernst Karner</dc:title>
  <dc:creator>Stefan Jahn</dc:creator>
  <cp:lastModifiedBy>Maria Chiste</cp:lastModifiedBy>
  <cp:revision>45</cp:revision>
  <cp:lastPrinted>2021-11-14T19:53:48Z</cp:lastPrinted>
  <dcterms:created xsi:type="dcterms:W3CDTF">2021-11-14T12:16:18Z</dcterms:created>
  <dcterms:modified xsi:type="dcterms:W3CDTF">2022-10-17T11:48:54Z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2021-11-14T00:00:00Z</vt:filetime>
  </property>
</Properties>
</file>