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7" r:id="rId2"/>
    <p:sldId id="274" r:id="rId3"/>
    <p:sldId id="276" r:id="rId4"/>
    <p:sldId id="277" r:id="rId5"/>
    <p:sldId id="281" r:id="rId6"/>
    <p:sldId id="282" r:id="rId7"/>
    <p:sldId id="283" r:id="rId8"/>
    <p:sldId id="284" r:id="rId9"/>
    <p:sldId id="286" r:id="rId10"/>
    <p:sldId id="287" r:id="rId11"/>
    <p:sldId id="288" r:id="rId12"/>
    <p:sldId id="289" r:id="rId13"/>
    <p:sldId id="821" r:id="rId14"/>
    <p:sldId id="822" r:id="rId15"/>
    <p:sldId id="269" r:id="rId16"/>
  </p:sldIdLst>
  <p:sldSz cx="12192000" cy="6858000"/>
  <p:notesSz cx="7010400" cy="9296400"/>
  <p:embeddedFontLst>
    <p:embeddedFont>
      <p:font typeface="Arial Nova" panose="020B0504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132" clrIdx="0">
    <p:extLst>
      <p:ext uri="{19B8F6BF-5375-455C-9EA6-DF929625EA0E}">
        <p15:presenceInfo xmlns:p15="http://schemas.microsoft.com/office/powerpoint/2012/main" userId="Christina Drimmel" providerId="None"/>
      </p:ext>
    </p:extLst>
  </p:cmAuthor>
  <p:cmAuthor id="2" name="Springer" initials="S" lastIdx="18" clrIdx="1">
    <p:extLst>
      <p:ext uri="{19B8F6BF-5375-455C-9EA6-DF929625EA0E}">
        <p15:presenceInfo xmlns:p15="http://schemas.microsoft.com/office/powerpoint/2012/main" userId="Springer" providerId="None"/>
      </p:ext>
    </p:extLst>
  </p:cmAuthor>
  <p:cmAuthor id="3" name="Sebastian" initials="S" lastIdx="33" clrIdx="2">
    <p:extLst>
      <p:ext uri="{19B8F6BF-5375-455C-9EA6-DF929625EA0E}">
        <p15:presenceInfo xmlns:p15="http://schemas.microsoft.com/office/powerpoint/2012/main" userId="Sebastian" providerId="None"/>
      </p:ext>
    </p:extLst>
  </p:cmAuthor>
  <p:cmAuthor id="4" name="Damjanovic, Dragana" initials="DD" lastIdx="4" clrIdx="3">
    <p:extLst>
      <p:ext uri="{19B8F6BF-5375-455C-9EA6-DF929625EA0E}">
        <p15:presenceInfo xmlns:p15="http://schemas.microsoft.com/office/powerpoint/2012/main" userId="S::dragana.damjanovic@tuwien.ac.at::7a000dc8-2763-404d-b67c-fb151b6664e0" providerId="AD"/>
      </p:ext>
    </p:extLst>
  </p:cmAuthor>
  <p:cmAuthor id="5" name="Arzu" initials="A" lastIdx="1" clrIdx="4">
    <p:extLst>
      <p:ext uri="{19B8F6BF-5375-455C-9EA6-DF929625EA0E}">
        <p15:presenceInfo xmlns:p15="http://schemas.microsoft.com/office/powerpoint/2012/main" userId="Arz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DF5B"/>
    <a:srgbClr val="8DAFC9"/>
    <a:srgbClr val="7DA4C1"/>
    <a:srgbClr val="6190B3"/>
    <a:srgbClr val="4C7B9E"/>
    <a:srgbClr val="3E6582"/>
    <a:srgbClr val="BAC7D5"/>
    <a:srgbClr val="456F90"/>
    <a:srgbClr val="8CA6BF"/>
    <a:srgbClr val="A4B7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98" autoAdjust="0"/>
    <p:restoredTop sz="81957" autoAdjust="0"/>
  </p:normalViewPr>
  <p:slideViewPr>
    <p:cSldViewPr snapToGrid="0" showGuides="1">
      <p:cViewPr varScale="1">
        <p:scale>
          <a:sx n="93" d="100"/>
          <a:sy n="93" d="100"/>
        </p:scale>
        <p:origin x="208" y="480"/>
      </p:cViewPr>
      <p:guideLst>
        <p:guide orient="horz" pos="2160"/>
        <p:guide pos="3840"/>
      </p:guideLst>
    </p:cSldViewPr>
  </p:slideViewPr>
  <p:outlineViewPr>
    <p:cViewPr>
      <p:scale>
        <a:sx n="33" d="100"/>
        <a:sy n="33" d="100"/>
      </p:scale>
      <p:origin x="0" y="-6984"/>
    </p:cViewPr>
  </p:outlineViewPr>
  <p:notesTextViewPr>
    <p:cViewPr>
      <p:scale>
        <a:sx n="1" d="1"/>
        <a:sy n="1" d="1"/>
      </p:scale>
      <p:origin x="0" y="0"/>
    </p:cViewPr>
  </p:notesTextViewPr>
  <p:sorterViewPr>
    <p:cViewPr>
      <p:scale>
        <a:sx n="66" d="100"/>
        <a:sy n="66" d="100"/>
      </p:scale>
      <p:origin x="0" y="-10363"/>
    </p:cViewPr>
  </p:sorterViewPr>
  <p:notesViewPr>
    <p:cSldViewPr snapToGrid="0">
      <p:cViewPr varScale="1">
        <p:scale>
          <a:sx n="97" d="100"/>
          <a:sy n="97" d="100"/>
        </p:scale>
        <p:origin x="308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830A4-DEDA-7E48-9A6A-185F049FA1AE}" type="doc">
      <dgm:prSet loTypeId="urn:microsoft.com/office/officeart/2005/8/layout/pyramid1" loCatId="" qsTypeId="urn:microsoft.com/office/officeart/2005/8/quickstyle/simple1" qsCatId="simple" csTypeId="urn:microsoft.com/office/officeart/2005/8/colors/accent1_3" csCatId="accent1" phldr="1"/>
      <dgm:spPr/>
    </dgm:pt>
    <dgm:pt modelId="{42C0EFBC-2795-034B-8089-76831326084B}">
      <dgm:prSet phldrT="[Text]" custT="1"/>
      <dgm:spPr>
        <a:xfrm>
          <a:off x="2044025" y="0"/>
          <a:ext cx="2679287" cy="1819853"/>
        </a:xfrm>
        <a:prstGeom prst="trapezoid">
          <a:avLst>
            <a:gd name="adj" fmla="val 73613"/>
          </a:avLst>
        </a:prstGeom>
        <a:solidFill>
          <a:srgbClr val="DFF2FD">
            <a:lumMod val="75000"/>
          </a:srgbClr>
        </a:solidFill>
        <a:ln w="10795" cap="flat" cmpd="sng" algn="ctr">
          <a:solidFill>
            <a:srgbClr val="FFFFFF">
              <a:hueOff val="0"/>
              <a:satOff val="0"/>
              <a:lumOff val="0"/>
              <a:alphaOff val="0"/>
            </a:srgbClr>
          </a:solidFill>
          <a:prstDash val="solid"/>
        </a:ln>
        <a:effectLst/>
      </dgm:spPr>
      <dgm:t>
        <a:bodyPr/>
        <a:lstStyle/>
        <a:p>
          <a:pPr>
            <a:lnSpc>
              <a:spcPct val="90000"/>
            </a:lnSpc>
            <a:buNone/>
          </a:pPr>
          <a:endParaRPr lang="de-DE" sz="1200" b="1" dirty="0">
            <a:solidFill>
              <a:srgbClr val="FFFFFF"/>
            </a:solidFill>
            <a:latin typeface="Arial" panose="020B0604020202020204"/>
            <a:ea typeface="+mn-ea"/>
            <a:cs typeface="+mn-cs"/>
          </a:endParaRPr>
        </a:p>
        <a:p>
          <a:pPr>
            <a:lnSpc>
              <a:spcPct val="80000"/>
            </a:lnSpc>
            <a:buNone/>
          </a:pPr>
          <a:endParaRPr lang="de-DE" sz="1400" b="1" dirty="0">
            <a:solidFill>
              <a:srgbClr val="FFFFFF"/>
            </a:solidFill>
            <a:latin typeface="Arial" panose="020B0604020202020204"/>
            <a:ea typeface="+mn-ea"/>
            <a:cs typeface="+mn-cs"/>
          </a:endParaRPr>
        </a:p>
        <a:p>
          <a:pPr>
            <a:lnSpc>
              <a:spcPct val="60000"/>
            </a:lnSpc>
            <a:buNone/>
          </a:pPr>
          <a:endParaRPr lang="de-DE" sz="1600" b="1" dirty="0">
            <a:solidFill>
              <a:srgbClr val="FFFFFF"/>
            </a:solidFill>
            <a:latin typeface="Arial" panose="020B0604020202020204"/>
            <a:ea typeface="+mn-ea"/>
            <a:cs typeface="+mn-cs"/>
          </a:endParaRPr>
        </a:p>
        <a:p>
          <a:pPr>
            <a:lnSpc>
              <a:spcPct val="60000"/>
            </a:lnSpc>
            <a:buNone/>
          </a:pPr>
          <a:endParaRPr lang="de-DE" sz="1600" b="1" dirty="0">
            <a:solidFill>
              <a:srgbClr val="FFFFFF"/>
            </a:solidFill>
            <a:latin typeface="Arial" panose="020B0604020202020204"/>
            <a:ea typeface="+mn-ea"/>
            <a:cs typeface="+mn-cs"/>
          </a:endParaRPr>
        </a:p>
        <a:p>
          <a:pPr>
            <a:lnSpc>
              <a:spcPct val="60000"/>
            </a:lnSpc>
            <a:buNone/>
          </a:pPr>
          <a:r>
            <a:rPr lang="de-DE" sz="1600" b="1" dirty="0">
              <a:solidFill>
                <a:srgbClr val="FFFFFF"/>
              </a:solidFill>
              <a:latin typeface="Arial" panose="020B0604020202020204"/>
              <a:ea typeface="+mn-ea"/>
              <a:cs typeface="+mn-cs"/>
            </a:rPr>
            <a:t> </a:t>
          </a:r>
        </a:p>
        <a:p>
          <a:pPr>
            <a:lnSpc>
              <a:spcPct val="60000"/>
            </a:lnSpc>
            <a:buNone/>
          </a:pPr>
          <a:endParaRPr lang="de-DE" sz="500" b="1" dirty="0">
            <a:solidFill>
              <a:srgbClr val="FFFFFF"/>
            </a:solidFill>
            <a:latin typeface="Arial" panose="020B0604020202020204"/>
            <a:ea typeface="+mn-ea"/>
            <a:cs typeface="+mn-cs"/>
          </a:endParaRPr>
        </a:p>
        <a:p>
          <a:pPr>
            <a:lnSpc>
              <a:spcPct val="60000"/>
            </a:lnSpc>
            <a:buNone/>
          </a:pPr>
          <a:endParaRPr lang="de-DE" sz="1600" b="1" dirty="0">
            <a:solidFill>
              <a:srgbClr val="FFFFFF"/>
            </a:solidFill>
            <a:latin typeface="Arial" panose="020B0604020202020204"/>
            <a:ea typeface="+mn-ea"/>
            <a:cs typeface="+mn-cs"/>
          </a:endParaRPr>
        </a:p>
      </dgm:t>
    </dgm:pt>
    <dgm:pt modelId="{A5E2D2FB-1EE0-EE44-A88C-3D0406507840}" type="parTrans" cxnId="{16A45C65-C75D-0C47-8AF4-374289023B86}">
      <dgm:prSet/>
      <dgm:spPr/>
      <dgm:t>
        <a:bodyPr/>
        <a:lstStyle/>
        <a:p>
          <a:endParaRPr lang="de-DE" sz="1400"/>
        </a:p>
      </dgm:t>
    </dgm:pt>
    <dgm:pt modelId="{F16312D8-A0D3-DA4A-B08D-7A4F8A45E176}" type="sibTrans" cxnId="{16A45C65-C75D-0C47-8AF4-374289023B86}">
      <dgm:prSet/>
      <dgm:spPr/>
      <dgm:t>
        <a:bodyPr/>
        <a:lstStyle/>
        <a:p>
          <a:endParaRPr lang="de-DE" sz="1400"/>
        </a:p>
      </dgm:t>
    </dgm:pt>
    <dgm:pt modelId="{260FDB6D-F2A3-044B-899F-45D982D21D5E}">
      <dgm:prSet phldrT="[Text]" custT="1"/>
      <dgm:spPr>
        <a:xfrm>
          <a:off x="927943" y="1819853"/>
          <a:ext cx="4911450" cy="1516153"/>
        </a:xfrm>
        <a:prstGeom prst="trapezoid">
          <a:avLst>
            <a:gd name="adj" fmla="val 73613"/>
          </a:avLst>
        </a:prstGeom>
        <a:solidFill>
          <a:srgbClr val="006699">
            <a:shade val="80000"/>
            <a:hueOff val="371915"/>
            <a:satOff val="-37501"/>
            <a:lumOff val="19807"/>
            <a:alphaOff val="0"/>
          </a:srgbClr>
        </a:solidFill>
        <a:ln w="10795" cap="flat" cmpd="sng" algn="ctr">
          <a:solidFill>
            <a:srgbClr val="FFFFFF">
              <a:hueOff val="0"/>
              <a:satOff val="0"/>
              <a:lumOff val="0"/>
              <a:alphaOff val="0"/>
            </a:srgbClr>
          </a:solidFill>
          <a:prstDash val="solid"/>
        </a:ln>
        <a:effectLst/>
      </dgm:spPr>
      <dgm:t>
        <a:bodyPr/>
        <a:lstStyle/>
        <a:p>
          <a:pPr>
            <a:buNone/>
          </a:pPr>
          <a:endParaRPr lang="de-DE" sz="1600" b="1" dirty="0">
            <a:solidFill>
              <a:srgbClr val="FFFFFF"/>
            </a:solidFill>
            <a:latin typeface="Arial" panose="020B0604020202020204"/>
            <a:ea typeface="+mn-ea"/>
            <a:cs typeface="+mn-cs"/>
          </a:endParaRPr>
        </a:p>
        <a:p>
          <a:pPr>
            <a:buNone/>
          </a:pPr>
          <a:endParaRPr lang="de-DE" sz="1600" b="1" dirty="0">
            <a:solidFill>
              <a:srgbClr val="FFFFFF"/>
            </a:solidFill>
            <a:latin typeface="Arial" panose="020B0604020202020204"/>
            <a:ea typeface="+mn-ea"/>
            <a:cs typeface="+mn-cs"/>
          </a:endParaRPr>
        </a:p>
        <a:p>
          <a:pPr>
            <a:buNone/>
          </a:pPr>
          <a:endParaRPr lang="de-DE" sz="1600" b="1" dirty="0">
            <a:solidFill>
              <a:srgbClr val="FFFFFF"/>
            </a:solidFill>
            <a:latin typeface="Arial" panose="020B0604020202020204"/>
            <a:ea typeface="+mn-ea"/>
            <a:cs typeface="+mn-cs"/>
          </a:endParaRPr>
        </a:p>
      </dgm:t>
    </dgm:pt>
    <dgm:pt modelId="{C4522255-C251-264F-8E91-4D2391BB2DAF}" type="parTrans" cxnId="{052D87C2-4F03-AA4B-9E5B-32F9C2BF59F5}">
      <dgm:prSet/>
      <dgm:spPr/>
      <dgm:t>
        <a:bodyPr/>
        <a:lstStyle/>
        <a:p>
          <a:endParaRPr lang="de-DE" sz="1400"/>
        </a:p>
      </dgm:t>
    </dgm:pt>
    <dgm:pt modelId="{07DA48CC-483B-744C-910E-EBC5BFBB89BA}" type="sibTrans" cxnId="{052D87C2-4F03-AA4B-9E5B-32F9C2BF59F5}">
      <dgm:prSet/>
      <dgm:spPr/>
      <dgm:t>
        <a:bodyPr/>
        <a:lstStyle/>
        <a:p>
          <a:endParaRPr lang="de-DE" sz="1400"/>
        </a:p>
      </dgm:t>
    </dgm:pt>
    <dgm:pt modelId="{32366EAC-46A0-D14A-9045-904279446425}">
      <dgm:prSet phldrT="[Text]" custT="1"/>
      <dgm:spPr>
        <a:xfrm>
          <a:off x="0" y="3336006"/>
          <a:ext cx="6767338" cy="1260575"/>
        </a:xfrm>
        <a:prstGeom prst="trapezoid">
          <a:avLst>
            <a:gd name="adj" fmla="val 73613"/>
          </a:avLst>
        </a:prstGeom>
        <a:solidFill>
          <a:srgbClr val="006699">
            <a:shade val="80000"/>
            <a:hueOff val="743830"/>
            <a:satOff val="-75001"/>
            <a:lumOff val="39614"/>
            <a:alphaOff val="0"/>
          </a:srgbClr>
        </a:solidFill>
        <a:ln w="10795" cap="flat" cmpd="sng" algn="ctr">
          <a:solidFill>
            <a:srgbClr val="FFFFFF">
              <a:hueOff val="0"/>
              <a:satOff val="0"/>
              <a:lumOff val="0"/>
              <a:alphaOff val="0"/>
            </a:srgbClr>
          </a:solidFill>
          <a:prstDash val="solid"/>
        </a:ln>
        <a:effectLst/>
      </dgm:spPr>
      <dgm:t>
        <a:bodyPr/>
        <a:lstStyle/>
        <a:p>
          <a:pPr>
            <a:buNone/>
          </a:pPr>
          <a:r>
            <a:rPr lang="de-DE" sz="1600" b="1" dirty="0">
              <a:solidFill>
                <a:srgbClr val="FFFFFF"/>
              </a:solidFill>
              <a:latin typeface="Arial" panose="020B0604020202020204"/>
              <a:ea typeface="+mn-ea"/>
              <a:cs typeface="+mn-cs"/>
            </a:rPr>
            <a:t>Mobilitätsinfrastruktur</a:t>
          </a:r>
        </a:p>
        <a:p>
          <a:pPr>
            <a:buNone/>
          </a:pPr>
          <a:r>
            <a:rPr lang="de-DE" sz="1600" b="1" dirty="0">
              <a:solidFill>
                <a:srgbClr val="FFFFFF"/>
              </a:solidFill>
              <a:latin typeface="Arial" panose="020B0604020202020204"/>
              <a:ea typeface="+mn-ea"/>
              <a:cs typeface="+mn-cs"/>
            </a:rPr>
            <a:t> </a:t>
          </a:r>
        </a:p>
        <a:p>
          <a:pPr>
            <a:buNone/>
          </a:pPr>
          <a:endParaRPr lang="de-DE" sz="1600" b="1" dirty="0">
            <a:solidFill>
              <a:srgbClr val="FFFFFF"/>
            </a:solidFill>
            <a:latin typeface="Arial" panose="020B0604020202020204"/>
            <a:ea typeface="+mn-ea"/>
            <a:cs typeface="+mn-cs"/>
          </a:endParaRPr>
        </a:p>
        <a:p>
          <a:pPr>
            <a:buNone/>
          </a:pPr>
          <a:endParaRPr lang="de-DE" sz="1600" b="1" dirty="0">
            <a:solidFill>
              <a:srgbClr val="FFFFFF"/>
            </a:solidFill>
            <a:latin typeface="Arial" panose="020B0604020202020204"/>
            <a:ea typeface="+mn-ea"/>
            <a:cs typeface="+mn-cs"/>
          </a:endParaRPr>
        </a:p>
      </dgm:t>
    </dgm:pt>
    <dgm:pt modelId="{27B16E87-F462-8244-BC24-6FD0096A07AF}" type="parTrans" cxnId="{2EF9A073-26CA-8D42-9D15-CF8E706EC6E7}">
      <dgm:prSet/>
      <dgm:spPr/>
      <dgm:t>
        <a:bodyPr/>
        <a:lstStyle/>
        <a:p>
          <a:endParaRPr lang="de-DE" sz="1400"/>
        </a:p>
      </dgm:t>
    </dgm:pt>
    <dgm:pt modelId="{DD3358EC-F290-4843-8F1B-53E1326B1A73}" type="sibTrans" cxnId="{2EF9A073-26CA-8D42-9D15-CF8E706EC6E7}">
      <dgm:prSet/>
      <dgm:spPr/>
      <dgm:t>
        <a:bodyPr/>
        <a:lstStyle/>
        <a:p>
          <a:endParaRPr lang="de-DE" sz="1400"/>
        </a:p>
      </dgm:t>
    </dgm:pt>
    <dgm:pt modelId="{3D959D3D-B01C-0949-B2DA-8EFE80AD53B2}" type="pres">
      <dgm:prSet presAssocID="{722830A4-DEDA-7E48-9A6A-185F049FA1AE}" presName="Name0" presStyleCnt="0">
        <dgm:presLayoutVars>
          <dgm:dir/>
          <dgm:animLvl val="lvl"/>
          <dgm:resizeHandles val="exact"/>
        </dgm:presLayoutVars>
      </dgm:prSet>
      <dgm:spPr/>
    </dgm:pt>
    <dgm:pt modelId="{FBDAFABA-09BA-C44A-A075-D25351830198}" type="pres">
      <dgm:prSet presAssocID="{42C0EFBC-2795-034B-8089-76831326084B}" presName="Name8" presStyleCnt="0"/>
      <dgm:spPr/>
    </dgm:pt>
    <dgm:pt modelId="{BCE97604-EF67-D74E-8D48-7771E9D213DE}" type="pres">
      <dgm:prSet presAssocID="{42C0EFBC-2795-034B-8089-76831326084B}" presName="level" presStyleLbl="node1" presStyleIdx="0" presStyleCnt="3" custScaleY="120031">
        <dgm:presLayoutVars>
          <dgm:chMax val="1"/>
          <dgm:bulletEnabled val="1"/>
        </dgm:presLayoutVars>
      </dgm:prSet>
      <dgm:spPr/>
    </dgm:pt>
    <dgm:pt modelId="{3B36FA5C-F149-714B-829E-1311A1E072EA}" type="pres">
      <dgm:prSet presAssocID="{42C0EFBC-2795-034B-8089-76831326084B}" presName="levelTx" presStyleLbl="revTx" presStyleIdx="0" presStyleCnt="0">
        <dgm:presLayoutVars>
          <dgm:chMax val="1"/>
          <dgm:bulletEnabled val="1"/>
        </dgm:presLayoutVars>
      </dgm:prSet>
      <dgm:spPr/>
    </dgm:pt>
    <dgm:pt modelId="{6C607905-E313-8841-A13F-73FD13BDF84A}" type="pres">
      <dgm:prSet presAssocID="{260FDB6D-F2A3-044B-899F-45D982D21D5E}" presName="Name8" presStyleCnt="0"/>
      <dgm:spPr/>
    </dgm:pt>
    <dgm:pt modelId="{B9056FA1-0C86-FE49-A408-D2F548B004C7}" type="pres">
      <dgm:prSet presAssocID="{260FDB6D-F2A3-044B-899F-45D982D21D5E}" presName="level" presStyleLbl="node1" presStyleIdx="1" presStyleCnt="3">
        <dgm:presLayoutVars>
          <dgm:chMax val="1"/>
          <dgm:bulletEnabled val="1"/>
        </dgm:presLayoutVars>
      </dgm:prSet>
      <dgm:spPr/>
    </dgm:pt>
    <dgm:pt modelId="{B692A3B3-9B57-504A-9C44-BAC816B00ABC}" type="pres">
      <dgm:prSet presAssocID="{260FDB6D-F2A3-044B-899F-45D982D21D5E}" presName="levelTx" presStyleLbl="revTx" presStyleIdx="0" presStyleCnt="0">
        <dgm:presLayoutVars>
          <dgm:chMax val="1"/>
          <dgm:bulletEnabled val="1"/>
        </dgm:presLayoutVars>
      </dgm:prSet>
      <dgm:spPr/>
    </dgm:pt>
    <dgm:pt modelId="{E6D09180-D942-3040-B76C-C3C0D75E780A}" type="pres">
      <dgm:prSet presAssocID="{32366EAC-46A0-D14A-9045-904279446425}" presName="Name8" presStyleCnt="0"/>
      <dgm:spPr/>
    </dgm:pt>
    <dgm:pt modelId="{AB30CCDB-1D5B-B74F-A3B0-9048E60F7C5B}" type="pres">
      <dgm:prSet presAssocID="{32366EAC-46A0-D14A-9045-904279446425}" presName="level" presStyleLbl="node1" presStyleIdx="2" presStyleCnt="3" custScaleY="83143">
        <dgm:presLayoutVars>
          <dgm:chMax val="1"/>
          <dgm:bulletEnabled val="1"/>
        </dgm:presLayoutVars>
      </dgm:prSet>
      <dgm:spPr/>
    </dgm:pt>
    <dgm:pt modelId="{A11526DE-B150-F146-8E75-25D4C30BBC1B}" type="pres">
      <dgm:prSet presAssocID="{32366EAC-46A0-D14A-9045-904279446425}" presName="levelTx" presStyleLbl="revTx" presStyleIdx="0" presStyleCnt="0">
        <dgm:presLayoutVars>
          <dgm:chMax val="1"/>
          <dgm:bulletEnabled val="1"/>
        </dgm:presLayoutVars>
      </dgm:prSet>
      <dgm:spPr/>
    </dgm:pt>
  </dgm:ptLst>
  <dgm:cxnLst>
    <dgm:cxn modelId="{3E1C9D32-6ECA-F546-96F0-5DBEA7859731}" type="presOf" srcId="{722830A4-DEDA-7E48-9A6A-185F049FA1AE}" destId="{3D959D3D-B01C-0949-B2DA-8EFE80AD53B2}" srcOrd="0" destOrd="0" presId="urn:microsoft.com/office/officeart/2005/8/layout/pyramid1"/>
    <dgm:cxn modelId="{9A4CD034-1153-8547-92D0-E6B3D61E3193}" type="presOf" srcId="{260FDB6D-F2A3-044B-899F-45D982D21D5E}" destId="{B9056FA1-0C86-FE49-A408-D2F548B004C7}" srcOrd="0" destOrd="0" presId="urn:microsoft.com/office/officeart/2005/8/layout/pyramid1"/>
    <dgm:cxn modelId="{244D0E53-72CD-094F-96B4-69D13CD2AA99}" type="presOf" srcId="{32366EAC-46A0-D14A-9045-904279446425}" destId="{A11526DE-B150-F146-8E75-25D4C30BBC1B}" srcOrd="1" destOrd="0" presId="urn:microsoft.com/office/officeart/2005/8/layout/pyramid1"/>
    <dgm:cxn modelId="{16A45C65-C75D-0C47-8AF4-374289023B86}" srcId="{722830A4-DEDA-7E48-9A6A-185F049FA1AE}" destId="{42C0EFBC-2795-034B-8089-76831326084B}" srcOrd="0" destOrd="0" parTransId="{A5E2D2FB-1EE0-EE44-A88C-3D0406507840}" sibTransId="{F16312D8-A0D3-DA4A-B08D-7A4F8A45E176}"/>
    <dgm:cxn modelId="{2EF9A073-26CA-8D42-9D15-CF8E706EC6E7}" srcId="{722830A4-DEDA-7E48-9A6A-185F049FA1AE}" destId="{32366EAC-46A0-D14A-9045-904279446425}" srcOrd="2" destOrd="0" parTransId="{27B16E87-F462-8244-BC24-6FD0096A07AF}" sibTransId="{DD3358EC-F290-4843-8F1B-53E1326B1A73}"/>
    <dgm:cxn modelId="{04C4D97B-5F99-6F48-897B-AAEB15DA9468}" type="presOf" srcId="{42C0EFBC-2795-034B-8089-76831326084B}" destId="{3B36FA5C-F149-714B-829E-1311A1E072EA}" srcOrd="1" destOrd="0" presId="urn:microsoft.com/office/officeart/2005/8/layout/pyramid1"/>
    <dgm:cxn modelId="{452E0FC2-6DDB-C847-9CD2-5DA1A2283951}" type="presOf" srcId="{32366EAC-46A0-D14A-9045-904279446425}" destId="{AB30CCDB-1D5B-B74F-A3B0-9048E60F7C5B}" srcOrd="0" destOrd="0" presId="urn:microsoft.com/office/officeart/2005/8/layout/pyramid1"/>
    <dgm:cxn modelId="{052D87C2-4F03-AA4B-9E5B-32F9C2BF59F5}" srcId="{722830A4-DEDA-7E48-9A6A-185F049FA1AE}" destId="{260FDB6D-F2A3-044B-899F-45D982D21D5E}" srcOrd="1" destOrd="0" parTransId="{C4522255-C251-264F-8E91-4D2391BB2DAF}" sibTransId="{07DA48CC-483B-744C-910E-EBC5BFBB89BA}"/>
    <dgm:cxn modelId="{FB4F68E4-29A6-8043-AD20-54AF718E5859}" type="presOf" srcId="{42C0EFBC-2795-034B-8089-76831326084B}" destId="{BCE97604-EF67-D74E-8D48-7771E9D213DE}" srcOrd="0" destOrd="0" presId="urn:microsoft.com/office/officeart/2005/8/layout/pyramid1"/>
    <dgm:cxn modelId="{B31F18EA-421B-3146-A975-1B76D4BB7E5A}" type="presOf" srcId="{260FDB6D-F2A3-044B-899F-45D982D21D5E}" destId="{B692A3B3-9B57-504A-9C44-BAC816B00ABC}" srcOrd="1" destOrd="0" presId="urn:microsoft.com/office/officeart/2005/8/layout/pyramid1"/>
    <dgm:cxn modelId="{4EBE337F-8946-8F4D-866D-F8AFB779119F}" type="presParOf" srcId="{3D959D3D-B01C-0949-B2DA-8EFE80AD53B2}" destId="{FBDAFABA-09BA-C44A-A075-D25351830198}" srcOrd="0" destOrd="0" presId="urn:microsoft.com/office/officeart/2005/8/layout/pyramid1"/>
    <dgm:cxn modelId="{63993B74-200E-E54F-826B-E545D5DD6056}" type="presParOf" srcId="{FBDAFABA-09BA-C44A-A075-D25351830198}" destId="{BCE97604-EF67-D74E-8D48-7771E9D213DE}" srcOrd="0" destOrd="0" presId="urn:microsoft.com/office/officeart/2005/8/layout/pyramid1"/>
    <dgm:cxn modelId="{0D244A9F-D07D-6640-A5C4-5940A1ED4B3B}" type="presParOf" srcId="{FBDAFABA-09BA-C44A-A075-D25351830198}" destId="{3B36FA5C-F149-714B-829E-1311A1E072EA}" srcOrd="1" destOrd="0" presId="urn:microsoft.com/office/officeart/2005/8/layout/pyramid1"/>
    <dgm:cxn modelId="{5F765242-7E11-8045-851D-5920A5B3B4E7}" type="presParOf" srcId="{3D959D3D-B01C-0949-B2DA-8EFE80AD53B2}" destId="{6C607905-E313-8841-A13F-73FD13BDF84A}" srcOrd="1" destOrd="0" presId="urn:microsoft.com/office/officeart/2005/8/layout/pyramid1"/>
    <dgm:cxn modelId="{34BA044F-B576-3040-B869-25B676B6815D}" type="presParOf" srcId="{6C607905-E313-8841-A13F-73FD13BDF84A}" destId="{B9056FA1-0C86-FE49-A408-D2F548B004C7}" srcOrd="0" destOrd="0" presId="urn:microsoft.com/office/officeart/2005/8/layout/pyramid1"/>
    <dgm:cxn modelId="{70B7D33E-797B-294A-B242-C4B58CE4377A}" type="presParOf" srcId="{6C607905-E313-8841-A13F-73FD13BDF84A}" destId="{B692A3B3-9B57-504A-9C44-BAC816B00ABC}" srcOrd="1" destOrd="0" presId="urn:microsoft.com/office/officeart/2005/8/layout/pyramid1"/>
    <dgm:cxn modelId="{328917BC-805A-2B4F-8C20-2A4862DC3891}" type="presParOf" srcId="{3D959D3D-B01C-0949-B2DA-8EFE80AD53B2}" destId="{E6D09180-D942-3040-B76C-C3C0D75E780A}" srcOrd="2" destOrd="0" presId="urn:microsoft.com/office/officeart/2005/8/layout/pyramid1"/>
    <dgm:cxn modelId="{1DC417E5-C6BE-CE40-AEDE-A572EB436C89}" type="presParOf" srcId="{E6D09180-D942-3040-B76C-C3C0D75E780A}" destId="{AB30CCDB-1D5B-B74F-A3B0-9048E60F7C5B}" srcOrd="0" destOrd="0" presId="urn:microsoft.com/office/officeart/2005/8/layout/pyramid1"/>
    <dgm:cxn modelId="{544AE693-27A8-E547-95C8-CD39FF699CE8}" type="presParOf" srcId="{E6D09180-D942-3040-B76C-C3C0D75E780A}" destId="{A11526DE-B150-F146-8E75-25D4C30BBC1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8F9E2A-6353-CA43-9F2B-BFD3E66C09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74C8BE07-DCB0-FC4E-8176-5C53A7145BBE}">
      <dgm:prSet phldrT="[Text]"/>
      <dgm:spPr/>
      <dgm:t>
        <a:bodyPr/>
        <a:lstStyle/>
        <a:p>
          <a:r>
            <a:rPr lang="de-DE"/>
            <a:t>marktwirtschaftlich (gewerblich) </a:t>
          </a:r>
          <a:endParaRPr lang="de-DE" dirty="0"/>
        </a:p>
      </dgm:t>
    </dgm:pt>
    <dgm:pt modelId="{2EBBE561-ABA3-BD4A-BE82-8A97374AF52E}" type="parTrans" cxnId="{7CEB737B-1613-3C41-AB52-016560D55FF2}">
      <dgm:prSet/>
      <dgm:spPr/>
      <dgm:t>
        <a:bodyPr/>
        <a:lstStyle/>
        <a:p>
          <a:endParaRPr lang="de-DE"/>
        </a:p>
      </dgm:t>
    </dgm:pt>
    <dgm:pt modelId="{2DBA7B5E-8E5F-D746-A655-B1B910342E46}" type="sibTrans" cxnId="{7CEB737B-1613-3C41-AB52-016560D55FF2}">
      <dgm:prSet/>
      <dgm:spPr/>
      <dgm:t>
        <a:bodyPr/>
        <a:lstStyle/>
        <a:p>
          <a:endParaRPr lang="de-DE"/>
        </a:p>
      </dgm:t>
    </dgm:pt>
    <dgm:pt modelId="{9E26458C-33AB-924A-B828-788CB909B7FE}" type="asst">
      <dgm:prSet phldrT="[Text]"/>
      <dgm:spPr/>
      <dgm:t>
        <a:bodyPr/>
        <a:lstStyle/>
        <a:p>
          <a:r>
            <a:rPr lang="de-DE" dirty="0"/>
            <a:t>DL für jedermann</a:t>
          </a:r>
        </a:p>
      </dgm:t>
    </dgm:pt>
    <dgm:pt modelId="{2BB5588E-4F54-424A-91A2-0B3C67FD16FC}" type="parTrans" cxnId="{54B8D166-697A-0645-9516-EBD519F842F5}">
      <dgm:prSet/>
      <dgm:spPr/>
      <dgm:t>
        <a:bodyPr/>
        <a:lstStyle/>
        <a:p>
          <a:endParaRPr lang="de-DE"/>
        </a:p>
      </dgm:t>
    </dgm:pt>
    <dgm:pt modelId="{EA8F3310-11DC-CF4E-B8A2-FBEBB4460936}" type="sibTrans" cxnId="{54B8D166-697A-0645-9516-EBD519F842F5}">
      <dgm:prSet/>
      <dgm:spPr/>
      <dgm:t>
        <a:bodyPr/>
        <a:lstStyle/>
        <a:p>
          <a:endParaRPr lang="de-DE"/>
        </a:p>
      </dgm:t>
    </dgm:pt>
    <dgm:pt modelId="{D3D33D4F-A8BB-3542-8F38-67CB51E90541}">
      <dgm:prSet phldrT="[Text]"/>
      <dgm:spPr/>
      <dgm:t>
        <a:bodyPr/>
        <a:lstStyle/>
        <a:p>
          <a:r>
            <a:rPr lang="de-DE" dirty="0"/>
            <a:t>staatlich subventioniert </a:t>
          </a:r>
        </a:p>
      </dgm:t>
    </dgm:pt>
    <dgm:pt modelId="{75CCB6E7-F65D-B94F-8F23-B981DBE58829}" type="parTrans" cxnId="{FD265B89-03D7-8347-BC2B-D0880B01014E}">
      <dgm:prSet/>
      <dgm:spPr/>
      <dgm:t>
        <a:bodyPr/>
        <a:lstStyle/>
        <a:p>
          <a:endParaRPr lang="de-DE"/>
        </a:p>
      </dgm:t>
    </dgm:pt>
    <dgm:pt modelId="{5ECCE8A2-8695-8142-BA4A-ED86F32ED24E}" type="sibTrans" cxnId="{FD265B89-03D7-8347-BC2B-D0880B01014E}">
      <dgm:prSet/>
      <dgm:spPr/>
      <dgm:t>
        <a:bodyPr/>
        <a:lstStyle/>
        <a:p>
          <a:endParaRPr lang="de-DE"/>
        </a:p>
      </dgm:t>
    </dgm:pt>
    <dgm:pt modelId="{7C572E8E-F93E-774D-825C-7FA8417A99CC}" type="asst">
      <dgm:prSet phldrT="[Text]"/>
      <dgm:spPr/>
      <dgm:t>
        <a:bodyPr/>
        <a:lstStyle/>
        <a:p>
          <a:r>
            <a:rPr lang="de-DE" dirty="0"/>
            <a:t>DL für geschlossenen Personenkreis (selbstorganisiert) </a:t>
          </a:r>
        </a:p>
      </dgm:t>
    </dgm:pt>
    <dgm:pt modelId="{995806C7-5176-374C-BC7F-2E8D82243E65}" type="parTrans" cxnId="{6A185243-9527-AD4B-84F2-1BEA64F7945B}">
      <dgm:prSet/>
      <dgm:spPr/>
      <dgm:t>
        <a:bodyPr/>
        <a:lstStyle/>
        <a:p>
          <a:endParaRPr lang="de-DE"/>
        </a:p>
      </dgm:t>
    </dgm:pt>
    <dgm:pt modelId="{B9805B60-AA7E-7345-A30D-2F5A28FA4CB2}" type="sibTrans" cxnId="{6A185243-9527-AD4B-84F2-1BEA64F7945B}">
      <dgm:prSet/>
      <dgm:spPr/>
      <dgm:t>
        <a:bodyPr/>
        <a:lstStyle/>
        <a:p>
          <a:endParaRPr lang="de-DE"/>
        </a:p>
      </dgm:t>
    </dgm:pt>
    <dgm:pt modelId="{8F43C541-9F03-B249-B1DC-EA198B1ACAC1}" type="pres">
      <dgm:prSet presAssocID="{788F9E2A-6353-CA43-9F2B-BFD3E66C0953}" presName="hierChild1" presStyleCnt="0">
        <dgm:presLayoutVars>
          <dgm:orgChart val="1"/>
          <dgm:chPref val="1"/>
          <dgm:dir/>
          <dgm:animOne val="branch"/>
          <dgm:animLvl val="lvl"/>
          <dgm:resizeHandles/>
        </dgm:presLayoutVars>
      </dgm:prSet>
      <dgm:spPr/>
    </dgm:pt>
    <dgm:pt modelId="{393511AC-EF55-624D-AC8D-5860F33F5192}" type="pres">
      <dgm:prSet presAssocID="{74C8BE07-DCB0-FC4E-8176-5C53A7145BBE}" presName="hierRoot1" presStyleCnt="0">
        <dgm:presLayoutVars>
          <dgm:hierBranch val="init"/>
        </dgm:presLayoutVars>
      </dgm:prSet>
      <dgm:spPr/>
    </dgm:pt>
    <dgm:pt modelId="{B809B74A-F1FC-0845-BF78-4E01C75FE3F9}" type="pres">
      <dgm:prSet presAssocID="{74C8BE07-DCB0-FC4E-8176-5C53A7145BBE}" presName="rootComposite1" presStyleCnt="0"/>
      <dgm:spPr/>
    </dgm:pt>
    <dgm:pt modelId="{01CCC9C6-4C4A-4045-BF6A-D7D021625089}" type="pres">
      <dgm:prSet presAssocID="{74C8BE07-DCB0-FC4E-8176-5C53A7145BBE}" presName="rootText1" presStyleLbl="node0" presStyleIdx="0" presStyleCnt="2">
        <dgm:presLayoutVars>
          <dgm:chPref val="3"/>
        </dgm:presLayoutVars>
      </dgm:prSet>
      <dgm:spPr/>
    </dgm:pt>
    <dgm:pt modelId="{AEC6B5EF-7E13-A44C-878B-1B980FEA78B3}" type="pres">
      <dgm:prSet presAssocID="{74C8BE07-DCB0-FC4E-8176-5C53A7145BBE}" presName="rootConnector1" presStyleLbl="node1" presStyleIdx="0" presStyleCnt="0"/>
      <dgm:spPr/>
    </dgm:pt>
    <dgm:pt modelId="{F1437FFC-3CA6-0144-83B9-9E20F2FC62B7}" type="pres">
      <dgm:prSet presAssocID="{74C8BE07-DCB0-FC4E-8176-5C53A7145BBE}" presName="hierChild2" presStyleCnt="0"/>
      <dgm:spPr/>
    </dgm:pt>
    <dgm:pt modelId="{BFCB6E89-8547-DC41-B75E-CE0F0337E563}" type="pres">
      <dgm:prSet presAssocID="{74C8BE07-DCB0-FC4E-8176-5C53A7145BBE}" presName="hierChild3" presStyleCnt="0"/>
      <dgm:spPr/>
    </dgm:pt>
    <dgm:pt modelId="{80DCC409-060F-2247-9891-34E6367C5D2D}" type="pres">
      <dgm:prSet presAssocID="{D3D33D4F-A8BB-3542-8F38-67CB51E90541}" presName="hierRoot1" presStyleCnt="0">
        <dgm:presLayoutVars>
          <dgm:hierBranch val="init"/>
        </dgm:presLayoutVars>
      </dgm:prSet>
      <dgm:spPr/>
    </dgm:pt>
    <dgm:pt modelId="{9486F006-CBE4-3448-BBDA-65265E51EA33}" type="pres">
      <dgm:prSet presAssocID="{D3D33D4F-A8BB-3542-8F38-67CB51E90541}" presName="rootComposite1" presStyleCnt="0"/>
      <dgm:spPr/>
    </dgm:pt>
    <dgm:pt modelId="{B4DAB207-9FCD-B24F-85D9-09B04C291BB6}" type="pres">
      <dgm:prSet presAssocID="{D3D33D4F-A8BB-3542-8F38-67CB51E90541}" presName="rootText1" presStyleLbl="node0" presStyleIdx="1" presStyleCnt="2">
        <dgm:presLayoutVars>
          <dgm:chPref val="3"/>
        </dgm:presLayoutVars>
      </dgm:prSet>
      <dgm:spPr/>
    </dgm:pt>
    <dgm:pt modelId="{1CD8102E-0C66-794C-BA7C-BF8271B3D644}" type="pres">
      <dgm:prSet presAssocID="{D3D33D4F-A8BB-3542-8F38-67CB51E90541}" presName="rootConnector1" presStyleLbl="node1" presStyleIdx="0" presStyleCnt="0"/>
      <dgm:spPr/>
    </dgm:pt>
    <dgm:pt modelId="{917F077B-1281-D748-978D-F6B9759DA529}" type="pres">
      <dgm:prSet presAssocID="{D3D33D4F-A8BB-3542-8F38-67CB51E90541}" presName="hierChild2" presStyleCnt="0"/>
      <dgm:spPr/>
    </dgm:pt>
    <dgm:pt modelId="{F478B738-15F7-744A-9B62-6AFA3C8E480A}" type="pres">
      <dgm:prSet presAssocID="{D3D33D4F-A8BB-3542-8F38-67CB51E90541}" presName="hierChild3" presStyleCnt="0"/>
      <dgm:spPr/>
    </dgm:pt>
    <dgm:pt modelId="{8B9F9315-D691-6741-A98C-28F496D88177}" type="pres">
      <dgm:prSet presAssocID="{2BB5588E-4F54-424A-91A2-0B3C67FD16FC}" presName="Name111" presStyleLbl="parChTrans1D2" presStyleIdx="0" presStyleCnt="2"/>
      <dgm:spPr/>
    </dgm:pt>
    <dgm:pt modelId="{E1E74392-2650-2C40-82D4-8CA7047CB652}" type="pres">
      <dgm:prSet presAssocID="{9E26458C-33AB-924A-B828-788CB909B7FE}" presName="hierRoot3" presStyleCnt="0">
        <dgm:presLayoutVars>
          <dgm:hierBranch val="init"/>
        </dgm:presLayoutVars>
      </dgm:prSet>
      <dgm:spPr/>
    </dgm:pt>
    <dgm:pt modelId="{4CCE9566-E1AE-B44D-9826-8ED7E6A20FBF}" type="pres">
      <dgm:prSet presAssocID="{9E26458C-33AB-924A-B828-788CB909B7FE}" presName="rootComposite3" presStyleCnt="0"/>
      <dgm:spPr/>
    </dgm:pt>
    <dgm:pt modelId="{90BA7D2E-C674-B744-BF0C-3190B717A3F0}" type="pres">
      <dgm:prSet presAssocID="{9E26458C-33AB-924A-B828-788CB909B7FE}" presName="rootText3" presStyleLbl="asst1" presStyleIdx="0" presStyleCnt="2">
        <dgm:presLayoutVars>
          <dgm:chPref val="3"/>
        </dgm:presLayoutVars>
      </dgm:prSet>
      <dgm:spPr/>
    </dgm:pt>
    <dgm:pt modelId="{1F005840-AFC9-2240-A5C5-3B7DFD6B77C4}" type="pres">
      <dgm:prSet presAssocID="{9E26458C-33AB-924A-B828-788CB909B7FE}" presName="rootConnector3" presStyleLbl="asst1" presStyleIdx="0" presStyleCnt="2"/>
      <dgm:spPr/>
    </dgm:pt>
    <dgm:pt modelId="{AFDF82D6-9ECB-3444-AA50-A05DDC63E647}" type="pres">
      <dgm:prSet presAssocID="{9E26458C-33AB-924A-B828-788CB909B7FE}" presName="hierChild6" presStyleCnt="0"/>
      <dgm:spPr/>
    </dgm:pt>
    <dgm:pt modelId="{DC66A05F-2CF9-FA46-86F7-E90BA72897A7}" type="pres">
      <dgm:prSet presAssocID="{9E26458C-33AB-924A-B828-788CB909B7FE}" presName="hierChild7" presStyleCnt="0"/>
      <dgm:spPr/>
    </dgm:pt>
    <dgm:pt modelId="{9E26CC71-8C89-1749-80DD-509D76B4E137}" type="pres">
      <dgm:prSet presAssocID="{995806C7-5176-374C-BC7F-2E8D82243E65}" presName="Name111" presStyleLbl="parChTrans1D2" presStyleIdx="1" presStyleCnt="2"/>
      <dgm:spPr/>
    </dgm:pt>
    <dgm:pt modelId="{0A20559F-44B6-7848-9E3D-EF55FC43659C}" type="pres">
      <dgm:prSet presAssocID="{7C572E8E-F93E-774D-825C-7FA8417A99CC}" presName="hierRoot3" presStyleCnt="0">
        <dgm:presLayoutVars>
          <dgm:hierBranch val="init"/>
        </dgm:presLayoutVars>
      </dgm:prSet>
      <dgm:spPr/>
    </dgm:pt>
    <dgm:pt modelId="{6823C49F-21B2-0742-93AC-48C4E29EB972}" type="pres">
      <dgm:prSet presAssocID="{7C572E8E-F93E-774D-825C-7FA8417A99CC}" presName="rootComposite3" presStyleCnt="0"/>
      <dgm:spPr/>
    </dgm:pt>
    <dgm:pt modelId="{7EBFE827-2C11-2945-80E5-98A4D1A8096C}" type="pres">
      <dgm:prSet presAssocID="{7C572E8E-F93E-774D-825C-7FA8417A99CC}" presName="rootText3" presStyleLbl="asst1" presStyleIdx="1" presStyleCnt="2">
        <dgm:presLayoutVars>
          <dgm:chPref val="3"/>
        </dgm:presLayoutVars>
      </dgm:prSet>
      <dgm:spPr/>
    </dgm:pt>
    <dgm:pt modelId="{4E15CFE6-2422-8241-829E-4FE46E512DE9}" type="pres">
      <dgm:prSet presAssocID="{7C572E8E-F93E-774D-825C-7FA8417A99CC}" presName="rootConnector3" presStyleLbl="asst1" presStyleIdx="1" presStyleCnt="2"/>
      <dgm:spPr/>
    </dgm:pt>
    <dgm:pt modelId="{0653A1CB-2120-E745-9358-65009990A80C}" type="pres">
      <dgm:prSet presAssocID="{7C572E8E-F93E-774D-825C-7FA8417A99CC}" presName="hierChild6" presStyleCnt="0"/>
      <dgm:spPr/>
    </dgm:pt>
    <dgm:pt modelId="{1731E391-AC18-A04E-BF99-0F709F2FFA25}" type="pres">
      <dgm:prSet presAssocID="{7C572E8E-F93E-774D-825C-7FA8417A99CC}" presName="hierChild7" presStyleCnt="0"/>
      <dgm:spPr/>
    </dgm:pt>
  </dgm:ptLst>
  <dgm:cxnLst>
    <dgm:cxn modelId="{E5159718-C0E6-F040-94AF-16747854D21C}" type="presOf" srcId="{D3D33D4F-A8BB-3542-8F38-67CB51E90541}" destId="{1CD8102E-0C66-794C-BA7C-BF8271B3D644}" srcOrd="1" destOrd="0" presId="urn:microsoft.com/office/officeart/2005/8/layout/orgChart1"/>
    <dgm:cxn modelId="{D8D8E618-FC18-5C45-84FE-241E78193F7A}" type="presOf" srcId="{995806C7-5176-374C-BC7F-2E8D82243E65}" destId="{9E26CC71-8C89-1749-80DD-509D76B4E137}" srcOrd="0" destOrd="0" presId="urn:microsoft.com/office/officeart/2005/8/layout/orgChart1"/>
    <dgm:cxn modelId="{B32B3D1D-7EFF-AD4D-93D9-00418E44B22F}" type="presOf" srcId="{D3D33D4F-A8BB-3542-8F38-67CB51E90541}" destId="{B4DAB207-9FCD-B24F-85D9-09B04C291BB6}" srcOrd="0" destOrd="0" presId="urn:microsoft.com/office/officeart/2005/8/layout/orgChart1"/>
    <dgm:cxn modelId="{9A047737-46A8-064E-9984-54783FB2E37B}" type="presOf" srcId="{74C8BE07-DCB0-FC4E-8176-5C53A7145BBE}" destId="{01CCC9C6-4C4A-4045-BF6A-D7D021625089}" srcOrd="0" destOrd="0" presId="urn:microsoft.com/office/officeart/2005/8/layout/orgChart1"/>
    <dgm:cxn modelId="{6A185243-9527-AD4B-84F2-1BEA64F7945B}" srcId="{D3D33D4F-A8BB-3542-8F38-67CB51E90541}" destId="{7C572E8E-F93E-774D-825C-7FA8417A99CC}" srcOrd="1" destOrd="0" parTransId="{995806C7-5176-374C-BC7F-2E8D82243E65}" sibTransId="{B9805B60-AA7E-7345-A30D-2F5A28FA4CB2}"/>
    <dgm:cxn modelId="{25655357-0323-DA40-A341-CE042F6010F6}" type="presOf" srcId="{9E26458C-33AB-924A-B828-788CB909B7FE}" destId="{90BA7D2E-C674-B744-BF0C-3190B717A3F0}" srcOrd="0" destOrd="0" presId="urn:microsoft.com/office/officeart/2005/8/layout/orgChart1"/>
    <dgm:cxn modelId="{11200D60-3699-EE41-BB0F-63B0B33EDD17}" type="presOf" srcId="{74C8BE07-DCB0-FC4E-8176-5C53A7145BBE}" destId="{AEC6B5EF-7E13-A44C-878B-1B980FEA78B3}" srcOrd="1" destOrd="0" presId="urn:microsoft.com/office/officeart/2005/8/layout/orgChart1"/>
    <dgm:cxn modelId="{ADB99665-6522-8B44-8DDE-CC3162BF56E6}" type="presOf" srcId="{788F9E2A-6353-CA43-9F2B-BFD3E66C0953}" destId="{8F43C541-9F03-B249-B1DC-EA198B1ACAC1}" srcOrd="0" destOrd="0" presId="urn:microsoft.com/office/officeart/2005/8/layout/orgChart1"/>
    <dgm:cxn modelId="{54B8D166-697A-0645-9516-EBD519F842F5}" srcId="{D3D33D4F-A8BB-3542-8F38-67CB51E90541}" destId="{9E26458C-33AB-924A-B828-788CB909B7FE}" srcOrd="0" destOrd="0" parTransId="{2BB5588E-4F54-424A-91A2-0B3C67FD16FC}" sibTransId="{EA8F3310-11DC-CF4E-B8A2-FBEBB4460936}"/>
    <dgm:cxn modelId="{7CEB737B-1613-3C41-AB52-016560D55FF2}" srcId="{788F9E2A-6353-CA43-9F2B-BFD3E66C0953}" destId="{74C8BE07-DCB0-FC4E-8176-5C53A7145BBE}" srcOrd="0" destOrd="0" parTransId="{2EBBE561-ABA3-BD4A-BE82-8A97374AF52E}" sibTransId="{2DBA7B5E-8E5F-D746-A655-B1B910342E46}"/>
    <dgm:cxn modelId="{FD265B89-03D7-8347-BC2B-D0880B01014E}" srcId="{788F9E2A-6353-CA43-9F2B-BFD3E66C0953}" destId="{D3D33D4F-A8BB-3542-8F38-67CB51E90541}" srcOrd="1" destOrd="0" parTransId="{75CCB6E7-F65D-B94F-8F23-B981DBE58829}" sibTransId="{5ECCE8A2-8695-8142-BA4A-ED86F32ED24E}"/>
    <dgm:cxn modelId="{E7974DA1-05C1-0741-A2A5-E1BEA42B467C}" type="presOf" srcId="{7C572E8E-F93E-774D-825C-7FA8417A99CC}" destId="{4E15CFE6-2422-8241-829E-4FE46E512DE9}" srcOrd="1" destOrd="0" presId="urn:microsoft.com/office/officeart/2005/8/layout/orgChart1"/>
    <dgm:cxn modelId="{88A896B1-B72F-6746-BAA6-462C44DFCC57}" type="presOf" srcId="{7C572E8E-F93E-774D-825C-7FA8417A99CC}" destId="{7EBFE827-2C11-2945-80E5-98A4D1A8096C}" srcOrd="0" destOrd="0" presId="urn:microsoft.com/office/officeart/2005/8/layout/orgChart1"/>
    <dgm:cxn modelId="{181EB6BD-A9B8-5645-915A-AD8F99542F61}" type="presOf" srcId="{2BB5588E-4F54-424A-91A2-0B3C67FD16FC}" destId="{8B9F9315-D691-6741-A98C-28F496D88177}" srcOrd="0" destOrd="0" presId="urn:microsoft.com/office/officeart/2005/8/layout/orgChart1"/>
    <dgm:cxn modelId="{AA0EB1C0-FB1C-3F46-9EA1-31FEE6CC970B}" type="presOf" srcId="{9E26458C-33AB-924A-B828-788CB909B7FE}" destId="{1F005840-AFC9-2240-A5C5-3B7DFD6B77C4}" srcOrd="1" destOrd="0" presId="urn:microsoft.com/office/officeart/2005/8/layout/orgChart1"/>
    <dgm:cxn modelId="{0ADC3F5A-B48F-AE45-B91A-894A81685277}" type="presParOf" srcId="{8F43C541-9F03-B249-B1DC-EA198B1ACAC1}" destId="{393511AC-EF55-624D-AC8D-5860F33F5192}" srcOrd="0" destOrd="0" presId="urn:microsoft.com/office/officeart/2005/8/layout/orgChart1"/>
    <dgm:cxn modelId="{95F2174D-7ABE-C740-9A69-EBA004FA064F}" type="presParOf" srcId="{393511AC-EF55-624D-AC8D-5860F33F5192}" destId="{B809B74A-F1FC-0845-BF78-4E01C75FE3F9}" srcOrd="0" destOrd="0" presId="urn:microsoft.com/office/officeart/2005/8/layout/orgChart1"/>
    <dgm:cxn modelId="{88CA7469-2B5E-E248-A97B-6211D1BA917D}" type="presParOf" srcId="{B809B74A-F1FC-0845-BF78-4E01C75FE3F9}" destId="{01CCC9C6-4C4A-4045-BF6A-D7D021625089}" srcOrd="0" destOrd="0" presId="urn:microsoft.com/office/officeart/2005/8/layout/orgChart1"/>
    <dgm:cxn modelId="{8F044A6D-96C4-404E-9E28-1CBA08615BD2}" type="presParOf" srcId="{B809B74A-F1FC-0845-BF78-4E01C75FE3F9}" destId="{AEC6B5EF-7E13-A44C-878B-1B980FEA78B3}" srcOrd="1" destOrd="0" presId="urn:microsoft.com/office/officeart/2005/8/layout/orgChart1"/>
    <dgm:cxn modelId="{68B72D56-4B48-534D-8DF1-C75524ED416B}" type="presParOf" srcId="{393511AC-EF55-624D-AC8D-5860F33F5192}" destId="{F1437FFC-3CA6-0144-83B9-9E20F2FC62B7}" srcOrd="1" destOrd="0" presId="urn:microsoft.com/office/officeart/2005/8/layout/orgChart1"/>
    <dgm:cxn modelId="{D094FDB3-C1DC-574B-8986-1B72456335EB}" type="presParOf" srcId="{393511AC-EF55-624D-AC8D-5860F33F5192}" destId="{BFCB6E89-8547-DC41-B75E-CE0F0337E563}" srcOrd="2" destOrd="0" presId="urn:microsoft.com/office/officeart/2005/8/layout/orgChart1"/>
    <dgm:cxn modelId="{8901C6F6-4BE8-F547-B331-EA81F5DBF751}" type="presParOf" srcId="{8F43C541-9F03-B249-B1DC-EA198B1ACAC1}" destId="{80DCC409-060F-2247-9891-34E6367C5D2D}" srcOrd="1" destOrd="0" presId="urn:microsoft.com/office/officeart/2005/8/layout/orgChart1"/>
    <dgm:cxn modelId="{EA906DA1-E93F-F941-991B-A0C96CC01937}" type="presParOf" srcId="{80DCC409-060F-2247-9891-34E6367C5D2D}" destId="{9486F006-CBE4-3448-BBDA-65265E51EA33}" srcOrd="0" destOrd="0" presId="urn:microsoft.com/office/officeart/2005/8/layout/orgChart1"/>
    <dgm:cxn modelId="{46E5852E-C623-B744-95DF-2811B3C4E13D}" type="presParOf" srcId="{9486F006-CBE4-3448-BBDA-65265E51EA33}" destId="{B4DAB207-9FCD-B24F-85D9-09B04C291BB6}" srcOrd="0" destOrd="0" presId="urn:microsoft.com/office/officeart/2005/8/layout/orgChart1"/>
    <dgm:cxn modelId="{A2915C46-9D44-9E4D-8430-895AC0F5030D}" type="presParOf" srcId="{9486F006-CBE4-3448-BBDA-65265E51EA33}" destId="{1CD8102E-0C66-794C-BA7C-BF8271B3D644}" srcOrd="1" destOrd="0" presId="urn:microsoft.com/office/officeart/2005/8/layout/orgChart1"/>
    <dgm:cxn modelId="{C2A891FA-A11F-7644-915D-9D821BD4C49C}" type="presParOf" srcId="{80DCC409-060F-2247-9891-34E6367C5D2D}" destId="{917F077B-1281-D748-978D-F6B9759DA529}" srcOrd="1" destOrd="0" presId="urn:microsoft.com/office/officeart/2005/8/layout/orgChart1"/>
    <dgm:cxn modelId="{AB4A5A36-D7A9-8A46-A062-9CDCC8E4D2F5}" type="presParOf" srcId="{80DCC409-060F-2247-9891-34E6367C5D2D}" destId="{F478B738-15F7-744A-9B62-6AFA3C8E480A}" srcOrd="2" destOrd="0" presId="urn:microsoft.com/office/officeart/2005/8/layout/orgChart1"/>
    <dgm:cxn modelId="{F719474C-E179-DB4A-838B-80B0CE69566D}" type="presParOf" srcId="{F478B738-15F7-744A-9B62-6AFA3C8E480A}" destId="{8B9F9315-D691-6741-A98C-28F496D88177}" srcOrd="0" destOrd="0" presId="urn:microsoft.com/office/officeart/2005/8/layout/orgChart1"/>
    <dgm:cxn modelId="{C1A2A2C5-E9F2-1243-A827-AF94E2884C17}" type="presParOf" srcId="{F478B738-15F7-744A-9B62-6AFA3C8E480A}" destId="{E1E74392-2650-2C40-82D4-8CA7047CB652}" srcOrd="1" destOrd="0" presId="urn:microsoft.com/office/officeart/2005/8/layout/orgChart1"/>
    <dgm:cxn modelId="{E780BE9D-D379-B44B-A97E-1FC0715AD0FC}" type="presParOf" srcId="{E1E74392-2650-2C40-82D4-8CA7047CB652}" destId="{4CCE9566-E1AE-B44D-9826-8ED7E6A20FBF}" srcOrd="0" destOrd="0" presId="urn:microsoft.com/office/officeart/2005/8/layout/orgChart1"/>
    <dgm:cxn modelId="{5F82A406-7CA7-6E40-9E44-5C9CAD43384C}" type="presParOf" srcId="{4CCE9566-E1AE-B44D-9826-8ED7E6A20FBF}" destId="{90BA7D2E-C674-B744-BF0C-3190B717A3F0}" srcOrd="0" destOrd="0" presId="urn:microsoft.com/office/officeart/2005/8/layout/orgChart1"/>
    <dgm:cxn modelId="{1AD27C4E-F493-D44A-A3B3-886519DDD86A}" type="presParOf" srcId="{4CCE9566-E1AE-B44D-9826-8ED7E6A20FBF}" destId="{1F005840-AFC9-2240-A5C5-3B7DFD6B77C4}" srcOrd="1" destOrd="0" presId="urn:microsoft.com/office/officeart/2005/8/layout/orgChart1"/>
    <dgm:cxn modelId="{4FD70E01-721F-8342-8374-7776391A5538}" type="presParOf" srcId="{E1E74392-2650-2C40-82D4-8CA7047CB652}" destId="{AFDF82D6-9ECB-3444-AA50-A05DDC63E647}" srcOrd="1" destOrd="0" presId="urn:microsoft.com/office/officeart/2005/8/layout/orgChart1"/>
    <dgm:cxn modelId="{1540BAF8-DCFD-5A41-B83A-C9CDFF5B32CD}" type="presParOf" srcId="{E1E74392-2650-2C40-82D4-8CA7047CB652}" destId="{DC66A05F-2CF9-FA46-86F7-E90BA72897A7}" srcOrd="2" destOrd="0" presId="urn:microsoft.com/office/officeart/2005/8/layout/orgChart1"/>
    <dgm:cxn modelId="{4DAEC0A7-F9CF-2C43-BEA1-EDFBD24A0FA5}" type="presParOf" srcId="{F478B738-15F7-744A-9B62-6AFA3C8E480A}" destId="{9E26CC71-8C89-1749-80DD-509D76B4E137}" srcOrd="2" destOrd="0" presId="urn:microsoft.com/office/officeart/2005/8/layout/orgChart1"/>
    <dgm:cxn modelId="{E8F791CB-DF7F-1447-9AB4-887EB0AE5186}" type="presParOf" srcId="{F478B738-15F7-744A-9B62-6AFA3C8E480A}" destId="{0A20559F-44B6-7848-9E3D-EF55FC43659C}" srcOrd="3" destOrd="0" presId="urn:microsoft.com/office/officeart/2005/8/layout/orgChart1"/>
    <dgm:cxn modelId="{76259D55-4A91-7249-A7FB-66C3280A52F8}" type="presParOf" srcId="{0A20559F-44B6-7848-9E3D-EF55FC43659C}" destId="{6823C49F-21B2-0742-93AC-48C4E29EB972}" srcOrd="0" destOrd="0" presId="urn:microsoft.com/office/officeart/2005/8/layout/orgChart1"/>
    <dgm:cxn modelId="{0ABAC362-6562-9749-B03A-189D265F6CD5}" type="presParOf" srcId="{6823C49F-21B2-0742-93AC-48C4E29EB972}" destId="{7EBFE827-2C11-2945-80E5-98A4D1A8096C}" srcOrd="0" destOrd="0" presId="urn:microsoft.com/office/officeart/2005/8/layout/orgChart1"/>
    <dgm:cxn modelId="{5328AB20-9182-E643-8CD5-86429DCF5901}" type="presParOf" srcId="{6823C49F-21B2-0742-93AC-48C4E29EB972}" destId="{4E15CFE6-2422-8241-829E-4FE46E512DE9}" srcOrd="1" destOrd="0" presId="urn:microsoft.com/office/officeart/2005/8/layout/orgChart1"/>
    <dgm:cxn modelId="{520C2A22-0037-AE42-BF0E-E9E0FE03B7AE}" type="presParOf" srcId="{0A20559F-44B6-7848-9E3D-EF55FC43659C}" destId="{0653A1CB-2120-E745-9358-65009990A80C}" srcOrd="1" destOrd="0" presId="urn:microsoft.com/office/officeart/2005/8/layout/orgChart1"/>
    <dgm:cxn modelId="{8E55E7EE-205D-924A-9126-39532C129082}" type="presParOf" srcId="{0A20559F-44B6-7848-9E3D-EF55FC43659C}" destId="{1731E391-AC18-A04E-BF99-0F709F2FFA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97604-EF67-D74E-8D48-7771E9D213DE}">
      <dsp:nvSpPr>
        <dsp:cNvPr id="0" name=""/>
        <dsp:cNvSpPr/>
      </dsp:nvSpPr>
      <dsp:spPr>
        <a:xfrm>
          <a:off x="2078647" y="0"/>
          <a:ext cx="2724670" cy="1873226"/>
        </a:xfrm>
        <a:prstGeom prst="trapezoid">
          <a:avLst>
            <a:gd name="adj" fmla="val 73613"/>
          </a:avLst>
        </a:prstGeom>
        <a:solidFill>
          <a:srgbClr val="DFF2FD">
            <a:lumMod val="7500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de-DE" sz="1200" b="1" kern="1200" dirty="0">
            <a:solidFill>
              <a:srgbClr val="FFFFFF"/>
            </a:solidFill>
            <a:latin typeface="Arial" panose="020B0604020202020204"/>
            <a:ea typeface="+mn-ea"/>
            <a:cs typeface="+mn-cs"/>
          </a:endParaRPr>
        </a:p>
        <a:p>
          <a:pPr marL="0" lvl="0" indent="0" algn="ctr" defTabSz="533400">
            <a:lnSpc>
              <a:spcPct val="80000"/>
            </a:lnSpc>
            <a:spcBef>
              <a:spcPct val="0"/>
            </a:spcBef>
            <a:spcAft>
              <a:spcPct val="35000"/>
            </a:spcAft>
            <a:buNone/>
          </a:pPr>
          <a:endParaRPr lang="de-DE" sz="1400" b="1" kern="1200" dirty="0">
            <a:solidFill>
              <a:srgbClr val="FFFFFF"/>
            </a:solidFill>
            <a:latin typeface="Arial" panose="020B0604020202020204"/>
            <a:ea typeface="+mn-ea"/>
            <a:cs typeface="+mn-cs"/>
          </a:endParaRPr>
        </a:p>
        <a:p>
          <a:pPr marL="0" lvl="0" indent="0" algn="ctr" defTabSz="533400">
            <a:lnSpc>
              <a:spcPct val="60000"/>
            </a:lnSpc>
            <a:spcBef>
              <a:spcPct val="0"/>
            </a:spcBef>
            <a:spcAft>
              <a:spcPct val="35000"/>
            </a:spcAft>
            <a:buNone/>
          </a:pPr>
          <a:endParaRPr lang="de-DE" sz="1600" b="1" kern="1200" dirty="0">
            <a:solidFill>
              <a:srgbClr val="FFFFFF"/>
            </a:solidFill>
            <a:latin typeface="Arial" panose="020B0604020202020204"/>
            <a:ea typeface="+mn-ea"/>
            <a:cs typeface="+mn-cs"/>
          </a:endParaRPr>
        </a:p>
        <a:p>
          <a:pPr marL="0" lvl="0" indent="0" algn="ctr" defTabSz="533400">
            <a:lnSpc>
              <a:spcPct val="60000"/>
            </a:lnSpc>
            <a:spcBef>
              <a:spcPct val="0"/>
            </a:spcBef>
            <a:spcAft>
              <a:spcPct val="35000"/>
            </a:spcAft>
            <a:buNone/>
          </a:pPr>
          <a:endParaRPr lang="de-DE" sz="1600" b="1" kern="1200" dirty="0">
            <a:solidFill>
              <a:srgbClr val="FFFFFF"/>
            </a:solidFill>
            <a:latin typeface="Arial" panose="020B0604020202020204"/>
            <a:ea typeface="+mn-ea"/>
            <a:cs typeface="+mn-cs"/>
          </a:endParaRPr>
        </a:p>
        <a:p>
          <a:pPr marL="0" lvl="0" indent="0" algn="ctr" defTabSz="533400">
            <a:lnSpc>
              <a:spcPct val="60000"/>
            </a:lnSpc>
            <a:spcBef>
              <a:spcPct val="0"/>
            </a:spcBef>
            <a:spcAft>
              <a:spcPct val="35000"/>
            </a:spcAft>
            <a:buNone/>
          </a:pPr>
          <a:r>
            <a:rPr lang="de-DE" sz="1600" b="1" kern="1200" dirty="0">
              <a:solidFill>
                <a:srgbClr val="FFFFFF"/>
              </a:solidFill>
              <a:latin typeface="Arial" panose="020B0604020202020204"/>
              <a:ea typeface="+mn-ea"/>
              <a:cs typeface="+mn-cs"/>
            </a:rPr>
            <a:t> </a:t>
          </a:r>
        </a:p>
        <a:p>
          <a:pPr marL="0" lvl="0" indent="0" algn="ctr" defTabSz="533400">
            <a:lnSpc>
              <a:spcPct val="60000"/>
            </a:lnSpc>
            <a:spcBef>
              <a:spcPct val="0"/>
            </a:spcBef>
            <a:spcAft>
              <a:spcPct val="35000"/>
            </a:spcAft>
            <a:buNone/>
          </a:pPr>
          <a:endParaRPr lang="de-DE" sz="500" b="1" kern="1200" dirty="0">
            <a:solidFill>
              <a:srgbClr val="FFFFFF"/>
            </a:solidFill>
            <a:latin typeface="Arial" panose="020B0604020202020204"/>
            <a:ea typeface="+mn-ea"/>
            <a:cs typeface="+mn-cs"/>
          </a:endParaRPr>
        </a:p>
        <a:p>
          <a:pPr marL="0" lvl="0" indent="0" algn="ctr" defTabSz="533400">
            <a:lnSpc>
              <a:spcPct val="60000"/>
            </a:lnSpc>
            <a:spcBef>
              <a:spcPct val="0"/>
            </a:spcBef>
            <a:spcAft>
              <a:spcPct val="35000"/>
            </a:spcAft>
            <a:buNone/>
          </a:pPr>
          <a:endParaRPr lang="de-DE" sz="1600" b="1" kern="1200" dirty="0">
            <a:solidFill>
              <a:srgbClr val="FFFFFF"/>
            </a:solidFill>
            <a:latin typeface="Arial" panose="020B0604020202020204"/>
            <a:ea typeface="+mn-ea"/>
            <a:cs typeface="+mn-cs"/>
          </a:endParaRPr>
        </a:p>
      </dsp:txBody>
      <dsp:txXfrm>
        <a:off x="2986870" y="624409"/>
        <a:ext cx="908224" cy="1248817"/>
      </dsp:txXfrm>
    </dsp:sp>
    <dsp:sp modelId="{B9056FA1-0C86-FE49-A408-D2F548B004C7}">
      <dsp:nvSpPr>
        <dsp:cNvPr id="0" name=""/>
        <dsp:cNvSpPr/>
      </dsp:nvSpPr>
      <dsp:spPr>
        <a:xfrm>
          <a:off x="943661" y="1873226"/>
          <a:ext cx="4994642" cy="1560618"/>
        </a:xfrm>
        <a:prstGeom prst="trapezoid">
          <a:avLst>
            <a:gd name="adj" fmla="val 73613"/>
          </a:avLst>
        </a:prstGeom>
        <a:solidFill>
          <a:srgbClr val="006699">
            <a:shade val="80000"/>
            <a:hueOff val="371915"/>
            <a:satOff val="-37501"/>
            <a:lumOff val="19807"/>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b="1" kern="1200" dirty="0">
            <a:solidFill>
              <a:srgbClr val="FFFFFF"/>
            </a:solidFill>
            <a:latin typeface="Arial" panose="020B0604020202020204"/>
            <a:ea typeface="+mn-ea"/>
            <a:cs typeface="+mn-cs"/>
          </a:endParaRPr>
        </a:p>
        <a:p>
          <a:pPr marL="0" lvl="0" indent="0" algn="ctr" defTabSz="711200">
            <a:lnSpc>
              <a:spcPct val="90000"/>
            </a:lnSpc>
            <a:spcBef>
              <a:spcPct val="0"/>
            </a:spcBef>
            <a:spcAft>
              <a:spcPct val="35000"/>
            </a:spcAft>
            <a:buNone/>
          </a:pPr>
          <a:endParaRPr lang="de-DE" sz="1600" b="1" kern="1200" dirty="0">
            <a:solidFill>
              <a:srgbClr val="FFFFFF"/>
            </a:solidFill>
            <a:latin typeface="Arial" panose="020B0604020202020204"/>
            <a:ea typeface="+mn-ea"/>
            <a:cs typeface="+mn-cs"/>
          </a:endParaRPr>
        </a:p>
        <a:p>
          <a:pPr marL="0" lvl="0" indent="0" algn="ctr" defTabSz="711200">
            <a:lnSpc>
              <a:spcPct val="90000"/>
            </a:lnSpc>
            <a:spcBef>
              <a:spcPct val="0"/>
            </a:spcBef>
            <a:spcAft>
              <a:spcPct val="35000"/>
            </a:spcAft>
            <a:buNone/>
          </a:pPr>
          <a:endParaRPr lang="de-DE" sz="1600" b="1" kern="1200" dirty="0">
            <a:solidFill>
              <a:srgbClr val="FFFFFF"/>
            </a:solidFill>
            <a:latin typeface="Arial" panose="020B0604020202020204"/>
            <a:ea typeface="+mn-ea"/>
            <a:cs typeface="+mn-cs"/>
          </a:endParaRPr>
        </a:p>
      </dsp:txBody>
      <dsp:txXfrm>
        <a:off x="2583602" y="2241388"/>
        <a:ext cx="1714761" cy="1192456"/>
      </dsp:txXfrm>
    </dsp:sp>
    <dsp:sp modelId="{AB30CCDB-1D5B-B74F-A3B0-9048E60F7C5B}">
      <dsp:nvSpPr>
        <dsp:cNvPr id="0" name=""/>
        <dsp:cNvSpPr/>
      </dsp:nvSpPr>
      <dsp:spPr>
        <a:xfrm>
          <a:off x="0" y="3433844"/>
          <a:ext cx="6881966" cy="1297545"/>
        </a:xfrm>
        <a:prstGeom prst="trapezoid">
          <a:avLst>
            <a:gd name="adj" fmla="val 73613"/>
          </a:avLst>
        </a:prstGeom>
        <a:solidFill>
          <a:srgbClr val="006699">
            <a:shade val="80000"/>
            <a:hueOff val="743830"/>
            <a:satOff val="-75001"/>
            <a:lumOff val="39614"/>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FFFFFF"/>
              </a:solidFill>
              <a:latin typeface="Arial" panose="020B0604020202020204"/>
              <a:ea typeface="+mn-ea"/>
              <a:cs typeface="+mn-cs"/>
            </a:rPr>
            <a:t>Mobilitätsinfrastruktur</a:t>
          </a:r>
        </a:p>
        <a:p>
          <a:pPr marL="0" lvl="0" indent="0" algn="ctr" defTabSz="711200">
            <a:lnSpc>
              <a:spcPct val="90000"/>
            </a:lnSpc>
            <a:spcBef>
              <a:spcPct val="0"/>
            </a:spcBef>
            <a:spcAft>
              <a:spcPct val="35000"/>
            </a:spcAft>
            <a:buNone/>
          </a:pPr>
          <a:r>
            <a:rPr lang="de-DE" sz="1600" b="1" kern="1200" dirty="0">
              <a:solidFill>
                <a:srgbClr val="FFFFFF"/>
              </a:solidFill>
              <a:latin typeface="Arial" panose="020B0604020202020204"/>
              <a:ea typeface="+mn-ea"/>
              <a:cs typeface="+mn-cs"/>
            </a:rPr>
            <a:t> </a:t>
          </a:r>
        </a:p>
        <a:p>
          <a:pPr marL="0" lvl="0" indent="0" algn="ctr" defTabSz="711200">
            <a:lnSpc>
              <a:spcPct val="90000"/>
            </a:lnSpc>
            <a:spcBef>
              <a:spcPct val="0"/>
            </a:spcBef>
            <a:spcAft>
              <a:spcPct val="35000"/>
            </a:spcAft>
            <a:buNone/>
          </a:pPr>
          <a:endParaRPr lang="de-DE" sz="1600" b="1" kern="1200" dirty="0">
            <a:solidFill>
              <a:srgbClr val="FFFFFF"/>
            </a:solidFill>
            <a:latin typeface="Arial" panose="020B0604020202020204"/>
            <a:ea typeface="+mn-ea"/>
            <a:cs typeface="+mn-cs"/>
          </a:endParaRPr>
        </a:p>
        <a:p>
          <a:pPr marL="0" lvl="0" indent="0" algn="ctr" defTabSz="711200">
            <a:lnSpc>
              <a:spcPct val="90000"/>
            </a:lnSpc>
            <a:spcBef>
              <a:spcPct val="0"/>
            </a:spcBef>
            <a:spcAft>
              <a:spcPct val="35000"/>
            </a:spcAft>
            <a:buNone/>
          </a:pPr>
          <a:endParaRPr lang="de-DE" sz="1600" b="1" kern="1200" dirty="0">
            <a:solidFill>
              <a:srgbClr val="FFFFFF"/>
            </a:solidFill>
            <a:latin typeface="Arial" panose="020B0604020202020204"/>
            <a:ea typeface="+mn-ea"/>
            <a:cs typeface="+mn-cs"/>
          </a:endParaRPr>
        </a:p>
      </dsp:txBody>
      <dsp:txXfrm>
        <a:off x="1841119" y="3618551"/>
        <a:ext cx="3199727" cy="1112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6CC71-8C89-1749-80DD-509D76B4E137}">
      <dsp:nvSpPr>
        <dsp:cNvPr id="0" name=""/>
        <dsp:cNvSpPr/>
      </dsp:nvSpPr>
      <dsp:spPr>
        <a:xfrm>
          <a:off x="2802534" y="957066"/>
          <a:ext cx="172079" cy="753871"/>
        </a:xfrm>
        <a:custGeom>
          <a:avLst/>
          <a:gdLst/>
          <a:ahLst/>
          <a:cxnLst/>
          <a:rect l="0" t="0" r="0" b="0"/>
          <a:pathLst>
            <a:path>
              <a:moveTo>
                <a:pt x="0" y="0"/>
              </a:moveTo>
              <a:lnTo>
                <a:pt x="0" y="753871"/>
              </a:lnTo>
              <a:lnTo>
                <a:pt x="172079" y="75387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F9315-D691-6741-A98C-28F496D88177}">
      <dsp:nvSpPr>
        <dsp:cNvPr id="0" name=""/>
        <dsp:cNvSpPr/>
      </dsp:nvSpPr>
      <dsp:spPr>
        <a:xfrm>
          <a:off x="2630455" y="957066"/>
          <a:ext cx="172079" cy="753871"/>
        </a:xfrm>
        <a:custGeom>
          <a:avLst/>
          <a:gdLst/>
          <a:ahLst/>
          <a:cxnLst/>
          <a:rect l="0" t="0" r="0" b="0"/>
          <a:pathLst>
            <a:path>
              <a:moveTo>
                <a:pt x="172079" y="0"/>
              </a:moveTo>
              <a:lnTo>
                <a:pt x="172079" y="753871"/>
              </a:lnTo>
              <a:lnTo>
                <a:pt x="0" y="75387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CC9C6-4C4A-4045-BF6A-D7D021625089}">
      <dsp:nvSpPr>
        <dsp:cNvPr id="0" name=""/>
        <dsp:cNvSpPr/>
      </dsp:nvSpPr>
      <dsp:spPr>
        <a:xfrm>
          <a:off x="98" y="137640"/>
          <a:ext cx="1638851" cy="81942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t>marktwirtschaftlich (gewerblich) </a:t>
          </a:r>
          <a:endParaRPr lang="de-DE" sz="1500" kern="1200" dirty="0"/>
        </a:p>
      </dsp:txBody>
      <dsp:txXfrm>
        <a:off x="98" y="137640"/>
        <a:ext cx="1638851" cy="819425"/>
      </dsp:txXfrm>
    </dsp:sp>
    <dsp:sp modelId="{B4DAB207-9FCD-B24F-85D9-09B04C291BB6}">
      <dsp:nvSpPr>
        <dsp:cNvPr id="0" name=""/>
        <dsp:cNvSpPr/>
      </dsp:nvSpPr>
      <dsp:spPr>
        <a:xfrm>
          <a:off x="1983108" y="137640"/>
          <a:ext cx="1638851" cy="81942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staatlich subventioniert </a:t>
          </a:r>
        </a:p>
      </dsp:txBody>
      <dsp:txXfrm>
        <a:off x="1983108" y="137640"/>
        <a:ext cx="1638851" cy="819425"/>
      </dsp:txXfrm>
    </dsp:sp>
    <dsp:sp modelId="{90BA7D2E-C674-B744-BF0C-3190B717A3F0}">
      <dsp:nvSpPr>
        <dsp:cNvPr id="0" name=""/>
        <dsp:cNvSpPr/>
      </dsp:nvSpPr>
      <dsp:spPr>
        <a:xfrm>
          <a:off x="991603" y="1301224"/>
          <a:ext cx="1638851" cy="81942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DL für jedermann</a:t>
          </a:r>
        </a:p>
      </dsp:txBody>
      <dsp:txXfrm>
        <a:off x="991603" y="1301224"/>
        <a:ext cx="1638851" cy="819425"/>
      </dsp:txXfrm>
    </dsp:sp>
    <dsp:sp modelId="{7EBFE827-2C11-2945-80E5-98A4D1A8096C}">
      <dsp:nvSpPr>
        <dsp:cNvPr id="0" name=""/>
        <dsp:cNvSpPr/>
      </dsp:nvSpPr>
      <dsp:spPr>
        <a:xfrm>
          <a:off x="2974613" y="1301224"/>
          <a:ext cx="1638851" cy="81942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dirty="0"/>
            <a:t>DL für geschlossenen Personenkreis (selbstorganisiert) </a:t>
          </a:r>
        </a:p>
      </dsp:txBody>
      <dsp:txXfrm>
        <a:off x="2974613" y="1301224"/>
        <a:ext cx="1638851" cy="8194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heme" Target="../theme/theme3.xml"/><Relationship Id="rId5" Type="http://schemas.openxmlformats.org/officeDocument/2006/relationships/tags" Target="../tags/tag31.xml"/><Relationship Id="rId4" Type="http://schemas.openxmlformats.org/officeDocument/2006/relationships/tags" Target="../tags/tag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B62FD-DEA5-4016-A686-92BD436E4AF0}"/>
              </a:ext>
            </a:extLst>
          </p:cNvPr>
          <p:cNvSpPr>
            <a:spLocks noGrp="1"/>
          </p:cNvSpPr>
          <p:nvPr>
            <p:ph type="hdr" sz="quarter"/>
            <p:custDataLst>
              <p:tags r:id="rId2"/>
            </p:custDataLst>
          </p:nvPr>
        </p:nvSpPr>
        <p:spPr>
          <a:xfrm>
            <a:off x="0" y="0"/>
            <a:ext cx="3037840" cy="466434"/>
          </a:xfrm>
          <a:prstGeom prst="rect">
            <a:avLst/>
          </a:prstGeom>
        </p:spPr>
        <p:txBody>
          <a:bodyPr vert="horz" lIns="93177" tIns="46589" rIns="93177" bIns="46589" rtlCol="0"/>
          <a:lstStyle>
            <a:lvl1pPr algn="l">
              <a:defRPr sz="1200"/>
            </a:lvl1pPr>
          </a:lstStyle>
          <a:p>
            <a:endParaRPr lang="de-AT" dirty="0">
              <a:latin typeface="Arial" panose="020B0604020202020204" pitchFamily="34" charset="0"/>
            </a:endParaRPr>
          </a:p>
        </p:txBody>
      </p:sp>
      <p:sp>
        <p:nvSpPr>
          <p:cNvPr id="3" name="Datumsplatzhalter 2">
            <a:extLst>
              <a:ext uri="{FF2B5EF4-FFF2-40B4-BE49-F238E27FC236}">
                <a16:creationId xmlns:a16="http://schemas.microsoft.com/office/drawing/2014/main" id="{79D031BE-D109-46DC-97CA-86C8CC80DEF3}"/>
              </a:ext>
            </a:extLst>
          </p:cNvPr>
          <p:cNvSpPr>
            <a:spLocks noGrp="1"/>
          </p:cNvSpPr>
          <p:nvPr>
            <p:ph type="dt" sz="quarter" idx="1"/>
            <p:custDataLst>
              <p:tags r:id="rId3"/>
            </p:custDataLst>
          </p:nvPr>
        </p:nvSpPr>
        <p:spPr>
          <a:xfrm>
            <a:off x="3970938" y="0"/>
            <a:ext cx="3037840" cy="466434"/>
          </a:xfrm>
          <a:prstGeom prst="rect">
            <a:avLst/>
          </a:prstGeom>
        </p:spPr>
        <p:txBody>
          <a:bodyPr vert="horz" lIns="93177" tIns="46589" rIns="93177" bIns="46589" rtlCol="0"/>
          <a:lstStyle>
            <a:lvl1pPr algn="r">
              <a:defRPr sz="1200"/>
            </a:lvl1pPr>
          </a:lstStyle>
          <a:p>
            <a:fld id="{AAD92F50-EEFB-414C-A5B9-E53AB6640962}" type="datetimeFigureOut">
              <a:rPr lang="de-AT" smtClean="0">
                <a:latin typeface="Arial" panose="020B0604020202020204" pitchFamily="34" charset="0"/>
              </a:rPr>
              <a:t>17.10.22</a:t>
            </a:fld>
            <a:endParaRPr lang="de-AT" dirty="0">
              <a:latin typeface="Arial" panose="020B0604020202020204" pitchFamily="34" charset="0"/>
            </a:endParaRPr>
          </a:p>
        </p:txBody>
      </p:sp>
      <p:sp>
        <p:nvSpPr>
          <p:cNvPr id="4" name="Fußzeilenplatzhalter 3">
            <a:extLst>
              <a:ext uri="{FF2B5EF4-FFF2-40B4-BE49-F238E27FC236}">
                <a16:creationId xmlns:a16="http://schemas.microsoft.com/office/drawing/2014/main" id="{E3E70E89-9D63-4AE7-AA10-359BADF98E1C}"/>
              </a:ext>
            </a:extLst>
          </p:cNvPr>
          <p:cNvSpPr>
            <a:spLocks noGrp="1"/>
          </p:cNvSpPr>
          <p:nvPr>
            <p:ph type="ftr" sz="quarter" idx="2"/>
            <p:custDataLst>
              <p:tags r:id="rId4"/>
            </p:custDataLst>
          </p:nvPr>
        </p:nvSpPr>
        <p:spPr>
          <a:xfrm>
            <a:off x="0" y="8829967"/>
            <a:ext cx="3037840" cy="466433"/>
          </a:xfrm>
          <a:prstGeom prst="rect">
            <a:avLst/>
          </a:prstGeom>
        </p:spPr>
        <p:txBody>
          <a:bodyPr vert="horz" lIns="93177" tIns="46589" rIns="93177" bIns="46589" rtlCol="0" anchor="b"/>
          <a:lstStyle>
            <a:lvl1pPr algn="l">
              <a:defRPr sz="1200"/>
            </a:lvl1pPr>
          </a:lstStyle>
          <a:p>
            <a:endParaRPr lang="de-AT" dirty="0">
              <a:latin typeface="Arial" panose="020B0604020202020204" pitchFamily="34" charset="0"/>
            </a:endParaRPr>
          </a:p>
        </p:txBody>
      </p:sp>
      <p:sp>
        <p:nvSpPr>
          <p:cNvPr id="5" name="Foliennummernplatzhalter 4">
            <a:extLst>
              <a:ext uri="{FF2B5EF4-FFF2-40B4-BE49-F238E27FC236}">
                <a16:creationId xmlns:a16="http://schemas.microsoft.com/office/drawing/2014/main" id="{BD848377-D64A-4E24-83A8-537299BF9731}"/>
              </a:ext>
            </a:extLst>
          </p:cNvPr>
          <p:cNvSpPr>
            <a:spLocks noGrp="1"/>
          </p:cNvSpPr>
          <p:nvPr>
            <p:ph type="sldNum" sz="quarter" idx="3"/>
            <p:custDataLst>
              <p:tags r:id="rId5"/>
            </p:custDataLst>
          </p:nvPr>
        </p:nvSpPr>
        <p:spPr>
          <a:xfrm>
            <a:off x="3970938" y="8829967"/>
            <a:ext cx="3037840" cy="466433"/>
          </a:xfrm>
          <a:prstGeom prst="rect">
            <a:avLst/>
          </a:prstGeom>
        </p:spPr>
        <p:txBody>
          <a:bodyPr vert="horz" lIns="93177" tIns="46589" rIns="93177" bIns="46589" rtlCol="0" anchor="b"/>
          <a:lstStyle>
            <a:lvl1pPr algn="r">
              <a:defRPr sz="1200"/>
            </a:lvl1pPr>
          </a:lstStyle>
          <a:p>
            <a:fld id="{F9B8C977-CDE1-48A9-8E7D-2B9A79EDCF35}" type="slidenum">
              <a:rPr lang="de-AT" smtClean="0">
                <a:latin typeface="Arial" panose="020B0604020202020204" pitchFamily="34" charset="0"/>
              </a:rPr>
              <a:t>‹Nr.›</a:t>
            </a:fld>
            <a:endParaRPr lang="de-AT" dirty="0">
              <a:latin typeface="Arial" panose="020B0604020202020204" pitchFamily="34" charset="0"/>
            </a:endParaRPr>
          </a:p>
        </p:txBody>
      </p:sp>
    </p:spTree>
    <p:extLst>
      <p:ext uri="{BB962C8B-B14F-4D97-AF65-F5344CB8AC3E}">
        <p14:creationId xmlns:p14="http://schemas.microsoft.com/office/powerpoint/2010/main" val="2054379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heme" Target="../theme/theme2.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3037840" cy="466434"/>
          </a:xfrm>
          <a:prstGeom prst="rect">
            <a:avLst/>
          </a:prstGeom>
        </p:spPr>
        <p:txBody>
          <a:bodyPr vert="horz" lIns="93177" tIns="46589" rIns="93177" bIns="46589" rtlCol="0"/>
          <a:lstStyle>
            <a:lvl1pPr algn="l">
              <a:defRPr lang="de-AT" dirty="0">
                <a:latin typeface="Arial" panose="020B0604020202020204" pitchFamily="34" charset="0"/>
              </a:defRPr>
            </a:lvl1pPr>
          </a:lstStyle>
          <a:p>
            <a:endParaRPr lang="de-AT" dirty="0"/>
          </a:p>
        </p:txBody>
      </p:sp>
      <p:sp>
        <p:nvSpPr>
          <p:cNvPr id="3" name="Datumsplatzhalter 2"/>
          <p:cNvSpPr>
            <a:spLocks noGrp="1"/>
          </p:cNvSpPr>
          <p:nvPr>
            <p:ph type="dt" idx="1"/>
            <p:custDataLst>
              <p:tags r:id="rId3"/>
            </p:custDataLst>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C116C0E1-FA71-4E92-9BA0-377972D4F09A}" type="datetimeFigureOut">
              <a:rPr lang="de-AT" smtClean="0"/>
              <a:pPr/>
              <a:t>17.10.22</a:t>
            </a:fld>
            <a:endParaRPr lang="de-AT" dirty="0"/>
          </a:p>
        </p:txBody>
      </p:sp>
      <p:sp>
        <p:nvSpPr>
          <p:cNvPr id="4" name="Folienbildplatzhalter 3"/>
          <p:cNvSpPr>
            <a:spLocks noGrp="1" noRot="1" noChangeAspect="1"/>
          </p:cNvSpPr>
          <p:nvPr>
            <p:ph type="sldImg" idx="2"/>
            <p:custDataLst>
              <p:tags r:id="rId4"/>
            </p:custDataLst>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de-AT" dirty="0"/>
          </a:p>
        </p:txBody>
      </p:sp>
      <p:sp>
        <p:nvSpPr>
          <p:cNvPr id="5" name="Notizenplatzhalter 4"/>
          <p:cNvSpPr>
            <a:spLocks noGrp="1"/>
          </p:cNvSpPr>
          <p:nvPr>
            <p:ph type="body" sz="quarter" idx="3"/>
            <p:custDataLst>
              <p:tags r:id="rId5"/>
            </p:custDataLst>
          </p:nvPr>
        </p:nvSpPr>
        <p:spPr>
          <a:xfrm>
            <a:off x="701040" y="4473892"/>
            <a:ext cx="5608320" cy="3660458"/>
          </a:xfrm>
          <a:prstGeom prst="rect">
            <a:avLst/>
          </a:prstGeom>
        </p:spPr>
        <p:txBody>
          <a:bodyPr vert="horz" lIns="93177" tIns="46589" rIns="93177" bIns="46589" rtlCol="0"/>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custDataLst>
              <p:tags r:id="rId6"/>
            </p:custDataLst>
          </p:nvPr>
        </p:nvSpPr>
        <p:spPr>
          <a:xfrm>
            <a:off x="0" y="8829967"/>
            <a:ext cx="3037840" cy="466433"/>
          </a:xfrm>
          <a:prstGeom prst="rect">
            <a:avLst/>
          </a:prstGeom>
        </p:spPr>
        <p:txBody>
          <a:bodyPr vert="horz" lIns="93177" tIns="46589" rIns="93177" bIns="46589" rtlCol="0" anchor="b"/>
          <a:lstStyle>
            <a:lvl1pPr algn="l">
              <a:defRPr lang="de-AT" dirty="0">
                <a:latin typeface="Arial" panose="020B0604020202020204" pitchFamily="34" charset="0"/>
              </a:defRPr>
            </a:lvl1pPr>
          </a:lstStyle>
          <a:p>
            <a:endParaRPr lang="de-AT" dirty="0"/>
          </a:p>
        </p:txBody>
      </p:sp>
      <p:sp>
        <p:nvSpPr>
          <p:cNvPr id="7" name="Foliennummernplatzhalter 6"/>
          <p:cNvSpPr>
            <a:spLocks noGrp="1"/>
          </p:cNvSpPr>
          <p:nvPr>
            <p:ph type="sldNum" sz="quarter" idx="5"/>
            <p:custDataLst>
              <p:tags r:id="rId7"/>
            </p:custDataLst>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DD8BEB3B-C5EA-45F3-97F0-E17E2A187F46}" type="slidenum">
              <a:rPr lang="de-AT" smtClean="0"/>
              <a:pPr/>
              <a:t>‹Nr.›</a:t>
            </a:fld>
            <a:endParaRPr lang="de-AT" dirty="0"/>
          </a:p>
        </p:txBody>
      </p:sp>
    </p:spTree>
    <p:extLst>
      <p:ext uri="{BB962C8B-B14F-4D97-AF65-F5344CB8AC3E}">
        <p14:creationId xmlns:p14="http://schemas.microsoft.com/office/powerpoint/2010/main" val="4905199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Vielen Dank für die Einladung zum </a:t>
            </a:r>
            <a:r>
              <a:rPr lang="de-AT" sz="1000" dirty="0" err="1"/>
              <a:t>rechtl</a:t>
            </a:r>
            <a:r>
              <a:rPr lang="de-AT" sz="1000" dirty="0"/>
              <a:t> Rahmen für die alternativen Mobilitätsdienste zu sprechen und der Frage nachzugehen, welcher Handlungsbedarf hier gegeben ist. </a:t>
            </a:r>
            <a:endParaRPr lang="en-DE" sz="1000"/>
          </a:p>
        </p:txBody>
      </p:sp>
      <p:sp>
        <p:nvSpPr>
          <p:cNvPr id="4" name="Foliennummernplatzhalter 3"/>
          <p:cNvSpPr>
            <a:spLocks noGrp="1"/>
          </p:cNvSpPr>
          <p:nvPr>
            <p:ph type="sldNum" sz="quarter" idx="5"/>
          </p:nvPr>
        </p:nvSpPr>
        <p:spPr/>
        <p:txBody>
          <a:bodyPr/>
          <a:lstStyle/>
          <a:p>
            <a:fld id="{DD8BEB3B-C5EA-45F3-97F0-E17E2A187F46}" type="slidenum">
              <a:rPr lang="de-AT" smtClean="0"/>
              <a:pPr/>
              <a:t>1</a:t>
            </a:fld>
            <a:endParaRPr lang="de-AT" dirty="0"/>
          </a:p>
        </p:txBody>
      </p:sp>
    </p:spTree>
    <p:extLst>
      <p:ext uri="{BB962C8B-B14F-4D97-AF65-F5344CB8AC3E}">
        <p14:creationId xmlns:p14="http://schemas.microsoft.com/office/powerpoint/2010/main" val="115946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Carpooling: = Beförderungsleistung _ es gibt aber keine explizite Regelung dafür.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Selbstorganisiert mit Ertragsabsicht (= gewerblich) =&gt;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GelVG</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gewerbl</a:t>
            </a:r>
            <a:r>
              <a:rPr lang="de-DE" sz="1800" dirty="0">
                <a:effectLst/>
                <a:latin typeface="Calibri" panose="020F0502020204030204" pitchFamily="34" charset="0"/>
                <a:ea typeface="Calibri" panose="020F0502020204030204" pitchFamily="34" charset="0"/>
                <a:cs typeface="Times New Roman" panose="02020603050405020304" pitchFamily="18" charset="0"/>
              </a:rPr>
              <a:t> Beförderung von Personen mit PKW, wenn zur Beförderung auch Mitbeförderung zählt?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Vermittlungsbetreiber mit Ertragsabsicht =&gt;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GelVG</a:t>
            </a:r>
            <a:r>
              <a:rPr lang="de-DE" sz="1800" dirty="0">
                <a:effectLst/>
                <a:latin typeface="Calibri" panose="020F0502020204030204" pitchFamily="34" charset="0"/>
                <a:ea typeface="Calibri" panose="020F0502020204030204" pitchFamily="34" charset="0"/>
                <a:cs typeface="Times New Roman" panose="02020603050405020304" pitchFamily="18" charset="0"/>
              </a:rPr>
              <a:t> (wenn soviel Einfluss, dass er selbst als der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BeförderungsDL</a:t>
            </a:r>
            <a:r>
              <a:rPr lang="de-DE" sz="1800" dirty="0">
                <a:effectLst/>
                <a:latin typeface="Calibri" panose="020F0502020204030204" pitchFamily="34" charset="0"/>
                <a:ea typeface="Calibri" panose="020F0502020204030204" pitchFamily="34" charset="0"/>
                <a:cs typeface="Times New Roman" panose="02020603050405020304" pitchFamily="18" charset="0"/>
              </a:rPr>
              <a:t> gilt, oder wenn nicht </a:t>
            </a:r>
            <a:r>
              <a:rPr lang="de-AT" sz="1800" dirty="0">
                <a:effectLst/>
                <a:latin typeface="Calibri" panose="020F0502020204030204" pitchFamily="34" charset="0"/>
                <a:ea typeface="Calibri" panose="020F0502020204030204" pitchFamily="34" charset="0"/>
                <a:cs typeface="Times New Roman" panose="02020603050405020304" pitchFamily="18" charset="0"/>
              </a:rPr>
              <a:t>reglementiertes Gewerbe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iSd</a:t>
            </a:r>
            <a:r>
              <a:rPr lang="de-AT" sz="1800" dirty="0">
                <a:effectLst/>
                <a:latin typeface="Calibri" panose="020F0502020204030204" pitchFamily="34" charset="0"/>
                <a:ea typeface="Calibri" panose="020F0502020204030204" pitchFamily="34" charset="0"/>
                <a:cs typeface="Times New Roman" panose="02020603050405020304" pitchFamily="18" charset="0"/>
              </a:rPr>
              <a:t> § 126 Abs 1 Z 2 GewO (Reisebürogewerbe) – da ist die EuGH und OGH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Rspr</a:t>
            </a:r>
            <a:r>
              <a:rPr lang="de-AT" sz="1800" dirty="0">
                <a:effectLst/>
                <a:latin typeface="Calibri" panose="020F0502020204030204" pitchFamily="34" charset="0"/>
                <a:ea typeface="Calibri" panose="020F0502020204030204" pitchFamily="34" charset="0"/>
                <a:cs typeface="Times New Roman" panose="02020603050405020304" pitchFamily="18" charset="0"/>
              </a:rPr>
              <a:t> noch uneinheitlich </a:t>
            </a:r>
          </a:p>
          <a:p>
            <a:pPr marL="342900" lvl="0" indent="-342900">
              <a:lnSpc>
                <a:spcPct val="150000"/>
              </a:lnSpc>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Genehmigungsfrei, wenn keine Ertragserzielungsabsicht, weil keinesfalls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KflG</a:t>
            </a:r>
            <a:r>
              <a:rPr lang="de-DE" sz="1800" dirty="0">
                <a:effectLst/>
                <a:latin typeface="Calibri" panose="020F0502020204030204" pitchFamily="34" charset="0"/>
                <a:ea typeface="Calibri" panose="020F0502020204030204" pitchFamily="34" charset="0"/>
                <a:cs typeface="Times New Roman" panose="02020603050405020304" pitchFamily="18" charset="0"/>
              </a:rPr>
              <a:t> (worunter ja nur die regelmäßige liniengebundene, auch nicht gewerbliche  Beförderung fällt). Bedeutet, weder f KFZ noch Lenker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bes</a:t>
            </a:r>
            <a:r>
              <a:rPr lang="de-DE" sz="1800" dirty="0">
                <a:effectLst/>
                <a:latin typeface="Calibri" panose="020F0502020204030204" pitchFamily="34" charset="0"/>
                <a:ea typeface="Calibri" panose="020F0502020204030204" pitchFamily="34" charset="0"/>
                <a:cs typeface="Times New Roman" panose="02020603050405020304" pitchFamily="18" charset="0"/>
              </a:rPr>
              <a:t> Anforderungen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10</a:t>
            </a:fld>
            <a:endParaRPr lang="de-AT" dirty="0"/>
          </a:p>
        </p:txBody>
      </p:sp>
    </p:spTree>
    <p:extLst>
      <p:ext uri="{BB962C8B-B14F-4D97-AF65-F5344CB8AC3E}">
        <p14:creationId xmlns:p14="http://schemas.microsoft.com/office/powerpoint/2010/main" val="293056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Obwohl </a:t>
            </a:r>
            <a:r>
              <a:rPr lang="de-DE" dirty="0" err="1"/>
              <a:t>KflG</a:t>
            </a:r>
            <a:r>
              <a:rPr lang="de-DE" dirty="0"/>
              <a:t> auch nicht danach unterscheidet </a:t>
            </a:r>
          </a:p>
        </p:txBody>
      </p:sp>
      <p:sp>
        <p:nvSpPr>
          <p:cNvPr id="4" name="Foliennummernplatzhalter 3"/>
          <p:cNvSpPr>
            <a:spLocks noGrp="1"/>
          </p:cNvSpPr>
          <p:nvPr>
            <p:ph type="sldNum" sz="quarter" idx="5"/>
          </p:nvPr>
        </p:nvSpPr>
        <p:spPr/>
        <p:txBody>
          <a:bodyPr/>
          <a:lstStyle/>
          <a:p>
            <a:fld id="{DD8BEB3B-C5EA-45F3-97F0-E17E2A187F46}" type="slidenum">
              <a:rPr lang="de-AT" smtClean="0"/>
              <a:pPr/>
              <a:t>11</a:t>
            </a:fld>
            <a:endParaRPr lang="de-AT" dirty="0"/>
          </a:p>
        </p:txBody>
      </p:sp>
    </p:spTree>
    <p:extLst>
      <p:ext uri="{BB962C8B-B14F-4D97-AF65-F5344CB8AC3E}">
        <p14:creationId xmlns:p14="http://schemas.microsoft.com/office/powerpoint/2010/main" val="158592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kommen nicht weiter, wenn wir uns immer nur im Kreis drehen, danach fragen </a:t>
            </a:r>
            <a:r>
              <a:rPr lang="de-DE" dirty="0" err="1"/>
              <a:t>GelVG</a:t>
            </a:r>
            <a:r>
              <a:rPr lang="de-DE" dirty="0"/>
              <a:t> oder </a:t>
            </a:r>
            <a:r>
              <a:rPr lang="de-DE" dirty="0" err="1"/>
              <a:t>KflG</a:t>
            </a:r>
            <a:r>
              <a:rPr lang="de-DE" dirty="0"/>
              <a:t> _ keines passt wirklich und es passt auch nicht, dass völlig genehmigungsfrei wenn nicht gewerblich, gar keine Anforderungen gestellt werden. </a:t>
            </a:r>
            <a:r>
              <a:rPr lang="de-DE" dirty="0" err="1"/>
              <a:t>KflG</a:t>
            </a:r>
            <a:r>
              <a:rPr lang="de-DE" dirty="0"/>
              <a:t> erfordert auch Konzession wenn nicht gewerblich, wenn subventioniert _ nicht gewerbsmäßig: immer komplett </a:t>
            </a:r>
            <a:r>
              <a:rPr lang="de-DE" dirty="0" err="1"/>
              <a:t>genehmigunsgfrei</a:t>
            </a:r>
            <a:r>
              <a:rPr lang="de-DE" dirty="0"/>
              <a:t>??? Gar keine Schutzbestimmungen für Beförderte / im Sinn der Daseinsvorsorge ? </a:t>
            </a:r>
          </a:p>
          <a:p>
            <a:endParaRPr lang="de-DE" dirty="0"/>
          </a:p>
          <a:p>
            <a:r>
              <a:rPr lang="de-DE" dirty="0"/>
              <a:t>Ich meine daher: </a:t>
            </a:r>
            <a:r>
              <a:rPr lang="de-DE" sz="1200" dirty="0"/>
              <a:t>Neues </a:t>
            </a:r>
            <a:r>
              <a:rPr lang="de-DE" sz="1200" b="1" dirty="0" err="1"/>
              <a:t>PersonenbeförderungsG</a:t>
            </a:r>
            <a:r>
              <a:rPr lang="de-DE" sz="1200" b="1" dirty="0"/>
              <a:t> oder </a:t>
            </a:r>
            <a:r>
              <a:rPr lang="de-DE" sz="1200" b="1" dirty="0" err="1"/>
              <a:t>MobilitätsdienstleistungsG</a:t>
            </a:r>
            <a:r>
              <a:rPr lang="de-DE" sz="1200" b="1" dirty="0"/>
              <a:t> =&gt; um all die Rechtsunsicherheiten/Rechtslücken zu beseitigen </a:t>
            </a:r>
          </a:p>
          <a:p>
            <a:endParaRPr lang="de-D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Aus meiner Sicht </a:t>
            </a: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12</a:t>
            </a:fld>
            <a:endParaRPr lang="de-AT" dirty="0"/>
          </a:p>
        </p:txBody>
      </p:sp>
    </p:spTree>
    <p:extLst>
      <p:ext uri="{BB962C8B-B14F-4D97-AF65-F5344CB8AC3E}">
        <p14:creationId xmlns:p14="http://schemas.microsoft.com/office/powerpoint/2010/main" val="186365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Aus meiner Sicht </a:t>
            </a:r>
            <a:r>
              <a:rPr lang="de-DE" sz="1200" dirty="0"/>
              <a:t>Alle </a:t>
            </a:r>
            <a:r>
              <a:rPr lang="de-DE" sz="1200" dirty="0" err="1"/>
              <a:t>MobilitätsDL</a:t>
            </a:r>
            <a:r>
              <a:rPr lang="de-DE" sz="1200" dirty="0"/>
              <a:t> sind gesamthaft zu erfassen (ob auch Bereitstellung von Fahrzeugen ist Geschmackssache?). Kategorien: marktwirtschaftliche / Daseinsvorsorgebereitstellung; auch wenn nicht gewerblich aber an jedermann bereitgestellt: umfassender Schutz der Beförderten (sowie jetzt </a:t>
            </a:r>
            <a:r>
              <a:rPr lang="de-DE" sz="1200" dirty="0" err="1"/>
              <a:t>KfLG</a:t>
            </a:r>
            <a:r>
              <a:rPr lang="de-DE" sz="1200" dirty="0"/>
              <a:t>) selbstorganisierten: Regime </a:t>
            </a:r>
            <a:r>
              <a:rPr lang="de-DE" sz="1200" dirty="0" err="1"/>
              <a:t>llight</a:t>
            </a:r>
            <a:r>
              <a:rPr lang="de-DE" sz="1200" dirty="0"/>
              <a:t>, aber auch hier </a:t>
            </a:r>
            <a:r>
              <a:rPr lang="de-DE" sz="1200" dirty="0" err="1"/>
              <a:t>gew</a:t>
            </a:r>
            <a:r>
              <a:rPr lang="de-DE" sz="1200" dirty="0"/>
              <a:t> Mindestschutz: f Beförderte/ Fahrer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13</a:t>
            </a:fld>
            <a:endParaRPr lang="de-AT" dirty="0"/>
          </a:p>
        </p:txBody>
      </p:sp>
    </p:spTree>
    <p:extLst>
      <p:ext uri="{BB962C8B-B14F-4D97-AF65-F5344CB8AC3E}">
        <p14:creationId xmlns:p14="http://schemas.microsoft.com/office/powerpoint/2010/main" val="37266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auch breite Etablierung sicherzustellen wird es nicht ausreichen bei der Frage des Marktzugangs und der Ausübungsvorschriften Rechtsunsicherheiten zu beseitigen, </a:t>
            </a:r>
          </a:p>
          <a:p>
            <a:r>
              <a:rPr lang="de-DE" sz="1200" dirty="0"/>
              <a:t>Adaptierung der Regelungen in der StVO =&gt; entlang der neuen Kategorien f Personenbeförderung für alle Bevorrechtigungen schaffen und mit Kennzeichnung &amp; digitalen Instrumenten Umsetzung gewährleisten. </a:t>
            </a:r>
          </a:p>
          <a:p>
            <a:endParaRPr lang="de-DE" sz="1200" dirty="0"/>
          </a:p>
          <a:p>
            <a:r>
              <a:rPr lang="de-DE" sz="1200" dirty="0"/>
              <a:t>Wenn sinnvolle Ergänzung zu ÖPNV … uns muss </a:t>
            </a:r>
            <a:r>
              <a:rPr lang="de-DE" sz="1200" dirty="0" err="1"/>
              <a:t>bie</a:t>
            </a:r>
            <a:r>
              <a:rPr lang="de-DE" sz="1200" dirty="0"/>
              <a:t> der </a:t>
            </a:r>
            <a:r>
              <a:rPr lang="de-DE" sz="1200" dirty="0" err="1"/>
              <a:t>Konzessioniserung</a:t>
            </a:r>
            <a:r>
              <a:rPr lang="de-DE" sz="1200" dirty="0"/>
              <a:t> Bedarf auch eine Frage sein </a:t>
            </a:r>
          </a:p>
          <a:p>
            <a:r>
              <a:rPr lang="de-DE" sz="1200" dirty="0"/>
              <a:t>freiwillige Bereitstellung – </a:t>
            </a:r>
            <a:r>
              <a:rPr lang="de-DE" sz="1200" dirty="0" err="1"/>
              <a:t>ausserhalb</a:t>
            </a:r>
            <a:r>
              <a:rPr lang="de-DE" sz="1200" dirty="0"/>
              <a:t> der Planung, Organisation und Bestellung des Öffentlichen Verkehrs erfolgt und so gesehen etwas unkoordiniert .  tatsächlich kritischer Erfolgsfaktor, das BMVIT 2011 in seinem Handbuch zum Mikro-ÖV ausführt kann bezweifelt werden. Wär klar die kostengünstigere Variante – freiwillige Fahrer, aber so wird sich das klarerweise nicht etablieren können. </a:t>
            </a:r>
          </a:p>
          <a:p>
            <a:endParaRPr lang="de-DE" sz="1200" dirty="0"/>
          </a:p>
          <a:p>
            <a:r>
              <a:rPr lang="de-DE" sz="1200" dirty="0" err="1"/>
              <a:t>MaaS</a:t>
            </a:r>
            <a:r>
              <a:rPr lang="de-DE" sz="1200" dirty="0"/>
              <a:t> </a:t>
            </a:r>
          </a:p>
          <a:p>
            <a:endParaRPr lang="de-DE" sz="1200" dirty="0"/>
          </a:p>
          <a:p>
            <a:r>
              <a:rPr lang="de-DE" sz="1200" dirty="0"/>
              <a:t>Breite Etablierung: Beseitigung der rechtlichen Unklarheiten, entsprechende Regelungen in der STVO zur Nutzung des Straßenraums. Was es braucht: Staatliche Finanzierung, Einbeziehung in den ÖV, </a:t>
            </a:r>
            <a:r>
              <a:rPr lang="de-DE" sz="1200" dirty="0" err="1"/>
              <a:t>ersatz</a:t>
            </a:r>
            <a:r>
              <a:rPr lang="de-DE" sz="1200" dirty="0"/>
              <a:t> bestimmter Linien durch Bedarfsverkehr weil wirtschaftlicher; entsprechenden Gestaltung der vor und nachgelagerten Sektoren sowie angrenzender Sektoren. </a:t>
            </a:r>
          </a:p>
          <a:p>
            <a:endParaRPr lang="de-DE" sz="1200" dirty="0"/>
          </a:p>
          <a:p>
            <a:r>
              <a:rPr lang="de-DE" sz="1200" dirty="0"/>
              <a:t>Danke für Ihre Aufmerksamkeit </a:t>
            </a:r>
          </a:p>
          <a:p>
            <a:endParaRPr lang="de-DE" sz="1200" dirty="0"/>
          </a:p>
          <a:p>
            <a:endParaRPr lang="de-DE" sz="1200" dirty="0"/>
          </a:p>
          <a:p>
            <a:endParaRPr lang="de-DE" sz="1200" dirty="0"/>
          </a:p>
          <a:p>
            <a:endParaRPr lang="de-DE" sz="1200" dirty="0"/>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14</a:t>
            </a:fld>
            <a:endParaRPr lang="de-AT" dirty="0"/>
          </a:p>
        </p:txBody>
      </p:sp>
    </p:spTree>
    <p:extLst>
      <p:ext uri="{BB962C8B-B14F-4D97-AF65-F5344CB8AC3E}">
        <p14:creationId xmlns:p14="http://schemas.microsoft.com/office/powerpoint/2010/main" val="778740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a:p>
        </p:txBody>
      </p:sp>
      <p:sp>
        <p:nvSpPr>
          <p:cNvPr id="4" name="Foliennummernplatzhalter 3"/>
          <p:cNvSpPr>
            <a:spLocks noGrp="1"/>
          </p:cNvSpPr>
          <p:nvPr>
            <p:ph type="sldNum" sz="quarter" idx="5"/>
          </p:nvPr>
        </p:nvSpPr>
        <p:spPr/>
        <p:txBody>
          <a:bodyPr/>
          <a:lstStyle/>
          <a:p>
            <a:fld id="{DD8BEB3B-C5EA-45F3-97F0-E17E2A187F46}" type="slidenum">
              <a:rPr lang="de-AT" smtClean="0"/>
              <a:pPr/>
              <a:t>15</a:t>
            </a:fld>
            <a:endParaRPr lang="de-AT" dirty="0"/>
          </a:p>
        </p:txBody>
      </p:sp>
    </p:spTree>
    <p:extLst>
      <p:ext uri="{BB962C8B-B14F-4D97-AF65-F5344CB8AC3E}">
        <p14:creationId xmlns:p14="http://schemas.microsoft.com/office/powerpoint/2010/main" val="263286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000" dirty="0">
                <a:effectLst/>
                <a:latin typeface="Arial" panose="020B0604020202020204" pitchFamily="34" charset="0"/>
                <a:ea typeface="Calibri" panose="020F0502020204030204" pitchFamily="34" charset="0"/>
                <a:cs typeface="Arial" panose="020B0604020202020204" pitchFamily="34" charset="0"/>
              </a:rPr>
              <a:t>Unter den alternativen MD: fasst man DL zusammen wie _ Sharing, Pooling, Mikro-ÖV und </a:t>
            </a:r>
            <a:r>
              <a:rPr lang="de-AT" sz="1000" dirty="0" err="1">
                <a:effectLst/>
                <a:latin typeface="Arial" panose="020B0604020202020204" pitchFamily="34" charset="0"/>
                <a:ea typeface="Calibri" panose="020F0502020204030204" pitchFamily="34" charset="0"/>
                <a:cs typeface="Arial" panose="020B0604020202020204" pitchFamily="34" charset="0"/>
              </a:rPr>
              <a:t>MaaS</a:t>
            </a:r>
            <a:r>
              <a:rPr lang="de-AT" sz="1000" dirty="0">
                <a:effectLst/>
                <a:latin typeface="Arial" panose="020B0604020202020204" pitchFamily="34" charset="0"/>
                <a:ea typeface="Calibri" panose="020F0502020204030204" pitchFamily="34" charset="0"/>
                <a:cs typeface="Arial" panose="020B0604020202020204" pitchFamily="34" charset="0"/>
              </a:rPr>
              <a:t>. Sie allesamt werden als zentrale Bausteine der Mobilitätswende betrachtet. Mobilitätswende </a:t>
            </a:r>
            <a:r>
              <a:rPr lang="de-AT" sz="1000" dirty="0" err="1">
                <a:effectLst/>
                <a:latin typeface="Arial" panose="020B0604020202020204" pitchFamily="34" charset="0"/>
                <a:ea typeface="Calibri" panose="020F0502020204030204" pitchFamily="34" charset="0"/>
                <a:cs typeface="Arial" panose="020B0604020202020204" pitchFamily="34" charset="0"/>
              </a:rPr>
              <a:t>iwS</a:t>
            </a:r>
            <a:r>
              <a:rPr lang="de-AT" sz="1000" dirty="0">
                <a:effectLst/>
                <a:latin typeface="Arial" panose="020B0604020202020204" pitchFamily="34" charset="0"/>
                <a:ea typeface="Calibri" panose="020F0502020204030204" pitchFamily="34" charset="0"/>
                <a:cs typeface="Arial" panose="020B0604020202020204" pitchFamily="34" charset="0"/>
              </a:rPr>
              <a:t>: Nicht bloß Umstieg  vom Verbrennungsmotor zum Elektroauto / sondern: (angesichts knapper Energieressourcen): Wandel weg vom Individualverkehr zum ÖV (?); hier können die alternativen Formen der Mobilität _ ÖV zu ergänzen und wenn kombiniert eingesetzt, tatsächlich eine gute Alternative zum Auto bilden, auch im ländlichen Raum.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000" dirty="0">
                <a:effectLst/>
                <a:latin typeface="Arial" panose="020B0604020202020204" pitchFamily="34" charset="0"/>
                <a:ea typeface="Calibri" panose="020F0502020204030204" pitchFamily="34" charset="0"/>
                <a:cs typeface="Arial" panose="020B0604020202020204" pitchFamily="34" charset="0"/>
              </a:rPr>
              <a:t>Sharing, Pooling, Mikro-ÖV, und auch </a:t>
            </a:r>
            <a:r>
              <a:rPr lang="de-AT" sz="1000" dirty="0" err="1">
                <a:effectLst/>
                <a:latin typeface="Arial" panose="020B0604020202020204" pitchFamily="34" charset="0"/>
                <a:ea typeface="Calibri" panose="020F0502020204030204" pitchFamily="34" charset="0"/>
                <a:cs typeface="Arial" panose="020B0604020202020204" pitchFamily="34" charset="0"/>
              </a:rPr>
              <a:t>MaaS</a:t>
            </a:r>
            <a:r>
              <a:rPr lang="de-AT" sz="1000" dirty="0">
                <a:effectLst/>
                <a:latin typeface="Arial" panose="020B0604020202020204" pitchFamily="34" charset="0"/>
                <a:ea typeface="Calibri" panose="020F0502020204030204" pitchFamily="34" charset="0"/>
                <a:cs typeface="Arial" panose="020B0604020202020204" pitchFamily="34" charset="0"/>
              </a:rPr>
              <a:t> – auch wenn mitunter als neue </a:t>
            </a:r>
            <a:r>
              <a:rPr lang="de-AT" sz="1000" dirty="0" err="1">
                <a:effectLst/>
                <a:latin typeface="Arial" panose="020B0604020202020204" pitchFamily="34" charset="0"/>
                <a:ea typeface="Calibri" panose="020F0502020204030204" pitchFamily="34" charset="0"/>
                <a:cs typeface="Arial" panose="020B0604020202020204" pitchFamily="34" charset="0"/>
              </a:rPr>
              <a:t>MobilitätsdienstDL</a:t>
            </a:r>
            <a:r>
              <a:rPr lang="de-AT" sz="1000" dirty="0">
                <a:effectLst/>
                <a:latin typeface="Arial" panose="020B0604020202020204" pitchFamily="34" charset="0"/>
                <a:ea typeface="Calibri" panose="020F0502020204030204" pitchFamily="34" charset="0"/>
                <a:cs typeface="Arial" panose="020B0604020202020204" pitchFamily="34" charset="0"/>
              </a:rPr>
              <a:t> - nicht komplett neue Erfindungen, selbst </a:t>
            </a:r>
            <a:r>
              <a:rPr lang="de-AT" sz="1000" dirty="0" err="1">
                <a:effectLst/>
                <a:latin typeface="Arial" panose="020B0604020202020204" pitchFamily="34" charset="0"/>
                <a:ea typeface="Calibri" panose="020F0502020204030204" pitchFamily="34" charset="0"/>
                <a:cs typeface="Arial" panose="020B0604020202020204" pitchFamily="34" charset="0"/>
              </a:rPr>
              <a:t>MaaS</a:t>
            </a:r>
            <a:r>
              <a:rPr lang="de-AT" sz="1000" dirty="0">
                <a:effectLst/>
                <a:latin typeface="Arial" panose="020B0604020202020204" pitchFamily="34" charset="0"/>
                <a:ea typeface="Calibri" panose="020F0502020204030204" pitchFamily="34" charset="0"/>
                <a:cs typeface="Arial" panose="020B0604020202020204" pitchFamily="34" charset="0"/>
              </a:rPr>
              <a:t> (Vermittlungsplattformen für Mobilitätsdienste) gibt es schon lange und Fahrgemeinschaften oder </a:t>
            </a:r>
            <a:r>
              <a:rPr lang="de-AT" sz="1000" dirty="0" err="1">
                <a:effectLst/>
                <a:latin typeface="Arial" panose="020B0604020202020204" pitchFamily="34" charset="0"/>
                <a:ea typeface="Calibri" panose="020F0502020204030204" pitchFamily="34" charset="0"/>
                <a:cs typeface="Arial" panose="020B0604020202020204" pitchFamily="34" charset="0"/>
              </a:rPr>
              <a:t>soetwas</a:t>
            </a:r>
            <a:r>
              <a:rPr lang="de-AT" sz="1000" dirty="0">
                <a:effectLst/>
                <a:latin typeface="Arial" panose="020B0604020202020204" pitchFamily="34" charset="0"/>
                <a:ea typeface="Calibri" panose="020F0502020204030204" pitchFamily="34" charset="0"/>
                <a:cs typeface="Arial" panose="020B0604020202020204" pitchFamily="34" charset="0"/>
              </a:rPr>
              <a:t> wie </a:t>
            </a:r>
            <a:r>
              <a:rPr lang="de-AT" sz="1000" dirty="0" err="1">
                <a:effectLst/>
                <a:latin typeface="Arial" panose="020B0604020202020204" pitchFamily="34" charset="0"/>
                <a:ea typeface="Calibri" panose="020F0502020204030204" pitchFamily="34" charset="0"/>
                <a:cs typeface="Arial" panose="020B0604020202020204" pitchFamily="34" charset="0"/>
              </a:rPr>
              <a:t>Rufbsse</a:t>
            </a:r>
            <a:r>
              <a:rPr lang="de-AT" sz="1000" dirty="0">
                <a:effectLst/>
                <a:latin typeface="Arial" panose="020B0604020202020204" pitchFamily="34" charset="0"/>
                <a:ea typeface="Calibri" panose="020F0502020204030204" pitchFamily="34" charset="0"/>
                <a:cs typeface="Arial" panose="020B0604020202020204" pitchFamily="34" charset="0"/>
              </a:rPr>
              <a:t> gibt es im Grunde schon lange … können sich aber am Markt nicht wirklich etablieren … immer wieder vorgebracht, es liegt </a:t>
            </a:r>
            <a:r>
              <a:rPr lang="de-AT" sz="1000" dirty="0" err="1">
                <a:effectLst/>
                <a:latin typeface="Arial" panose="020B0604020202020204" pitchFamily="34" charset="0"/>
                <a:ea typeface="Calibri" panose="020F0502020204030204" pitchFamily="34" charset="0"/>
                <a:cs typeface="Arial" panose="020B0604020202020204" pitchFamily="34" charset="0"/>
              </a:rPr>
              <a:t>ua</a:t>
            </a:r>
            <a:r>
              <a:rPr lang="de-AT" sz="1000" dirty="0">
                <a:effectLst/>
                <a:latin typeface="Arial" panose="020B0604020202020204" pitchFamily="34" charset="0"/>
                <a:ea typeface="Calibri" panose="020F0502020204030204" pitchFamily="34" charset="0"/>
                <a:cs typeface="Arial" panose="020B0604020202020204" pitchFamily="34" charset="0"/>
              </a:rPr>
              <a:t> daran, dass </a:t>
            </a:r>
            <a:r>
              <a:rPr lang="de-AT" sz="1000" dirty="0" err="1">
                <a:effectLst/>
                <a:latin typeface="Arial" panose="020B0604020202020204" pitchFamily="34" charset="0"/>
                <a:ea typeface="Calibri" panose="020F0502020204030204" pitchFamily="34" charset="0"/>
                <a:cs typeface="Arial" panose="020B0604020202020204" pitchFamily="34" charset="0"/>
              </a:rPr>
              <a:t>rechtl</a:t>
            </a:r>
            <a:r>
              <a:rPr lang="de-AT" sz="1000" dirty="0">
                <a:effectLst/>
                <a:latin typeface="Arial" panose="020B0604020202020204" pitchFamily="34" charset="0"/>
                <a:ea typeface="Calibri" panose="020F0502020204030204" pitchFamily="34" charset="0"/>
                <a:cs typeface="Arial" panose="020B0604020202020204" pitchFamily="34" charset="0"/>
              </a:rPr>
              <a:t> Vorschriften nicht passen … Recht als Hemmnis für nachhaltige Transformationsprozesse. Daran anknüpfend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2</a:t>
            </a:fld>
            <a:endParaRPr lang="de-AT" dirty="0"/>
          </a:p>
        </p:txBody>
      </p:sp>
    </p:spTree>
    <p:extLst>
      <p:ext uri="{BB962C8B-B14F-4D97-AF65-F5344CB8AC3E}">
        <p14:creationId xmlns:p14="http://schemas.microsoft.com/office/powerpoint/2010/main" val="325312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effectLst/>
                <a:latin typeface="Calibri" panose="020F0502020204030204" pitchFamily="34" charset="0"/>
                <a:ea typeface="Calibri" panose="020F0502020204030204" pitchFamily="34" charset="0"/>
                <a:cs typeface="Times New Roman" panose="02020603050405020304" pitchFamily="18" charset="0"/>
              </a:rPr>
              <a:t>.. Jetzt in diesem Vortrag der Frage nachgehen, was konkret das Problem? Dem nachgehen durch eine strukturierte Analyse &amp; Gesamthafte Betrachtung  der rechtlichen Rahmenbedingungen f alternative MD, auch im Kontext zu den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rechtl</a:t>
            </a:r>
            <a:r>
              <a:rPr lang="de-AT" sz="1800" dirty="0">
                <a:effectLst/>
                <a:latin typeface="Calibri" panose="020F0502020204030204" pitchFamily="34" charset="0"/>
                <a:ea typeface="Calibri" panose="020F0502020204030204" pitchFamily="34" charset="0"/>
                <a:cs typeface="Times New Roman" panose="02020603050405020304" pitchFamily="18" charset="0"/>
              </a:rPr>
              <a:t> Vorschriften für die klassischen MD. Aus Grundlage des Status quo: erheben welcher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Handlunsgbedarf</a:t>
            </a:r>
            <a:r>
              <a:rPr lang="de-AT" sz="1800" dirty="0">
                <a:effectLst/>
                <a:latin typeface="Calibri" panose="020F0502020204030204" pitchFamily="34" charset="0"/>
                <a:ea typeface="Calibri" panose="020F0502020204030204" pitchFamily="34" charset="0"/>
                <a:cs typeface="Times New Roman" panose="02020603050405020304" pitchFamily="18" charset="0"/>
              </a:rPr>
              <a:t> gegeben: wo </a:t>
            </a:r>
            <a:r>
              <a:rPr lang="de-DE" sz="1800" dirty="0"/>
              <a:t>rechtliche Unklarheiten, offene </a:t>
            </a:r>
            <a:r>
              <a:rPr lang="de-DE" sz="1800" dirty="0" err="1"/>
              <a:t>rechtl</a:t>
            </a:r>
            <a:r>
              <a:rPr lang="de-DE" sz="1800" dirty="0"/>
              <a:t> Fragen &amp; allgemein </a:t>
            </a:r>
            <a:r>
              <a:rPr lang="de-AT" sz="1800" dirty="0">
                <a:effectLst/>
                <a:latin typeface="Calibri" panose="020F0502020204030204" pitchFamily="34" charset="0"/>
                <a:ea typeface="Calibri" panose="020F0502020204030204" pitchFamily="34" charset="0"/>
                <a:cs typeface="Times New Roman" panose="02020603050405020304" pitchFamily="18" charset="0"/>
              </a:rPr>
              <a:t>rechtliche Rahmen so strukturiert: gute Grundlage dafür bildet:, dass sich dienste am Markt breit etablieren, tatsächlich Ergänzung zu ÖV und Ersatz f MIV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DD8BEB3B-C5EA-45F3-97F0-E17E2A187F46}" type="slidenum">
              <a:rPr lang="de-AT" smtClean="0"/>
              <a:pPr/>
              <a:t>3</a:t>
            </a:fld>
            <a:endParaRPr lang="de-AT" dirty="0"/>
          </a:p>
        </p:txBody>
      </p:sp>
    </p:spTree>
    <p:extLst>
      <p:ext uri="{BB962C8B-B14F-4D97-AF65-F5344CB8AC3E}">
        <p14:creationId xmlns:p14="http://schemas.microsoft.com/office/powerpoint/2010/main" val="304893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Wenn man hier strukturiert vorgehen will, einmal wichtig zu schauen, was die Mobilitätsdienste ausmacht, was ihre spezifischen Charakteristika sind, wie lassen sie sich in Bezug zu den bisherigen klassischen Mobilitätsdiensten bringen &amp; insofern auch zum bislang bestehenden Rechtsrahmen f Bereitstellung von Mobilitätsdiensten: das ist auf der einen Seite das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GelVG</a:t>
            </a:r>
            <a:r>
              <a:rPr lang="de-AT" sz="1800" dirty="0">
                <a:effectLst/>
                <a:latin typeface="Calibri" panose="020F0502020204030204" pitchFamily="34" charset="0"/>
                <a:ea typeface="Calibri" panose="020F0502020204030204" pitchFamily="34" charset="0"/>
                <a:cs typeface="Times New Roman" panose="02020603050405020304" pitchFamily="18" charset="0"/>
              </a:rPr>
              <a:t> f Taxi / Mietwagen („</a:t>
            </a:r>
            <a:r>
              <a:rPr lang="de-AT" sz="1800" b="1" dirty="0">
                <a:effectLst/>
                <a:latin typeface="Calibri" panose="020F0502020204030204" pitchFamily="34" charset="0"/>
                <a:ea typeface="Calibri" panose="020F0502020204030204" pitchFamily="34" charset="0"/>
                <a:cs typeface="Times New Roman" panose="02020603050405020304" pitchFamily="18" charset="0"/>
              </a:rPr>
              <a:t>Gewerbsmäßige Beförderung </a:t>
            </a:r>
            <a:r>
              <a:rPr lang="de-AT" sz="1800" dirty="0">
                <a:effectLst/>
                <a:latin typeface="Calibri" panose="020F0502020204030204" pitchFamily="34" charset="0"/>
                <a:ea typeface="Calibri" panose="020F0502020204030204" pitchFamily="34" charset="0"/>
                <a:cs typeface="Times New Roman" panose="02020603050405020304" pitchFamily="18" charset="0"/>
              </a:rPr>
              <a:t>von Personen mit Kraftfahrzeugen), und auf der anderen Seite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KflG</a:t>
            </a:r>
            <a:r>
              <a:rPr lang="de-AT" sz="1800" dirty="0">
                <a:effectLst/>
                <a:latin typeface="Calibri" panose="020F0502020204030204" pitchFamily="34" charset="0"/>
                <a:ea typeface="Calibri" panose="020F0502020204030204" pitchFamily="34" charset="0"/>
                <a:cs typeface="Times New Roman" panose="02020603050405020304" pitchFamily="18" charset="0"/>
              </a:rPr>
              <a:t> für den klassischen Linienverkehr (Jedermann zugängliche, </a:t>
            </a:r>
            <a:r>
              <a:rPr lang="de-AT" sz="1800" b="1" dirty="0">
                <a:effectLst/>
                <a:latin typeface="Calibri" panose="020F0502020204030204" pitchFamily="34" charset="0"/>
                <a:ea typeface="Calibri" panose="020F0502020204030204" pitchFamily="34" charset="0"/>
                <a:cs typeface="Times New Roman" panose="02020603050405020304" pitchFamily="18" charset="0"/>
              </a:rPr>
              <a:t>regelmäßige, liniengebundene Beförderung </a:t>
            </a:r>
            <a:r>
              <a:rPr lang="de-AT" sz="1800" dirty="0">
                <a:effectLst/>
                <a:latin typeface="Calibri" panose="020F0502020204030204" pitchFamily="34" charset="0"/>
                <a:ea typeface="Calibri" panose="020F0502020204030204" pitchFamily="34" charset="0"/>
                <a:cs typeface="Times New Roman" panose="02020603050405020304" pitchFamily="18" charset="0"/>
              </a:rPr>
              <a:t>von Personen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idR</a:t>
            </a:r>
            <a:r>
              <a:rPr lang="de-AT" sz="1800" dirty="0">
                <a:effectLst/>
                <a:latin typeface="Calibri" panose="020F0502020204030204" pitchFamily="34" charset="0"/>
                <a:ea typeface="Calibri" panose="020F0502020204030204" pitchFamily="34" charset="0"/>
                <a:cs typeface="Times New Roman" panose="02020603050405020304" pitchFamily="18" charset="0"/>
              </a:rPr>
              <a:t> mit KFZ für mehr als 9 Personen</a:t>
            </a:r>
            <a:r>
              <a:rPr lang="de-AT" dirty="0">
                <a:effectLst/>
              </a:rPr>
              <a:t> </a:t>
            </a:r>
            <a:r>
              <a:rPr lang="de-AT" dirty="0" err="1">
                <a:effectLst/>
              </a:rPr>
              <a:t>gg</a:t>
            </a:r>
            <a:r>
              <a:rPr lang="de-AT" dirty="0">
                <a:effectLst/>
              </a:rPr>
              <a:t> Entgelt (zu unterscheiden von gewerbsmäßig). </a:t>
            </a:r>
          </a:p>
          <a:p>
            <a:endParaRPr lang="de-AT" dirty="0">
              <a:effectLst/>
            </a:endParaRPr>
          </a:p>
          <a:p>
            <a:r>
              <a:rPr lang="de-AT" sz="1800" dirty="0">
                <a:effectLst/>
                <a:latin typeface="Calibri" panose="020F0502020204030204" pitchFamily="34" charset="0"/>
                <a:ea typeface="Calibri" panose="020F0502020204030204" pitchFamily="34" charset="0"/>
                <a:cs typeface="Times New Roman" panose="02020603050405020304" pitchFamily="18" charset="0"/>
              </a:rPr>
              <a:t>Sharing meint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iW</a:t>
            </a:r>
            <a:r>
              <a:rPr lang="de-AT" sz="1800" dirty="0">
                <a:effectLst/>
                <a:latin typeface="Calibri" panose="020F0502020204030204" pitchFamily="34" charset="0"/>
                <a:ea typeface="Calibri" panose="020F0502020204030204" pitchFamily="34" charset="0"/>
                <a:cs typeface="Times New Roman" panose="02020603050405020304" pitchFamily="18" charset="0"/>
              </a:rPr>
              <a:t> das Teilen von Fahrzeugen – üblicherweise bezogen auf das Auto, geteilt werden können auch Fahrräder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bikesharing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Scooter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Mikrosharing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verwendet,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iU</a:t>
            </a:r>
            <a:r>
              <a:rPr lang="de-AT" sz="1800" dirty="0">
                <a:effectLst/>
                <a:latin typeface="Calibri" panose="020F0502020204030204" pitchFamily="34" charset="0"/>
                <a:ea typeface="Calibri" panose="020F0502020204030204" pitchFamily="34" charset="0"/>
                <a:cs typeface="Times New Roman" panose="02020603050405020304" pitchFamily="18" charset="0"/>
              </a:rPr>
              <a:t> zu Pooling wird das Fahrzeug hier nicht miteinander genutzt (was bei Fahrräder und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scooter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ansich</a:t>
            </a:r>
            <a:r>
              <a:rPr lang="de-AT" sz="1800" dirty="0">
                <a:effectLst/>
                <a:latin typeface="Calibri" panose="020F0502020204030204" pitchFamily="34" charset="0"/>
                <a:ea typeface="Calibri" panose="020F0502020204030204" pitchFamily="34" charset="0"/>
                <a:cs typeface="Times New Roman" panose="02020603050405020304" pitchFamily="18" charset="0"/>
              </a:rPr>
              <a:t> eh keine Thema),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sd</a:t>
            </a:r>
            <a:r>
              <a:rPr lang="de-AT" sz="1800" dirty="0">
                <a:effectLst/>
                <a:latin typeface="Calibri" panose="020F0502020204030204" pitchFamily="34" charset="0"/>
                <a:ea typeface="Calibri" panose="020F0502020204030204" pitchFamily="34" charset="0"/>
                <a:cs typeface="Times New Roman" panose="02020603050405020304" pitchFamily="18" charset="0"/>
              </a:rPr>
              <a:t> hintereinander, die Nutzer*innen begegnen sich nicht. Die Dienstleistung (also wenn kommerziell betrieben) besteht in der Bereitstellung des Fahrzeugs, im Grunde ähnlich wie traditioneller Autovermietung, wobei beim Carsharing diese Bereitstellung auf Grundlage eines Rahmenvertrags sehr flexibel erfolgt. Jedenfalls aber liegt </a:t>
            </a:r>
            <a:r>
              <a:rPr lang="de-AT" sz="1800" b="1" dirty="0">
                <a:effectLst/>
                <a:latin typeface="Calibri" panose="020F0502020204030204" pitchFamily="34" charset="0"/>
                <a:ea typeface="Calibri" panose="020F0502020204030204" pitchFamily="34" charset="0"/>
                <a:cs typeface="Times New Roman" panose="02020603050405020304" pitchFamily="18" charset="0"/>
              </a:rPr>
              <a:t>keine Beförderungsleistung </a:t>
            </a:r>
            <a:r>
              <a:rPr lang="de-AT" sz="1800" dirty="0">
                <a:effectLst/>
                <a:latin typeface="Calibri" panose="020F0502020204030204" pitchFamily="34" charset="0"/>
                <a:ea typeface="Calibri" panose="020F0502020204030204" pitchFamily="34" charset="0"/>
                <a:cs typeface="Times New Roman" panose="02020603050405020304" pitchFamily="18" charset="0"/>
              </a:rPr>
              <a:t>vor, insofern beim Sharing Fragen der Beförderung und daher auch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GelVG</a:t>
            </a:r>
            <a:r>
              <a:rPr lang="de-AT" sz="1800" dirty="0">
                <a:effectLst/>
                <a:latin typeface="Calibri" panose="020F0502020204030204" pitchFamily="34" charset="0"/>
                <a:ea typeface="Calibri" panose="020F0502020204030204" pitchFamily="34" charset="0"/>
                <a:cs typeface="Times New Roman" panose="02020603050405020304" pitchFamily="18" charset="0"/>
              </a:rPr>
              <a:t> /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KflG</a:t>
            </a:r>
            <a:r>
              <a:rPr lang="de-AT" sz="1800" dirty="0">
                <a:effectLst/>
                <a:latin typeface="Calibri" panose="020F0502020204030204" pitchFamily="34" charset="0"/>
                <a:ea typeface="Calibri" panose="020F0502020204030204" pitchFamily="34" charset="0"/>
                <a:cs typeface="Times New Roman" panose="02020603050405020304" pitchFamily="18" charset="0"/>
              </a:rPr>
              <a:t> keine Rolle – passt in diese Struktur gar nicht so gut rein. </a:t>
            </a:r>
          </a:p>
          <a:p>
            <a:endParaRPr lang="de-AT" sz="1800" dirty="0">
              <a:effectLst/>
              <a:latin typeface="Calibri" panose="020F0502020204030204" pitchFamily="34" charset="0"/>
              <a:cs typeface="Times New Roman" panose="02020603050405020304" pitchFamily="18" charset="0"/>
            </a:endParaRPr>
          </a:p>
          <a:p>
            <a:r>
              <a:rPr lang="de-AT" sz="1800" dirty="0">
                <a:effectLst/>
                <a:latin typeface="Calibri" panose="020F0502020204030204" pitchFamily="34" charset="0"/>
                <a:ea typeface="Calibri" panose="020F0502020204030204" pitchFamily="34" charset="0"/>
                <a:cs typeface="Times New Roman" panose="02020603050405020304" pitchFamily="18" charset="0"/>
              </a:rPr>
              <a:t>Beim Carpooling nutzen hingegen mehrere Personen gemeinsam ein Auto, sie teilen sich nicht nur ein Auto sondern die Fahrt, es findet insofern eine Beförderungsleistung statt. </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die sich vom klassischen Gelegenheitsverkehr (der Beförderung von Personen im KFZ,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zB</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Taxi, Mietwagen) wiederum darin unterscheidet, dass beim Carpooling „lediglich“ eine Mitbeförderung erfolgt: der Fahrer führt hier die Fahrt für sich selbst ohnehin durch und nimmt Mitfahrer*innen mit</a:t>
            </a:r>
            <a:r>
              <a:rPr lang="de-AT" dirty="0">
                <a:effectLst/>
              </a:rPr>
              <a:t> </a:t>
            </a:r>
          </a:p>
          <a:p>
            <a:endParaRPr lang="de-AT"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solidFill>
                  <a:srgbClr val="000000"/>
                </a:solidFill>
                <a:effectLst/>
                <a:latin typeface="Calibri" panose="020F0502020204030204" pitchFamily="34" charset="0"/>
                <a:ea typeface="Times New Roman" panose="02020603050405020304" pitchFamily="18" charset="0"/>
              </a:rPr>
              <a:t>Unter </a:t>
            </a:r>
            <a:r>
              <a:rPr lang="de-AT" sz="1800" b="1" dirty="0">
                <a:solidFill>
                  <a:srgbClr val="000000"/>
                </a:solidFill>
                <a:effectLst/>
                <a:latin typeface="Calibri" panose="020F0502020204030204" pitchFamily="34" charset="0"/>
                <a:ea typeface="Times New Roman" panose="02020603050405020304" pitchFamily="18" charset="0"/>
              </a:rPr>
              <a:t>Mikro-ÖV</a:t>
            </a:r>
            <a:r>
              <a:rPr lang="de-AT" sz="1800" dirty="0">
                <a:solidFill>
                  <a:srgbClr val="000000"/>
                </a:solidFill>
                <a:effectLst/>
                <a:latin typeface="Calibri" panose="020F0502020204030204" pitchFamily="34" charset="0"/>
                <a:ea typeface="Times New Roman" panose="02020603050405020304" pitchFamily="18" charset="0"/>
              </a:rPr>
              <a:t> wiederum werden unterschiedliche </a:t>
            </a:r>
            <a:r>
              <a:rPr lang="de-AT" sz="1800" b="1" dirty="0">
                <a:solidFill>
                  <a:srgbClr val="000000"/>
                </a:solidFill>
                <a:effectLst/>
                <a:latin typeface="Calibri" panose="020F0502020204030204" pitchFamily="34" charset="0"/>
                <a:ea typeface="Times New Roman" panose="02020603050405020304" pitchFamily="18" charset="0"/>
              </a:rPr>
              <a:t>bedarfsorientierte</a:t>
            </a:r>
            <a:r>
              <a:rPr lang="de-AT" sz="1800" dirty="0">
                <a:solidFill>
                  <a:srgbClr val="000000"/>
                </a:solidFill>
                <a:effectLst/>
                <a:latin typeface="Calibri" panose="020F0502020204030204" pitchFamily="34" charset="0"/>
                <a:ea typeface="Times New Roman" panose="02020603050405020304" pitchFamily="18" charset="0"/>
              </a:rPr>
              <a:t> Betriebsformen der Personenbeförderung </a:t>
            </a:r>
            <a:r>
              <a:rPr lang="de-AT" sz="1800" dirty="0">
                <a:effectLst/>
                <a:latin typeface="Calibri" panose="020F0502020204030204" pitchFamily="34" charset="0"/>
                <a:ea typeface="Calibri" panose="020F0502020204030204" pitchFamily="34" charset="0"/>
                <a:cs typeface="Times New Roman" panose="02020603050405020304" pitchFamily="18" charset="0"/>
              </a:rPr>
              <a:t>im Nah- und Regionalverkehr zusammengefasst,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dh</a:t>
            </a:r>
            <a:r>
              <a:rPr lang="de-AT" sz="1800" dirty="0">
                <a:effectLst/>
                <a:latin typeface="Calibri" panose="020F0502020204030204" pitchFamily="34" charset="0"/>
                <a:ea typeface="Calibri" panose="020F0502020204030204" pitchFamily="34" charset="0"/>
                <a:cs typeface="Times New Roman" panose="02020603050405020304" pitchFamily="18" charset="0"/>
              </a:rPr>
              <a:t>. sie verkehren im Unterschied zum klassischen Linienverkehr (welcher bedarfsunabhängig erfolgt) nur nach vorheriger Anmeldung der Fahrt (daher auch als </a:t>
            </a:r>
            <a:r>
              <a:rPr lang="de-AT" sz="1800" b="1" dirty="0">
                <a:effectLst/>
                <a:latin typeface="Calibri" panose="020F0502020204030204" pitchFamily="34" charset="0"/>
                <a:ea typeface="Calibri" panose="020F0502020204030204" pitchFamily="34" charset="0"/>
                <a:cs typeface="Times New Roman" panose="02020603050405020304" pitchFamily="18" charset="0"/>
              </a:rPr>
              <a:t>Bedarfsverkehre</a:t>
            </a:r>
            <a:r>
              <a:rPr lang="de-AT" sz="1800" dirty="0">
                <a:effectLst/>
                <a:latin typeface="Calibri" panose="020F0502020204030204" pitchFamily="34" charset="0"/>
                <a:ea typeface="Calibri" panose="020F0502020204030204" pitchFamily="34" charset="0"/>
                <a:cs typeface="Times New Roman" panose="02020603050405020304" pitchFamily="18" charset="0"/>
              </a:rPr>
              <a:t> bezeichnet); und je nach ihrer Ausgestaltung, auch mit einer flexiblen Fahrtzeit- und Routengestaltung. </a:t>
            </a:r>
            <a:r>
              <a:rPr lang="de-DE" sz="1800" dirty="0">
                <a:effectLst/>
                <a:latin typeface="Calibri" panose="020F0502020204030204" pitchFamily="34" charset="0"/>
                <a:ea typeface="Calibri" panose="020F0502020204030204" pitchFamily="34" charset="0"/>
                <a:cs typeface="Times New Roman" panose="02020603050405020304" pitchFamily="18" charset="0"/>
              </a:rPr>
              <a:t>Dazu zählen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zB</a:t>
            </a:r>
            <a:r>
              <a:rPr lang="de-AT" sz="1800" dirty="0">
                <a:effectLst/>
                <a:latin typeface="Calibri" panose="020F0502020204030204" pitchFamily="34" charset="0"/>
                <a:ea typeface="Calibri" panose="020F0502020204030204" pitchFamily="34" charset="0"/>
                <a:cs typeface="Times New Roman" panose="02020603050405020304" pitchFamily="18" charset="0"/>
              </a:rPr>
              <a:t>. Sammeltaxis, Shuttle-Services, Rufbusse, Gemeindebusse, Bürgerbusse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uvm</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i="1" dirty="0">
                <a:effectLst/>
                <a:latin typeface="Arial Nova" panose="020B0504020202020204" pitchFamily="34" charset="0"/>
                <a:ea typeface="Calibri" panose="020F0502020204030204" pitchFamily="34" charset="0"/>
                <a:cs typeface="Times New Roman" panose="02020603050405020304" pitchFamily="18" charset="0"/>
              </a:rPr>
              <a:t>Ostermann/Rollinger (</a:t>
            </a:r>
            <a:r>
              <a:rPr lang="de-AT" sz="1800" i="1" dirty="0" err="1">
                <a:effectLst/>
                <a:latin typeface="Arial Nova" panose="020B0504020202020204" pitchFamily="34" charset="0"/>
                <a:ea typeface="Calibri" panose="020F0502020204030204" pitchFamily="34" charset="0"/>
                <a:cs typeface="Times New Roman" panose="02020603050405020304" pitchFamily="18" charset="0"/>
              </a:rPr>
              <a:t>Hg</a:t>
            </a:r>
            <a:r>
              <a:rPr lang="de-AT" sz="1800" i="1" dirty="0">
                <a:effectLst/>
                <a:latin typeface="Arial Nova" panose="020B0504020202020204" pitchFamily="34" charset="0"/>
                <a:ea typeface="Calibri" panose="020F0502020204030204" pitchFamily="34" charset="0"/>
                <a:cs typeface="Times New Roman" panose="02020603050405020304" pitchFamily="18" charset="0"/>
              </a:rPr>
              <a:t>)</a:t>
            </a:r>
            <a:r>
              <a:rPr lang="de-AT" sz="1800" dirty="0">
                <a:effectLst/>
                <a:latin typeface="Arial Nova" panose="020B0504020202020204" pitchFamily="34" charset="0"/>
                <a:ea typeface="Calibri" panose="020F0502020204030204" pitchFamily="34" charset="0"/>
                <a:cs typeface="Times New Roman" panose="02020603050405020304" pitchFamily="18" charset="0"/>
              </a:rPr>
              <a:t>, Handbuch ÖPNV (2016), 221</a:t>
            </a:r>
          </a:p>
          <a:p>
            <a:endParaRPr lang="de-AT" dirty="0">
              <a:effectLst/>
            </a:endParaRP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4</a:t>
            </a:fld>
            <a:endParaRPr lang="de-AT" dirty="0"/>
          </a:p>
        </p:txBody>
      </p:sp>
    </p:spTree>
    <p:extLst>
      <p:ext uri="{BB962C8B-B14F-4D97-AF65-F5344CB8AC3E}">
        <p14:creationId xmlns:p14="http://schemas.microsoft.com/office/powerpoint/2010/main" val="232385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effectLst/>
                <a:latin typeface="Calibri" panose="020F0502020204030204" pitchFamily="34" charset="0"/>
                <a:ea typeface="Calibri" panose="020F0502020204030204" pitchFamily="34" charset="0"/>
                <a:cs typeface="Times New Roman" panose="02020603050405020304" pitchFamily="18" charset="0"/>
              </a:rPr>
              <a:t>In DL gibt es dazu verschiedene Einordnungen, h ein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Bsp</a:t>
            </a:r>
            <a:r>
              <a:rPr lang="de-AT" sz="1800" dirty="0">
                <a:effectLst/>
                <a:latin typeface="Calibri" panose="020F0502020204030204" pitchFamily="34" charset="0"/>
                <a:ea typeface="Calibri" panose="020F0502020204030204" pitchFamily="34" charset="0"/>
                <a:cs typeface="Times New Roman" panose="02020603050405020304" pitchFamily="18" charset="0"/>
              </a:rPr>
              <a:t> von Sommer/Deutsch, weiterentwickelt nach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Zistel</a:t>
            </a:r>
            <a:r>
              <a:rPr lang="de-AT" sz="1800" dirty="0">
                <a:effectLst/>
                <a:latin typeface="Calibri" panose="020F0502020204030204" pitchFamily="34" charset="0"/>
                <a:ea typeface="Calibri" panose="020F0502020204030204" pitchFamily="34" charset="0"/>
                <a:cs typeface="Times New Roman" panose="02020603050405020304" pitchFamily="18" charset="0"/>
              </a:rPr>
              <a:t>, alle bedarfsorientiert, differenziert wie flexibel die Fahrzeit und Routengestaltung. </a:t>
            </a: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5</a:t>
            </a:fld>
            <a:endParaRPr lang="de-AT" dirty="0"/>
          </a:p>
        </p:txBody>
      </p:sp>
    </p:spTree>
    <p:extLst>
      <p:ext uri="{BB962C8B-B14F-4D97-AF65-F5344CB8AC3E}">
        <p14:creationId xmlns:p14="http://schemas.microsoft.com/office/powerpoint/2010/main" val="95276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AT" sz="1800" dirty="0">
                <a:effectLst/>
                <a:latin typeface="Calibri" panose="020F0502020204030204" pitchFamily="34" charset="0"/>
                <a:ea typeface="Calibri" panose="020F0502020204030204" pitchFamily="34" charset="0"/>
                <a:cs typeface="Times New Roman" panose="02020603050405020304" pitchFamily="18" charset="0"/>
              </a:rPr>
              <a:t>Mobility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as</a:t>
            </a:r>
            <a:r>
              <a:rPr lang="de-AT" sz="1800" dirty="0">
                <a:effectLst/>
                <a:latin typeface="Calibri" panose="020F0502020204030204" pitchFamily="34" charset="0"/>
                <a:ea typeface="Calibri" panose="020F0502020204030204" pitchFamily="34" charset="0"/>
                <a:cs typeface="Times New Roman" panose="02020603050405020304" pitchFamily="18" charset="0"/>
              </a:rPr>
              <a:t> a Service – kurz Maas wird oftmals auch als alternativer Mobilitätsdienst </a:t>
            </a:r>
            <a:r>
              <a:rPr lang="de-DE" sz="1800" dirty="0">
                <a:effectLst/>
                <a:latin typeface="Calibri" panose="020F0502020204030204" pitchFamily="34" charset="0"/>
                <a:ea typeface="Calibri" panose="020F0502020204030204" pitchFamily="34" charset="0"/>
                <a:cs typeface="Times New Roman" panose="02020603050405020304" pitchFamily="18" charset="0"/>
              </a:rPr>
              <a:t>bezeichnet und hier gemeinsam behandelt; es handelt sich dabei aber um keinen Mobilitätsdienst im Sinn einer Dienstleistung der Beförderung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ieS</a:t>
            </a:r>
            <a:r>
              <a:rPr lang="de-DE" sz="1800" dirty="0">
                <a:effectLst/>
                <a:latin typeface="Calibri" panose="020F0502020204030204" pitchFamily="34" charset="0"/>
                <a:ea typeface="Calibri" panose="020F0502020204030204" pitchFamily="34" charset="0"/>
                <a:cs typeface="Times New Roman" panose="02020603050405020304" pitchFamily="18" charset="0"/>
              </a:rPr>
              <a:t>, sondern um Softwareapplikationen, deren Ziel die Verknüpfung der verschiedenen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MobilitätsDL</a:t>
            </a:r>
            <a:r>
              <a:rPr lang="de-DE" sz="1800" dirty="0">
                <a:effectLst/>
                <a:latin typeface="Calibri" panose="020F0502020204030204" pitchFamily="34" charset="0"/>
                <a:ea typeface="Calibri" panose="020F0502020204030204" pitchFamily="34" charset="0"/>
                <a:cs typeface="Times New Roman" panose="02020603050405020304" pitchFamily="18" charset="0"/>
              </a:rPr>
              <a:t> ist, die Plattform liegt daher vor- eigentlich nachgelagert – betrifft jedenfalls einen anderen Markt.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6</a:t>
            </a:fld>
            <a:endParaRPr lang="de-AT" dirty="0"/>
          </a:p>
        </p:txBody>
      </p:sp>
    </p:spTree>
    <p:extLst>
      <p:ext uri="{BB962C8B-B14F-4D97-AF65-F5344CB8AC3E}">
        <p14:creationId xmlns:p14="http://schemas.microsoft.com/office/powerpoint/2010/main" val="354560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Also wenn man sich den Mobilitätssektor im Gesamten anschaut, Bereitstellung der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MobilitätsDL</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iSv</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BeförderungsDL</a:t>
            </a:r>
            <a:r>
              <a:rPr lang="de-DE" sz="1800" dirty="0">
                <a:effectLst/>
                <a:latin typeface="Calibri" panose="020F0502020204030204" pitchFamily="34" charset="0"/>
                <a:ea typeface="Calibri" panose="020F0502020204030204" pitchFamily="34" charset="0"/>
                <a:cs typeface="Times New Roman" panose="02020603050405020304" pitchFamily="18" charset="0"/>
              </a:rPr>
              <a:t>) klar von der Bereitstellung der Mobilitätsinfrastruktur (Straße; Schiene und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mobility</a:t>
            </a:r>
            <a:r>
              <a:rPr lang="de-DE" sz="1800" dirty="0">
                <a:effectLst/>
                <a:latin typeface="Calibri" panose="020F0502020204030204" pitchFamily="34" charset="0"/>
                <a:ea typeface="Calibri" panose="020F0502020204030204" pitchFamily="34" charset="0"/>
                <a:cs typeface="Times New Roman" panose="02020603050405020304" pitchFamily="18" charset="0"/>
              </a:rPr>
              <a:t> hubs/Mobilitätsstationen) und Mobilitätsplattform trennen – jeweils ganz andere rechtliche Fragen verbunden (Zugang zu Daten und Schnittstellen), die in jeweils unterschiedlichen Regelungsrahmen zu erfassen sind. Weshalb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iwF</a:t>
            </a:r>
            <a:r>
              <a:rPr lang="de-DE" sz="1800" dirty="0">
                <a:effectLst/>
                <a:latin typeface="Calibri" panose="020F0502020204030204" pitchFamily="34" charset="0"/>
                <a:ea typeface="Calibri" panose="020F0502020204030204" pitchFamily="34" charset="0"/>
                <a:cs typeface="Times New Roman" panose="02020603050405020304" pitchFamily="18" charset="0"/>
              </a:rPr>
              <a:t> auf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MobilitätsDL</a:t>
            </a:r>
            <a:r>
              <a:rPr lang="de-DE" sz="1800" dirty="0">
                <a:effectLst/>
                <a:latin typeface="Calibri" panose="020F0502020204030204" pitchFamily="34" charset="0"/>
                <a:ea typeface="Calibri" panose="020F0502020204030204" pitchFamily="34" charset="0"/>
                <a:cs typeface="Times New Roman" panose="02020603050405020304" pitchFamily="18" charset="0"/>
              </a:rPr>
              <a:t> fokussieren möchte.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7</a:t>
            </a:fld>
            <a:endParaRPr lang="de-AT" dirty="0"/>
          </a:p>
        </p:txBody>
      </p:sp>
    </p:spTree>
    <p:extLst>
      <p:ext uri="{BB962C8B-B14F-4D97-AF65-F5344CB8AC3E}">
        <p14:creationId xmlns:p14="http://schemas.microsoft.com/office/powerpoint/2010/main" val="23680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Wenn wir und den Regelungsrahmen für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MobilitätsDL</a:t>
            </a:r>
            <a:r>
              <a:rPr lang="de-DE" sz="1800" dirty="0">
                <a:effectLst/>
                <a:latin typeface="Calibri" panose="020F0502020204030204" pitchFamily="34" charset="0"/>
                <a:ea typeface="Calibri" panose="020F0502020204030204" pitchFamily="34" charset="0"/>
                <a:cs typeface="Times New Roman" panose="02020603050405020304" pitchFamily="18" charset="0"/>
              </a:rPr>
              <a:t> ansehen (wie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dzt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iW</a:t>
            </a:r>
            <a:r>
              <a:rPr lang="de-DE" sz="1800" dirty="0">
                <a:effectLst/>
                <a:latin typeface="Calibri" panose="020F0502020204030204" pitchFamily="34" charset="0"/>
                <a:ea typeface="Calibri" panose="020F0502020204030204" pitchFamily="34" charset="0"/>
                <a:cs typeface="Times New Roman" panose="02020603050405020304" pitchFamily="18" charset="0"/>
              </a:rPr>
              <a:t> im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GelVG</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KflG</a:t>
            </a:r>
            <a:r>
              <a:rPr lang="de-DE" sz="1800" dirty="0">
                <a:effectLst/>
                <a:latin typeface="Calibri" panose="020F0502020204030204" pitchFamily="34" charset="0"/>
                <a:ea typeface="Calibri" panose="020F0502020204030204" pitchFamily="34" charset="0"/>
                <a:cs typeface="Times New Roman" panose="02020603050405020304" pitchFamily="18" charset="0"/>
              </a:rPr>
              <a:t> grundgelegt): danach erfassen versuchen, was ist deren Regelungsanliegen &amp; wesentlicher Inhalt? Lässt sich knapp zusammenfassen: Ein zentraler Bestandteil = Regelungen zum Marktzugang für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PersbefDL</a:t>
            </a:r>
            <a:r>
              <a:rPr lang="de-DE" sz="1800" dirty="0">
                <a:effectLst/>
                <a:latin typeface="Calibri" panose="020F0502020204030204" pitchFamily="34" charset="0"/>
                <a:ea typeface="Calibri" panose="020F0502020204030204" pitchFamily="34" charset="0"/>
                <a:cs typeface="Times New Roman" panose="02020603050405020304" pitchFamily="18" charset="0"/>
              </a:rPr>
              <a:t>, bedarf sowohl f Taxi als auch klassischen Linienverkehr: Konzession, weil sensible DL, insofern als Gefahrenpotentiale bergen, besonderen Schutz erfordern der Endkunden (Beförderten, außerdem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insb</a:t>
            </a:r>
            <a:r>
              <a:rPr lang="de-DE" sz="1800" dirty="0">
                <a:effectLst/>
                <a:latin typeface="Calibri" panose="020F0502020204030204" pitchFamily="34" charset="0"/>
                <a:ea typeface="Calibri" panose="020F0502020204030204" pitchFamily="34" charset="0"/>
                <a:cs typeface="Times New Roman" panose="02020603050405020304" pitchFamily="18" charset="0"/>
              </a:rPr>
              <a:t> im Bereich öffentlicher Verkehr: DL der Daseinsvorsorge: es ist zu gewährleisten, dass sie jedermann (nichtdiskriminierend) &amp; zu erschwinglichen Preisen zur Verfügung stehen. Daher werden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best</a:t>
            </a:r>
            <a:r>
              <a:rPr lang="de-DE" sz="1800" dirty="0">
                <a:effectLst/>
                <a:latin typeface="Calibri" panose="020F0502020204030204" pitchFamily="34" charset="0"/>
                <a:ea typeface="Calibri" panose="020F0502020204030204" pitchFamily="34" charset="0"/>
                <a:cs typeface="Times New Roman" panose="02020603050405020304" pitchFamily="18" charset="0"/>
              </a:rPr>
              <a:t> Anforderungen an Betrieb der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BeförderungsDL</a:t>
            </a:r>
            <a:r>
              <a:rPr lang="de-DE" sz="1800" dirty="0">
                <a:effectLst/>
                <a:latin typeface="Calibri" panose="020F0502020204030204" pitchFamily="34" charset="0"/>
                <a:ea typeface="Calibri" panose="020F0502020204030204" pitchFamily="34" charset="0"/>
                <a:cs typeface="Times New Roman" panose="02020603050405020304" pitchFamily="18" charset="0"/>
              </a:rPr>
              <a:t> gestellt: sie können nur von jemand ausgeübt werden, … zudem KFZ fahrtauglich / Lenker*innen Ausbildung und Weiterbildung,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zus</a:t>
            </a:r>
            <a:r>
              <a:rPr lang="de-DE" sz="1800" dirty="0">
                <a:effectLst/>
                <a:latin typeface="Calibri" panose="020F0502020204030204" pitchFamily="34" charset="0"/>
                <a:ea typeface="Calibri" panose="020F0502020204030204" pitchFamily="34" charset="0"/>
                <a:cs typeface="Times New Roman" panose="02020603050405020304" pitchFamily="18" charset="0"/>
              </a:rPr>
              <a:t> im Rahmen des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KflG</a:t>
            </a:r>
            <a:r>
              <a:rPr lang="de-DE" sz="1800" dirty="0">
                <a:effectLst/>
                <a:latin typeface="Calibri" panose="020F0502020204030204" pitchFamily="34" charset="0"/>
                <a:ea typeface="Calibri" panose="020F0502020204030204" pitchFamily="34" charset="0"/>
                <a:cs typeface="Times New Roman" panose="02020603050405020304" pitchFamily="18" charset="0"/>
              </a:rPr>
              <a:t> erfolgt beim Marktzugangsregulierung auch eine Bedarfsprüfung, ob es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iS</a:t>
            </a:r>
            <a:r>
              <a:rPr lang="de-DE" sz="1800" dirty="0">
                <a:effectLst/>
                <a:latin typeface="Calibri" panose="020F0502020204030204" pitchFamily="34" charset="0"/>
                <a:ea typeface="Calibri" panose="020F0502020204030204" pitchFamily="34" charset="0"/>
                <a:cs typeface="Times New Roman" panose="02020603050405020304" pitchFamily="18" charset="0"/>
              </a:rPr>
              <a:t> einer effizienten&amp; wirtschaftlichen Daseinsvorsorgebreitstellung einer weiteren Linie bedarf.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Nicht nur der Antritt sondern auch Ausübung der Tätigkeit besonders geregelt: … Beide Regelungsregime enthalten:  Arbeitszeitregelungen, sollen sichere DL gewährleisten, bei AN: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allg</a:t>
            </a:r>
            <a:r>
              <a:rPr lang="de-DE" sz="1800" dirty="0">
                <a:effectLst/>
                <a:latin typeface="Calibri" panose="020F0502020204030204" pitchFamily="34" charset="0"/>
                <a:ea typeface="Calibri" panose="020F0502020204030204" pitchFamily="34" charset="0"/>
                <a:cs typeface="Times New Roman" panose="02020603050405020304" pitchFamily="18" charset="0"/>
              </a:rPr>
              <a:t> Arbeitsrecht; Teilnahme im Straßenverkehr: STVO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8</a:t>
            </a:fld>
            <a:endParaRPr lang="de-AT" dirty="0"/>
          </a:p>
        </p:txBody>
      </p:sp>
    </p:spTree>
    <p:extLst>
      <p:ext uri="{BB962C8B-B14F-4D97-AF65-F5344CB8AC3E}">
        <p14:creationId xmlns:p14="http://schemas.microsoft.com/office/powerpoint/2010/main" val="301368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Keine </a:t>
            </a:r>
            <a:r>
              <a:rPr lang="de-DE" b="0" dirty="0" err="1"/>
              <a:t>BeförderungsDL</a:t>
            </a:r>
            <a:r>
              <a:rPr lang="de-DE" b="0" dirty="0"/>
              <a:t> – daher wird Marktzugang nicht über </a:t>
            </a:r>
            <a:r>
              <a:rPr lang="de-DE" b="0" dirty="0" err="1"/>
              <a:t>KflG</a:t>
            </a:r>
            <a:r>
              <a:rPr lang="de-DE" b="0" dirty="0"/>
              <a:t> oder </a:t>
            </a:r>
            <a:r>
              <a:rPr lang="de-DE" b="0" dirty="0" err="1"/>
              <a:t>GelVG</a:t>
            </a:r>
            <a:r>
              <a:rPr lang="de-DE" b="0" dirty="0"/>
              <a:t> geregelt, </a:t>
            </a:r>
            <a:r>
              <a:rPr lang="de-DE" b="0" dirty="0" err="1"/>
              <a:t>sd</a:t>
            </a:r>
            <a:r>
              <a:rPr lang="de-DE" b="0" dirty="0"/>
              <a:t> klassische Autoverleih </a:t>
            </a:r>
          </a:p>
          <a:p>
            <a:endParaRPr lang="de-DE"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9</a:t>
            </a:fld>
            <a:endParaRPr lang="de-AT" dirty="0"/>
          </a:p>
        </p:txBody>
      </p:sp>
    </p:spTree>
    <p:extLst>
      <p:ext uri="{BB962C8B-B14F-4D97-AF65-F5344CB8AC3E}">
        <p14:creationId xmlns:p14="http://schemas.microsoft.com/office/powerpoint/2010/main" val="4133140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3F18C01-893C-4AF3-8EFC-AB490A2D6C96}"/>
              </a:ext>
            </a:extLst>
          </p:cNvPr>
          <p:cNvSpPr>
            <a:spLocks noGrp="1"/>
          </p:cNvSpPr>
          <p:nvPr>
            <p:ph type="sldNum" sz="quarter" idx="10"/>
          </p:nvPr>
        </p:nvSpPr>
        <p:spPr/>
        <p:txBody>
          <a:bodyPr/>
          <a:lstStyle/>
          <a:p>
            <a:fld id="{418F7AD7-DC47-44A0-A9D7-F1C17BFD6F09}" type="slidenum">
              <a:rPr lang="de-AT" smtClean="0"/>
              <a:pPr/>
              <a:t>‹Nr.›</a:t>
            </a:fld>
            <a:endParaRPr lang="de-AT" dirty="0"/>
          </a:p>
        </p:txBody>
      </p:sp>
      <p:sp>
        <p:nvSpPr>
          <p:cNvPr id="4" name="Fußzeilenplatzhalter 3">
            <a:extLst>
              <a:ext uri="{FF2B5EF4-FFF2-40B4-BE49-F238E27FC236}">
                <a16:creationId xmlns:a16="http://schemas.microsoft.com/office/drawing/2014/main" id="{D66E022E-0C1A-49AC-AD3D-5516EF5AFA20}"/>
              </a:ext>
            </a:extLst>
          </p:cNvPr>
          <p:cNvSpPr>
            <a:spLocks noGrp="1"/>
          </p:cNvSpPr>
          <p:nvPr>
            <p:ph type="ftr" sz="quarter" idx="11"/>
          </p:nvPr>
        </p:nvSpPr>
        <p:spPr/>
        <p:txBody>
          <a:bodyPr/>
          <a:lstStyle/>
          <a:p>
            <a:r>
              <a:rPr lang="de-DE"/>
              <a:t>Titel der LVA/Veranstaltung &amp; 260.XXX | Datum </a:t>
            </a:r>
            <a:endParaRPr lang="de-DE" dirty="0"/>
          </a:p>
        </p:txBody>
      </p:sp>
      <p:pic>
        <p:nvPicPr>
          <p:cNvPr id="8" name="Grafik 7">
            <a:extLst>
              <a:ext uri="{FF2B5EF4-FFF2-40B4-BE49-F238E27FC236}">
                <a16:creationId xmlns:a16="http://schemas.microsoft.com/office/drawing/2014/main" id="{E9AD8297-EEDD-402E-A6F1-3E41ABDCD17E}"/>
              </a:ext>
              <a:ext uri="{C183D7F6-B498-43B3-948B-1728B52AA6E4}">
                <adec:decorative xmlns:adec="http://schemas.microsoft.com/office/drawing/2017/decorative" val="1"/>
              </a:ext>
            </a:extLst>
          </p:cNvPr>
          <p:cNvPicPr>
            <a:picLocks noChangeAspect="1"/>
          </p:cNvPicPr>
          <p:nvPr userDrawn="1">
            <p:custDataLst>
              <p:tags r:id="rId1"/>
            </p:custDataLst>
          </p:nvPr>
        </p:nvPicPr>
        <p:blipFill rotWithShape="1">
          <a:blip r:embed="rId6" cstate="screen">
            <a:extLst>
              <a:ext uri="{28A0092B-C50C-407E-A947-70E740481C1C}">
                <a14:useLocalDpi xmlns:a14="http://schemas.microsoft.com/office/drawing/2010/main"/>
              </a:ext>
            </a:extLst>
          </a:blip>
          <a:srcRect b="11502"/>
          <a:stretch/>
        </p:blipFill>
        <p:spPr>
          <a:xfrm>
            <a:off x="0" y="0"/>
            <a:ext cx="12192000" cy="6231233"/>
          </a:xfrm>
          <a:prstGeom prst="rect">
            <a:avLst/>
          </a:prstGeom>
        </p:spPr>
      </p:pic>
      <p:sp>
        <p:nvSpPr>
          <p:cNvPr id="10" name="Titel 1">
            <a:extLst>
              <a:ext uri="{FF2B5EF4-FFF2-40B4-BE49-F238E27FC236}">
                <a16:creationId xmlns:a16="http://schemas.microsoft.com/office/drawing/2014/main" id="{F81576D1-EA41-40DD-A89D-D8FAC849E492}"/>
              </a:ext>
            </a:extLst>
          </p:cNvPr>
          <p:cNvSpPr>
            <a:spLocks noGrp="1"/>
          </p:cNvSpPr>
          <p:nvPr>
            <p:ph type="title" hasCustomPrompt="1"/>
            <p:custDataLst>
              <p:tags r:id="rId2"/>
            </p:custDataLst>
          </p:nvPr>
        </p:nvSpPr>
        <p:spPr bwMode="white">
          <a:xfrm>
            <a:off x="461963" y="4438899"/>
            <a:ext cx="10134599" cy="1039564"/>
          </a:xfrm>
        </p:spPr>
        <p:txBody>
          <a:bodyPr/>
          <a:lstStyle>
            <a:lvl1pPr>
              <a:defRPr b="1">
                <a:solidFill>
                  <a:schemeClr val="bg1"/>
                </a:solidFill>
              </a:defRPr>
            </a:lvl1pPr>
          </a:lstStyle>
          <a:p>
            <a:r>
              <a:rPr lang="de-AT" dirty="0"/>
              <a:t>Titel der LVA/Veranstaltung</a:t>
            </a:r>
          </a:p>
        </p:txBody>
      </p:sp>
      <p:sp>
        <p:nvSpPr>
          <p:cNvPr id="11" name="Textplatzhalter 6">
            <a:extLst>
              <a:ext uri="{FF2B5EF4-FFF2-40B4-BE49-F238E27FC236}">
                <a16:creationId xmlns:a16="http://schemas.microsoft.com/office/drawing/2014/main" id="{48B92330-15FD-4D3C-95EB-1A7339B26E4D}"/>
              </a:ext>
            </a:extLst>
          </p:cNvPr>
          <p:cNvSpPr>
            <a:spLocks noGrp="1"/>
          </p:cNvSpPr>
          <p:nvPr>
            <p:ph type="body" sz="quarter" idx="15" hasCustomPrompt="1"/>
            <p:custDataLst>
              <p:tags r:id="rId3"/>
            </p:custDataLst>
          </p:nvPr>
        </p:nvSpPr>
        <p:spPr>
          <a:xfrm>
            <a:off x="461963" y="5550408"/>
            <a:ext cx="10134600" cy="345566"/>
          </a:xfrm>
        </p:spPr>
        <p:txBody>
          <a:bodyPr/>
          <a:lstStyle>
            <a:lvl1pPr marL="0" indent="0">
              <a:buNone/>
              <a:defRPr sz="2400">
                <a:solidFill>
                  <a:schemeClr val="bg1"/>
                </a:solidFill>
              </a:defRPr>
            </a:lvl1pPr>
            <a:lvl2pPr marL="0" indent="0">
              <a:buNone/>
              <a:defRPr sz="2400">
                <a:solidFill>
                  <a:schemeClr val="bg1"/>
                </a:solidFill>
              </a:defRPr>
            </a:lvl2pPr>
            <a:lvl3pPr marL="269875" indent="0">
              <a:buNone/>
              <a:defRPr sz="2400">
                <a:solidFill>
                  <a:schemeClr val="bg1"/>
                </a:solidFill>
              </a:defRPr>
            </a:lvl3pPr>
            <a:lvl4pPr marL="538162" indent="0">
              <a:buNone/>
              <a:defRPr sz="2400">
                <a:solidFill>
                  <a:schemeClr val="bg1"/>
                </a:solidFill>
              </a:defRPr>
            </a:lvl4pPr>
            <a:lvl5pPr marL="903288" indent="0">
              <a:buNone/>
              <a:defRPr sz="2400">
                <a:solidFill>
                  <a:schemeClr val="bg1"/>
                </a:solidFill>
              </a:defRPr>
            </a:lvl5pPr>
          </a:lstStyle>
          <a:p>
            <a:pPr lvl="0"/>
            <a:r>
              <a:rPr lang="de-AT" dirty="0"/>
              <a:t>Untertitel</a:t>
            </a:r>
          </a:p>
        </p:txBody>
      </p:sp>
      <p:sp>
        <p:nvSpPr>
          <p:cNvPr id="12" name="Textplatzhalter 6">
            <a:extLst>
              <a:ext uri="{FF2B5EF4-FFF2-40B4-BE49-F238E27FC236}">
                <a16:creationId xmlns:a16="http://schemas.microsoft.com/office/drawing/2014/main" id="{FB073C7E-4EC8-405C-8D3D-23C7D2E483D3}"/>
              </a:ext>
            </a:extLst>
          </p:cNvPr>
          <p:cNvSpPr>
            <a:spLocks noGrp="1"/>
          </p:cNvSpPr>
          <p:nvPr>
            <p:ph type="body" sz="quarter" idx="18" hasCustomPrompt="1"/>
            <p:custDataLst>
              <p:tags r:id="rId4"/>
            </p:custDataLst>
          </p:nvPr>
        </p:nvSpPr>
        <p:spPr>
          <a:xfrm rot="16200000">
            <a:off x="7018336" y="1201737"/>
            <a:ext cx="9288463" cy="100013"/>
          </a:xfrm>
        </p:spPr>
        <p:txBody>
          <a:bodyPr anchor="b"/>
          <a:lstStyle>
            <a:lvl1pPr marL="0" indent="0">
              <a:buNone/>
              <a:defRPr sz="800" cap="all" baseline="0">
                <a:solidFill>
                  <a:schemeClr val="bg1"/>
                </a:solidFill>
              </a:defRPr>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pic>
        <p:nvPicPr>
          <p:cNvPr id="13" name="Grafik 12" descr="Ein Bild, das Text enthält.&#10;&#10;Automatisch generierte Beschreibung">
            <a:extLst>
              <a:ext uri="{FF2B5EF4-FFF2-40B4-BE49-F238E27FC236}">
                <a16:creationId xmlns:a16="http://schemas.microsoft.com/office/drawing/2014/main" id="{BAAFC908-9F47-4AB1-AA84-BF3329A6064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08" r="-1"/>
          <a:stretch/>
        </p:blipFill>
        <p:spPr>
          <a:xfrm>
            <a:off x="461963" y="466725"/>
            <a:ext cx="3491201" cy="729672"/>
          </a:xfrm>
          <a:prstGeom prst="rect">
            <a:avLst/>
          </a:prstGeom>
        </p:spPr>
      </p:pic>
    </p:spTree>
    <p:extLst>
      <p:ext uri="{BB962C8B-B14F-4D97-AF65-F5344CB8AC3E}">
        <p14:creationId xmlns:p14="http://schemas.microsoft.com/office/powerpoint/2010/main" val="155319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3F18C01-893C-4AF3-8EFC-AB490A2D6C96}"/>
              </a:ext>
            </a:extLst>
          </p:cNvPr>
          <p:cNvSpPr>
            <a:spLocks noGrp="1"/>
          </p:cNvSpPr>
          <p:nvPr>
            <p:ph type="sldNum" sz="quarter" idx="10"/>
          </p:nvPr>
        </p:nvSpPr>
        <p:spPr/>
        <p:txBody>
          <a:bodyPr/>
          <a:lstStyle/>
          <a:p>
            <a:fld id="{418F7AD7-DC47-44A0-A9D7-F1C17BFD6F09}" type="slidenum">
              <a:rPr lang="de-AT" smtClean="0"/>
              <a:pPr/>
              <a:t>‹Nr.›</a:t>
            </a:fld>
            <a:endParaRPr lang="de-AT" dirty="0"/>
          </a:p>
        </p:txBody>
      </p:sp>
      <p:sp>
        <p:nvSpPr>
          <p:cNvPr id="4" name="Fußzeilenplatzhalter 3">
            <a:extLst>
              <a:ext uri="{FF2B5EF4-FFF2-40B4-BE49-F238E27FC236}">
                <a16:creationId xmlns:a16="http://schemas.microsoft.com/office/drawing/2014/main" id="{D66E022E-0C1A-49AC-AD3D-5516EF5AFA20}"/>
              </a:ext>
            </a:extLst>
          </p:cNvPr>
          <p:cNvSpPr>
            <a:spLocks noGrp="1"/>
          </p:cNvSpPr>
          <p:nvPr>
            <p:ph type="ftr" sz="quarter" idx="11"/>
          </p:nvPr>
        </p:nvSpPr>
        <p:spPr/>
        <p:txBody>
          <a:bodyPr/>
          <a:lstStyle/>
          <a:p>
            <a:r>
              <a:rPr lang="de-DE" dirty="0"/>
              <a:t>Titel der LVA/Veranstaltung &amp; 260.XXX | Datum </a:t>
            </a:r>
          </a:p>
        </p:txBody>
      </p:sp>
      <p:sp>
        <p:nvSpPr>
          <p:cNvPr id="5" name="Titel 1">
            <a:extLst>
              <a:ext uri="{FF2B5EF4-FFF2-40B4-BE49-F238E27FC236}">
                <a16:creationId xmlns:a16="http://schemas.microsoft.com/office/drawing/2014/main" id="{0BDD6F96-AAEB-4E7D-85A4-ADD138B9A154}"/>
              </a:ext>
            </a:extLst>
          </p:cNvPr>
          <p:cNvSpPr>
            <a:spLocks noGrp="1"/>
          </p:cNvSpPr>
          <p:nvPr>
            <p:ph type="title"/>
            <p:custDataLst>
              <p:tags r:id="rId1"/>
            </p:custDataLst>
          </p:nvPr>
        </p:nvSpPr>
        <p:spPr bwMode="white">
          <a:xfrm>
            <a:off x="461964" y="3429000"/>
            <a:ext cx="10134599" cy="1039564"/>
          </a:xfrm>
        </p:spPr>
        <p:txBody>
          <a:bodyPr/>
          <a:lstStyle>
            <a:lvl1pPr>
              <a:defRPr b="1">
                <a:solidFill>
                  <a:schemeClr val="accent5"/>
                </a:solidFill>
              </a:defRPr>
            </a:lvl1pPr>
          </a:lstStyle>
          <a:p>
            <a:endParaRPr lang="de-AT" dirty="0"/>
          </a:p>
        </p:txBody>
      </p:sp>
      <p:sp>
        <p:nvSpPr>
          <p:cNvPr id="6" name="Textplatzhalter 6">
            <a:extLst>
              <a:ext uri="{FF2B5EF4-FFF2-40B4-BE49-F238E27FC236}">
                <a16:creationId xmlns:a16="http://schemas.microsoft.com/office/drawing/2014/main" id="{B4D81D98-0BB8-4C70-93ED-05A92BE654F6}"/>
              </a:ext>
            </a:extLst>
          </p:cNvPr>
          <p:cNvSpPr>
            <a:spLocks noGrp="1"/>
          </p:cNvSpPr>
          <p:nvPr>
            <p:ph type="body" sz="quarter" idx="17" hasCustomPrompt="1"/>
            <p:custDataLst>
              <p:tags r:id="rId2"/>
            </p:custDataLst>
          </p:nvPr>
        </p:nvSpPr>
        <p:spPr>
          <a:xfrm>
            <a:off x="461964" y="4540509"/>
            <a:ext cx="10134600" cy="345566"/>
          </a:xfrm>
        </p:spPr>
        <p:txBody>
          <a:bodyPr/>
          <a:lstStyle>
            <a:lvl1pPr marL="0" indent="0">
              <a:buNone/>
              <a:defRPr sz="2400">
                <a:solidFill>
                  <a:schemeClr val="accent5"/>
                </a:solidFill>
              </a:defRPr>
            </a:lvl1pPr>
            <a:lvl2pPr marL="0" indent="0">
              <a:buNone/>
              <a:defRPr sz="2400">
                <a:solidFill>
                  <a:schemeClr val="bg1"/>
                </a:solidFill>
              </a:defRPr>
            </a:lvl2pPr>
            <a:lvl3pPr marL="269875" indent="0">
              <a:buNone/>
              <a:defRPr sz="2400">
                <a:solidFill>
                  <a:schemeClr val="bg1"/>
                </a:solidFill>
              </a:defRPr>
            </a:lvl3pPr>
            <a:lvl4pPr marL="538162" indent="0">
              <a:buNone/>
              <a:defRPr sz="2400">
                <a:solidFill>
                  <a:schemeClr val="bg1"/>
                </a:solidFill>
              </a:defRPr>
            </a:lvl4pPr>
            <a:lvl5pPr marL="903288" indent="0">
              <a:buNone/>
              <a:defRPr sz="2400">
                <a:solidFill>
                  <a:schemeClr val="bg1"/>
                </a:solidFill>
              </a:defRPr>
            </a:lvl5pPr>
          </a:lstStyle>
          <a:p>
            <a:pPr lvl="0"/>
            <a:r>
              <a:rPr lang="de-AT" dirty="0"/>
              <a:t>Untertitel</a:t>
            </a:r>
          </a:p>
        </p:txBody>
      </p:sp>
      <p:pic>
        <p:nvPicPr>
          <p:cNvPr id="8" name="Grafik 7">
            <a:extLst>
              <a:ext uri="{FF2B5EF4-FFF2-40B4-BE49-F238E27FC236}">
                <a16:creationId xmlns:a16="http://schemas.microsoft.com/office/drawing/2014/main" id="{21C16D38-878B-44AE-A39C-9D75C6749FD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3511"/>
          <a:stretch/>
        </p:blipFill>
        <p:spPr>
          <a:xfrm>
            <a:off x="1280392" y="468438"/>
            <a:ext cx="2752786" cy="754505"/>
          </a:xfrm>
          <a:prstGeom prst="rect">
            <a:avLst/>
          </a:prstGeom>
        </p:spPr>
      </p:pic>
      <p:pic>
        <p:nvPicPr>
          <p:cNvPr id="9" name="Grafik 8">
            <a:extLst>
              <a:ext uri="{FF2B5EF4-FFF2-40B4-BE49-F238E27FC236}">
                <a16:creationId xmlns:a16="http://schemas.microsoft.com/office/drawing/2014/main" id="{7ABC4F5E-4088-4C8F-BBD8-886CB9A26B1F}"/>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963" y="468438"/>
            <a:ext cx="729528" cy="729528"/>
          </a:xfrm>
          <a:prstGeom prst="rect">
            <a:avLst/>
          </a:prstGeom>
        </p:spPr>
      </p:pic>
    </p:spTree>
    <p:extLst>
      <p:ext uri="{BB962C8B-B14F-4D97-AF65-F5344CB8AC3E}">
        <p14:creationId xmlns:p14="http://schemas.microsoft.com/office/powerpoint/2010/main" val="156594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00308-609F-43F8-A26B-1C8A6934DB39}"/>
              </a:ext>
            </a:extLst>
          </p:cNvPr>
          <p:cNvSpPr>
            <a:spLocks noGrp="1"/>
          </p:cNvSpPr>
          <p:nvPr>
            <p:ph type="title" hasCustomPrompt="1"/>
            <p:custDataLst>
              <p:tags r:id="rId1"/>
            </p:custDataLst>
          </p:nvPr>
        </p:nvSpPr>
        <p:spPr>
          <a:xfrm>
            <a:off x="1308100" y="525588"/>
            <a:ext cx="9289498" cy="374525"/>
          </a:xfrm>
        </p:spPr>
        <p:txBody>
          <a:bodyPr/>
          <a:lstStyle>
            <a:lvl1pPr>
              <a:defRPr b="0">
                <a:solidFill>
                  <a:schemeClr val="accent5"/>
                </a:solidFill>
              </a:defRPr>
            </a:lvl1pPr>
          </a:lstStyle>
          <a:p>
            <a:r>
              <a:rPr lang="de-DE" dirty="0"/>
              <a:t>Folientitel – Aufbau der LVA</a:t>
            </a:r>
            <a:endParaRPr lang="de-AT" dirty="0"/>
          </a:p>
        </p:txBody>
      </p:sp>
      <p:sp>
        <p:nvSpPr>
          <p:cNvPr id="3" name="Inhaltsplatzhalter 2">
            <a:extLst>
              <a:ext uri="{FF2B5EF4-FFF2-40B4-BE49-F238E27FC236}">
                <a16:creationId xmlns:a16="http://schemas.microsoft.com/office/drawing/2014/main" id="{229AD4FC-B392-43C1-88AF-11A99A7BAEB9}"/>
              </a:ext>
            </a:extLst>
          </p:cNvPr>
          <p:cNvSpPr>
            <a:spLocks noGrp="1"/>
          </p:cNvSpPr>
          <p:nvPr>
            <p:ph idx="1" hasCustomPrompt="1"/>
            <p:custDataLst>
              <p:tags r:id="rId2"/>
            </p:custDataLst>
          </p:nvPr>
        </p:nvSpPr>
        <p:spPr>
          <a:xfrm>
            <a:off x="1308100" y="1549400"/>
            <a:ext cx="9288463" cy="4346575"/>
          </a:xfrm>
        </p:spPr>
        <p:txBody>
          <a:bodyPr numCol="2" spcCol="540000"/>
          <a:lstStyle>
            <a:lvl1pPr marL="457200" indent="-457200">
              <a:buClr>
                <a:schemeClr val="accent2"/>
              </a:buClr>
              <a:buFont typeface="+mj-lt"/>
              <a:buAutoNum type="arabicPeriod"/>
              <a:defRPr lang="de-AT" dirty="0">
                <a:solidFill>
                  <a:schemeClr val="accent2"/>
                </a:solidFill>
              </a:defRPr>
            </a:lvl1pPr>
            <a:lvl2pPr marL="533400" indent="-271463">
              <a:buClr>
                <a:schemeClr val="accent2"/>
              </a:buClr>
              <a:buFont typeface="Wingdings" panose="05000000000000000000" pitchFamily="2" charset="2"/>
              <a:buChar char="§"/>
              <a:defRPr lang="de-AT" dirty="0">
                <a:solidFill>
                  <a:schemeClr val="tx1"/>
                </a:solidFill>
              </a:defRPr>
            </a:lvl2pPr>
            <a:lvl3pPr marL="804863" indent="-266700">
              <a:buClr>
                <a:schemeClr val="accent2"/>
              </a:buClr>
              <a:buFont typeface="Wingdings" panose="05000000000000000000" pitchFamily="2" charset="2"/>
              <a:buChar char="§"/>
              <a:defRPr lang="de-AT" sz="2000" dirty="0"/>
            </a:lvl3pPr>
            <a:lvl4pPr marL="811213" indent="0">
              <a:buClr>
                <a:schemeClr val="accent1"/>
              </a:buClr>
              <a:buNone/>
              <a:defRPr lang="de-AT" dirty="0"/>
            </a:lvl4pPr>
            <a:lvl5pPr>
              <a:buClr>
                <a:schemeClr val="accent1"/>
              </a:buClr>
              <a:defRPr lang="de-AT" dirty="0"/>
            </a:lvl5pPr>
          </a:lstStyle>
          <a:p>
            <a:pPr lvl="0"/>
            <a:r>
              <a:rPr lang="de-AT" dirty="0"/>
              <a:t>Gliederung Teil 1</a:t>
            </a:r>
          </a:p>
          <a:p>
            <a:pPr lvl="2"/>
            <a:r>
              <a:rPr lang="de-AT" dirty="0"/>
              <a:t>Unterpunkt (!!) für korrekten Einzug nach jedem Hauptteil zweimal Enter klicken!</a:t>
            </a:r>
          </a:p>
          <a:p>
            <a:pPr lvl="0"/>
            <a:r>
              <a:rPr lang="de-AT" dirty="0"/>
              <a:t>Teil 2</a:t>
            </a:r>
          </a:p>
          <a:p>
            <a:pPr lvl="2"/>
            <a:r>
              <a:rPr lang="de-AT" dirty="0"/>
              <a:t>Unterpunkt</a:t>
            </a:r>
          </a:p>
          <a:p>
            <a:pPr lvl="2"/>
            <a:r>
              <a:rPr lang="de-AT" dirty="0"/>
              <a:t>Unterpunkt</a:t>
            </a:r>
          </a:p>
          <a:p>
            <a:pPr lvl="0"/>
            <a:r>
              <a:rPr lang="de-AT" dirty="0"/>
              <a:t>Teil 3</a:t>
            </a:r>
          </a:p>
          <a:p>
            <a:pPr lvl="0"/>
            <a:endParaRPr lang="de-AT" dirty="0"/>
          </a:p>
        </p:txBody>
      </p:sp>
      <p:sp>
        <p:nvSpPr>
          <p:cNvPr id="5" name="Fußzeilenplatzhalter 4">
            <a:extLst>
              <a:ext uri="{FF2B5EF4-FFF2-40B4-BE49-F238E27FC236}">
                <a16:creationId xmlns:a16="http://schemas.microsoft.com/office/drawing/2014/main" id="{D63E4034-6935-4B71-9A67-0E435E534DEB}"/>
              </a:ext>
            </a:extLst>
          </p:cNvPr>
          <p:cNvSpPr>
            <a:spLocks noGrp="1"/>
          </p:cNvSpPr>
          <p:nvPr>
            <p:ph type="ftr" sz="quarter" idx="14"/>
          </p:nvPr>
        </p:nvSpPr>
        <p:spPr>
          <a:xfrm>
            <a:off x="2184399" y="6401262"/>
            <a:ext cx="7823201" cy="288000"/>
          </a:xfrm>
          <a:prstGeom prst="rect">
            <a:avLst/>
          </a:prstGeom>
        </p:spPr>
        <p:txBody>
          <a:bodyPr/>
          <a:lstStyle>
            <a:lvl1pPr algn="ctr">
              <a:defRPr/>
            </a:lvl1pPr>
          </a:lstStyle>
          <a:p>
            <a:r>
              <a:rPr lang="de-DE" dirty="0"/>
              <a:t>Titel der LVA/Veranstaltung &amp; 260.XXX | Datum </a:t>
            </a:r>
          </a:p>
        </p:txBody>
      </p:sp>
      <p:sp>
        <p:nvSpPr>
          <p:cNvPr id="6" name="Foliennummernplatzhalter 5">
            <a:extLst>
              <a:ext uri="{FF2B5EF4-FFF2-40B4-BE49-F238E27FC236}">
                <a16:creationId xmlns:a16="http://schemas.microsoft.com/office/drawing/2014/main" id="{1ED50658-ABE2-461D-84EF-37BA96365EA1}"/>
              </a:ext>
            </a:extLst>
          </p:cNvPr>
          <p:cNvSpPr>
            <a:spLocks noGrp="1"/>
          </p:cNvSpPr>
          <p:nvPr>
            <p:ph type="sldNum" sz="quarter" idx="15"/>
          </p:nvPr>
        </p:nvSpPr>
        <p:spPr/>
        <p:txBody>
          <a:bodyPr/>
          <a:lstStyle/>
          <a:p>
            <a:fld id="{418F7AD7-DC47-44A0-A9D7-F1C17BFD6F09}" type="slidenum">
              <a:rPr lang="de-AT" smtClean="0"/>
              <a:pPr/>
              <a:t>‹Nr.›</a:t>
            </a:fld>
            <a:endParaRPr lang="de-AT" dirty="0"/>
          </a:p>
        </p:txBody>
      </p:sp>
      <p:pic>
        <p:nvPicPr>
          <p:cNvPr id="8" name="Grafik 7">
            <a:extLst>
              <a:ext uri="{FF2B5EF4-FFF2-40B4-BE49-F238E27FC236}">
                <a16:creationId xmlns:a16="http://schemas.microsoft.com/office/drawing/2014/main" id="{837C8C99-637D-4DB8-AFCA-B794D0BC8E98}"/>
              </a:ext>
            </a:extLst>
          </p:cNvPr>
          <p:cNvPicPr>
            <a:picLocks noChangeAspect="1"/>
          </p:cNvPicPr>
          <p:nvPr userDrawn="1">
            <p:custDataLst>
              <p:tags r:id="rId3"/>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963" y="468438"/>
            <a:ext cx="488826" cy="488826"/>
          </a:xfrm>
          <a:prstGeom prst="rect">
            <a:avLst/>
          </a:prstGeom>
        </p:spPr>
      </p:pic>
    </p:spTree>
    <p:extLst>
      <p:ext uri="{BB962C8B-B14F-4D97-AF65-F5344CB8AC3E}">
        <p14:creationId xmlns:p14="http://schemas.microsoft.com/office/powerpoint/2010/main" val="230547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00308-609F-43F8-A26B-1C8A6934DB39}"/>
              </a:ext>
            </a:extLst>
          </p:cNvPr>
          <p:cNvSpPr>
            <a:spLocks noGrp="1"/>
          </p:cNvSpPr>
          <p:nvPr>
            <p:ph type="title" hasCustomPrompt="1"/>
            <p:custDataLst>
              <p:tags r:id="rId1"/>
            </p:custDataLst>
          </p:nvPr>
        </p:nvSpPr>
        <p:spPr>
          <a:xfrm>
            <a:off x="1308100" y="525588"/>
            <a:ext cx="9289498" cy="374525"/>
          </a:xfrm>
        </p:spPr>
        <p:txBody>
          <a:bodyPr/>
          <a:lstStyle>
            <a:lvl1pPr>
              <a:defRPr>
                <a:solidFill>
                  <a:schemeClr val="accent5"/>
                </a:solidFill>
              </a:defRPr>
            </a:lvl1pPr>
          </a:lstStyle>
          <a:p>
            <a:r>
              <a:rPr lang="de-DE" dirty="0"/>
              <a:t>Folientitel – Inhalte</a:t>
            </a:r>
            <a:endParaRPr lang="de-AT" dirty="0"/>
          </a:p>
        </p:txBody>
      </p:sp>
      <p:sp>
        <p:nvSpPr>
          <p:cNvPr id="5" name="Fußzeilenplatzhalter 4">
            <a:extLst>
              <a:ext uri="{FF2B5EF4-FFF2-40B4-BE49-F238E27FC236}">
                <a16:creationId xmlns:a16="http://schemas.microsoft.com/office/drawing/2014/main" id="{D63E4034-6935-4B71-9A67-0E435E534DEB}"/>
              </a:ext>
            </a:extLst>
          </p:cNvPr>
          <p:cNvSpPr>
            <a:spLocks noGrp="1"/>
          </p:cNvSpPr>
          <p:nvPr>
            <p:ph type="ftr" sz="quarter" idx="14"/>
          </p:nvPr>
        </p:nvSpPr>
        <p:spPr>
          <a:xfrm>
            <a:off x="2184399" y="6401262"/>
            <a:ext cx="7823201" cy="288000"/>
          </a:xfrm>
          <a:prstGeom prst="rect">
            <a:avLst/>
          </a:prstGeom>
        </p:spPr>
        <p:txBody>
          <a:bodyPr/>
          <a:lstStyle>
            <a:lvl1pPr algn="ctr">
              <a:defRPr/>
            </a:lvl1pPr>
          </a:lstStyle>
          <a:p>
            <a:r>
              <a:rPr lang="de-DE" dirty="0"/>
              <a:t>Titel der LVA/Veranstaltung &amp; 260.XXX | Datum </a:t>
            </a:r>
          </a:p>
        </p:txBody>
      </p:sp>
      <p:sp>
        <p:nvSpPr>
          <p:cNvPr id="6" name="Foliennummernplatzhalter 5">
            <a:extLst>
              <a:ext uri="{FF2B5EF4-FFF2-40B4-BE49-F238E27FC236}">
                <a16:creationId xmlns:a16="http://schemas.microsoft.com/office/drawing/2014/main" id="{1ED50658-ABE2-461D-84EF-37BA96365EA1}"/>
              </a:ext>
            </a:extLst>
          </p:cNvPr>
          <p:cNvSpPr>
            <a:spLocks noGrp="1"/>
          </p:cNvSpPr>
          <p:nvPr>
            <p:ph type="sldNum" sz="quarter" idx="15"/>
          </p:nvPr>
        </p:nvSpPr>
        <p:spPr/>
        <p:txBody>
          <a:bodyPr/>
          <a:lstStyle/>
          <a:p>
            <a:fld id="{418F7AD7-DC47-44A0-A9D7-F1C17BFD6F09}" type="slidenum">
              <a:rPr lang="de-AT" smtClean="0"/>
              <a:pPr/>
              <a:t>‹Nr.›</a:t>
            </a:fld>
            <a:endParaRPr lang="de-AT" dirty="0"/>
          </a:p>
        </p:txBody>
      </p:sp>
      <p:pic>
        <p:nvPicPr>
          <p:cNvPr id="8" name="Grafik 7">
            <a:extLst>
              <a:ext uri="{FF2B5EF4-FFF2-40B4-BE49-F238E27FC236}">
                <a16:creationId xmlns:a16="http://schemas.microsoft.com/office/drawing/2014/main" id="{837C8C99-637D-4DB8-AFCA-B794D0BC8E98}"/>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963" y="468438"/>
            <a:ext cx="488826" cy="488826"/>
          </a:xfrm>
          <a:prstGeom prst="rect">
            <a:avLst/>
          </a:prstGeom>
        </p:spPr>
      </p:pic>
      <p:sp>
        <p:nvSpPr>
          <p:cNvPr id="7" name="Inhaltsplatzhalter 2">
            <a:extLst>
              <a:ext uri="{FF2B5EF4-FFF2-40B4-BE49-F238E27FC236}">
                <a16:creationId xmlns:a16="http://schemas.microsoft.com/office/drawing/2014/main" id="{8563F411-74E6-48A4-8D7D-1C62E2FF222A}"/>
              </a:ext>
            </a:extLst>
          </p:cNvPr>
          <p:cNvSpPr>
            <a:spLocks noGrp="1"/>
          </p:cNvSpPr>
          <p:nvPr>
            <p:ph idx="1" hasCustomPrompt="1"/>
            <p:custDataLst>
              <p:tags r:id="rId3"/>
            </p:custDataLst>
          </p:nvPr>
        </p:nvSpPr>
        <p:spPr>
          <a:xfrm>
            <a:off x="1308100" y="1549400"/>
            <a:ext cx="9288463" cy="4346575"/>
          </a:xfrm>
        </p:spPr>
        <p:txBody>
          <a:bodyPr numCol="2" spcCol="540000"/>
          <a:lstStyle>
            <a:lvl1pPr marL="270000" indent="-270000">
              <a:buClr>
                <a:schemeClr val="accent2"/>
              </a:buClr>
              <a:buFont typeface="Wingdings" panose="05000000000000000000" pitchFamily="2" charset="2"/>
              <a:buChar char="§"/>
              <a:defRPr lang="de-AT" dirty="0"/>
            </a:lvl1pPr>
            <a:lvl2pPr marL="533400" indent="-271463">
              <a:buClr>
                <a:schemeClr val="accent2"/>
              </a:buClr>
              <a:buFont typeface="Wingdings" panose="05000000000000000000" pitchFamily="2" charset="2"/>
              <a:buChar char="§"/>
              <a:defRPr lang="de-AT" dirty="0"/>
            </a:lvl2pPr>
            <a:lvl3pPr marL="804863" indent="-266700">
              <a:buClr>
                <a:schemeClr val="accent2"/>
              </a:buClr>
              <a:buFont typeface="Wingdings" panose="05000000000000000000" pitchFamily="2" charset="2"/>
              <a:buChar char="§"/>
              <a:defRPr lang="de-AT" dirty="0"/>
            </a:lvl3pPr>
            <a:lvl4pPr>
              <a:buClr>
                <a:schemeClr val="accent1"/>
              </a:buClr>
              <a:defRPr lang="de-AT" dirty="0"/>
            </a:lvl4pPr>
            <a:lvl5pPr>
              <a:buClr>
                <a:schemeClr val="accent1"/>
              </a:buClr>
              <a:defRPr lang="de-AT" dirty="0"/>
            </a:lvl5pPr>
          </a:lstStyle>
          <a:p>
            <a:pPr lvl="0"/>
            <a:r>
              <a:rPr lang="de-AT" dirty="0"/>
              <a:t>Inhalte (Texte min. 18pt)</a:t>
            </a:r>
          </a:p>
          <a:p>
            <a:pPr lvl="2"/>
            <a:r>
              <a:rPr lang="de-AT" dirty="0"/>
              <a:t>Zweite Ebene</a:t>
            </a:r>
          </a:p>
          <a:p>
            <a:pPr lvl="3"/>
            <a:r>
              <a:rPr lang="de-AT" dirty="0"/>
              <a:t>Dritte Ebene</a:t>
            </a:r>
          </a:p>
        </p:txBody>
      </p:sp>
    </p:spTree>
    <p:extLst>
      <p:ext uri="{BB962C8B-B14F-4D97-AF65-F5344CB8AC3E}">
        <p14:creationId xmlns:p14="http://schemas.microsoft.com/office/powerpoint/2010/main" val="4461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lieder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00308-609F-43F8-A26B-1C8A6934DB39}"/>
              </a:ext>
            </a:extLst>
          </p:cNvPr>
          <p:cNvSpPr>
            <a:spLocks noGrp="1"/>
          </p:cNvSpPr>
          <p:nvPr>
            <p:ph type="title" hasCustomPrompt="1"/>
            <p:custDataLst>
              <p:tags r:id="rId1"/>
            </p:custDataLst>
          </p:nvPr>
        </p:nvSpPr>
        <p:spPr>
          <a:xfrm>
            <a:off x="1308100" y="525588"/>
            <a:ext cx="9289498" cy="374525"/>
          </a:xfrm>
        </p:spPr>
        <p:txBody>
          <a:bodyPr/>
          <a:lstStyle>
            <a:lvl1pPr>
              <a:defRPr>
                <a:solidFill>
                  <a:schemeClr val="accent5"/>
                </a:solidFill>
              </a:defRPr>
            </a:lvl1pPr>
          </a:lstStyle>
          <a:p>
            <a:r>
              <a:rPr lang="de-DE" dirty="0"/>
              <a:t>Folientitel – Inhalte mit Graphik</a:t>
            </a:r>
            <a:endParaRPr lang="de-AT" dirty="0"/>
          </a:p>
        </p:txBody>
      </p:sp>
      <p:sp>
        <p:nvSpPr>
          <p:cNvPr id="5" name="Fußzeilenplatzhalter 4">
            <a:extLst>
              <a:ext uri="{FF2B5EF4-FFF2-40B4-BE49-F238E27FC236}">
                <a16:creationId xmlns:a16="http://schemas.microsoft.com/office/drawing/2014/main" id="{D63E4034-6935-4B71-9A67-0E435E534DEB}"/>
              </a:ext>
            </a:extLst>
          </p:cNvPr>
          <p:cNvSpPr>
            <a:spLocks noGrp="1"/>
          </p:cNvSpPr>
          <p:nvPr>
            <p:ph type="ftr" sz="quarter" idx="14"/>
          </p:nvPr>
        </p:nvSpPr>
        <p:spPr>
          <a:xfrm>
            <a:off x="2184399" y="6401262"/>
            <a:ext cx="7823201" cy="288000"/>
          </a:xfrm>
          <a:prstGeom prst="rect">
            <a:avLst/>
          </a:prstGeom>
        </p:spPr>
        <p:txBody>
          <a:bodyPr/>
          <a:lstStyle>
            <a:lvl1pPr algn="ctr">
              <a:defRPr/>
            </a:lvl1pPr>
          </a:lstStyle>
          <a:p>
            <a:r>
              <a:rPr lang="de-DE" dirty="0"/>
              <a:t>Titel der LVA/Veranstaltung &amp; 260.XXX | Datum </a:t>
            </a:r>
          </a:p>
        </p:txBody>
      </p:sp>
      <p:sp>
        <p:nvSpPr>
          <p:cNvPr id="6" name="Foliennummernplatzhalter 5">
            <a:extLst>
              <a:ext uri="{FF2B5EF4-FFF2-40B4-BE49-F238E27FC236}">
                <a16:creationId xmlns:a16="http://schemas.microsoft.com/office/drawing/2014/main" id="{1ED50658-ABE2-461D-84EF-37BA96365EA1}"/>
              </a:ext>
            </a:extLst>
          </p:cNvPr>
          <p:cNvSpPr>
            <a:spLocks noGrp="1"/>
          </p:cNvSpPr>
          <p:nvPr>
            <p:ph type="sldNum" sz="quarter" idx="15"/>
          </p:nvPr>
        </p:nvSpPr>
        <p:spPr/>
        <p:txBody>
          <a:bodyPr/>
          <a:lstStyle/>
          <a:p>
            <a:fld id="{418F7AD7-DC47-44A0-A9D7-F1C17BFD6F09}" type="slidenum">
              <a:rPr lang="de-AT" smtClean="0"/>
              <a:pPr/>
              <a:t>‹Nr.›</a:t>
            </a:fld>
            <a:endParaRPr lang="de-AT" dirty="0"/>
          </a:p>
        </p:txBody>
      </p:sp>
      <p:pic>
        <p:nvPicPr>
          <p:cNvPr id="8" name="Grafik 7">
            <a:extLst>
              <a:ext uri="{FF2B5EF4-FFF2-40B4-BE49-F238E27FC236}">
                <a16:creationId xmlns:a16="http://schemas.microsoft.com/office/drawing/2014/main" id="{837C8C99-637D-4DB8-AFCA-B794D0BC8E98}"/>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963" y="468438"/>
            <a:ext cx="488826" cy="488826"/>
          </a:xfrm>
          <a:prstGeom prst="rect">
            <a:avLst/>
          </a:prstGeom>
        </p:spPr>
      </p:pic>
      <p:sp>
        <p:nvSpPr>
          <p:cNvPr id="9" name="Textfeld 8">
            <a:extLst>
              <a:ext uri="{FF2B5EF4-FFF2-40B4-BE49-F238E27FC236}">
                <a16:creationId xmlns:a16="http://schemas.microsoft.com/office/drawing/2014/main" id="{182014A1-5E7D-4669-87AC-4D29A29C0BBA}"/>
              </a:ext>
            </a:extLst>
          </p:cNvPr>
          <p:cNvSpPr txBox="1"/>
          <p:nvPr userDrawn="1"/>
        </p:nvSpPr>
        <p:spPr>
          <a:xfrm>
            <a:off x="1308100" y="1768475"/>
            <a:ext cx="478790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de-AT" dirty="0"/>
              <a:t>Inhalte (Texte min. 18pt)</a:t>
            </a:r>
          </a:p>
          <a:p>
            <a:pPr marL="285750" indent="-285750">
              <a:buClr>
                <a:schemeClr val="accent2"/>
              </a:buClr>
              <a:buFont typeface="Wingdings" panose="05000000000000000000" pitchFamily="2" charset="2"/>
              <a:buChar char="§"/>
            </a:pPr>
            <a:endParaRPr lang="de-DE" dirty="0"/>
          </a:p>
        </p:txBody>
      </p:sp>
      <p:sp>
        <p:nvSpPr>
          <p:cNvPr id="10" name="Rechteck 9">
            <a:extLst>
              <a:ext uri="{FF2B5EF4-FFF2-40B4-BE49-F238E27FC236}">
                <a16:creationId xmlns:a16="http://schemas.microsoft.com/office/drawing/2014/main" id="{D2EEC6CB-528D-488B-BB63-9DBCB50EF3C8}"/>
              </a:ext>
            </a:extLst>
          </p:cNvPr>
          <p:cNvSpPr/>
          <p:nvPr userDrawn="1"/>
        </p:nvSpPr>
        <p:spPr>
          <a:xfrm>
            <a:off x="6419850" y="1768475"/>
            <a:ext cx="5292724" cy="395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6">
            <a:extLst>
              <a:ext uri="{FF2B5EF4-FFF2-40B4-BE49-F238E27FC236}">
                <a16:creationId xmlns:a16="http://schemas.microsoft.com/office/drawing/2014/main" id="{10BD11CC-F941-4307-AF28-CDDF7F48EE09}"/>
              </a:ext>
            </a:extLst>
          </p:cNvPr>
          <p:cNvSpPr>
            <a:spLocks noGrp="1"/>
          </p:cNvSpPr>
          <p:nvPr>
            <p:ph type="body" sz="quarter" idx="18" hasCustomPrompt="1"/>
            <p:custDataLst>
              <p:tags r:id="rId3"/>
            </p:custDataLst>
          </p:nvPr>
        </p:nvSpPr>
        <p:spPr>
          <a:xfrm>
            <a:off x="6419850" y="5724526"/>
            <a:ext cx="5292725" cy="171450"/>
          </a:xfrm>
        </p:spPr>
        <p:txBody>
          <a:bodyPr anchor="b"/>
          <a:lstStyle>
            <a:lvl1pPr marL="0" indent="0">
              <a:buNone/>
              <a:defRPr sz="800" cap="all" baseline="0">
                <a:solidFill>
                  <a:schemeClr val="accent5"/>
                </a:solidFill>
              </a:defRPr>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Tree>
    <p:extLst>
      <p:ext uri="{BB962C8B-B14F-4D97-AF65-F5344CB8AC3E}">
        <p14:creationId xmlns:p14="http://schemas.microsoft.com/office/powerpoint/2010/main" val="36103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1" name="Fußzeilenplatzhalter 4">
            <a:extLst>
              <a:ext uri="{FF2B5EF4-FFF2-40B4-BE49-F238E27FC236}">
                <a16:creationId xmlns:a16="http://schemas.microsoft.com/office/drawing/2014/main" id="{5F70B1D4-44ED-4173-8243-2625C63C715A}"/>
              </a:ext>
            </a:extLst>
          </p:cNvPr>
          <p:cNvSpPr txBox="1">
            <a:spLocks/>
          </p:cNvSpPr>
          <p:nvPr userDrawn="1"/>
        </p:nvSpPr>
        <p:spPr>
          <a:xfrm>
            <a:off x="2184399" y="6397116"/>
            <a:ext cx="7823201" cy="288000"/>
          </a:xfrm>
          <a:prstGeom prst="rect">
            <a:avLst/>
          </a:prstGeom>
        </p:spPr>
        <p:txBody>
          <a:bodyPr/>
          <a:lstStyle>
            <a:defPPr>
              <a:defRPr lang="de-DE"/>
            </a:defPPr>
            <a:lvl1pPr marL="0" algn="ctr" defTabSz="914400" rtl="0" eaLnBrk="1" latinLnBrk="0" hangingPunct="1">
              <a:defRPr lang="de-DE" sz="1200" kern="1200" dirty="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Titel der LVA/Veranstaltung &amp; 260.XXX | Datum </a:t>
            </a:r>
          </a:p>
        </p:txBody>
      </p:sp>
      <p:sp>
        <p:nvSpPr>
          <p:cNvPr id="2" name="Titelplatzhalter 1">
            <a:extLst>
              <a:ext uri="{FF2B5EF4-FFF2-40B4-BE49-F238E27FC236}">
                <a16:creationId xmlns:a16="http://schemas.microsoft.com/office/drawing/2014/main" id="{8EEE1EB9-F30E-41CC-A5EA-1BB4036EAE50}"/>
              </a:ext>
            </a:extLst>
          </p:cNvPr>
          <p:cNvSpPr>
            <a:spLocks noGrp="1"/>
          </p:cNvSpPr>
          <p:nvPr userDrawn="1">
            <p:ph type="title"/>
            <p:custDataLst>
              <p:tags r:id="rId7"/>
            </p:custDataLst>
          </p:nvPr>
        </p:nvSpPr>
        <p:spPr bwMode="gray">
          <a:xfrm>
            <a:off x="1307069" y="1549399"/>
            <a:ext cx="10405506" cy="828675"/>
          </a:xfrm>
          <a:prstGeom prst="rect">
            <a:avLst/>
          </a:prstGeom>
        </p:spPr>
        <p:txBody>
          <a:bodyPr vert="horz" lIns="0" tIns="0" rIns="0" bIns="0" rtlCol="0" anchor="b">
            <a:noAutofit/>
          </a:bodyPr>
          <a:lstStyle/>
          <a:p>
            <a:r>
              <a:rPr lang="de-AT" dirty="0"/>
              <a:t>Mastertitelformat bearbeiten</a:t>
            </a:r>
          </a:p>
        </p:txBody>
      </p:sp>
      <p:sp>
        <p:nvSpPr>
          <p:cNvPr id="3" name="Textplatzhalter 2">
            <a:extLst>
              <a:ext uri="{FF2B5EF4-FFF2-40B4-BE49-F238E27FC236}">
                <a16:creationId xmlns:a16="http://schemas.microsoft.com/office/drawing/2014/main" id="{E2201E79-C3C6-4E96-894F-E05A4B90D1FF}"/>
              </a:ext>
            </a:extLst>
          </p:cNvPr>
          <p:cNvSpPr>
            <a:spLocks noGrp="1"/>
          </p:cNvSpPr>
          <p:nvPr userDrawn="1">
            <p:ph type="body" idx="1"/>
            <p:custDataLst>
              <p:tags r:id="rId8"/>
            </p:custDataLst>
          </p:nvPr>
        </p:nvSpPr>
        <p:spPr bwMode="gray">
          <a:xfrm>
            <a:off x="1308100" y="2628901"/>
            <a:ext cx="10404474" cy="3086100"/>
          </a:xfrm>
          <a:prstGeom prst="rect">
            <a:avLst/>
          </a:prstGeom>
        </p:spPr>
        <p:txBody>
          <a:bodyPr vert="horz" lIns="0" tIns="0" rIns="0" bIns="0" rtlCol="0">
            <a:noAutofit/>
          </a:bodyPr>
          <a:lstStyle/>
          <a:p>
            <a:pPr lvl="0"/>
            <a:r>
              <a:rPr lang="de-AT" dirty="0"/>
              <a:t>HIER den Titel der LVA (unten) + Datum einstellen</a:t>
            </a:r>
          </a:p>
          <a:p>
            <a:pPr lvl="2"/>
            <a:r>
              <a:rPr lang="de-AT" dirty="0"/>
              <a:t>Zweite Ebene</a:t>
            </a:r>
          </a:p>
          <a:p>
            <a:pPr lvl="3"/>
            <a:r>
              <a:rPr lang="de-AT" dirty="0"/>
              <a:t>Dritte Ebene</a:t>
            </a:r>
          </a:p>
          <a:p>
            <a:pPr lvl="4"/>
            <a:r>
              <a:rPr lang="de-AT" dirty="0"/>
              <a:t>Vierte Ebene</a:t>
            </a:r>
          </a:p>
        </p:txBody>
      </p:sp>
      <p:sp>
        <p:nvSpPr>
          <p:cNvPr id="56" name="Rechteck 55">
            <a:extLst>
              <a:ext uri="{FF2B5EF4-FFF2-40B4-BE49-F238E27FC236}">
                <a16:creationId xmlns:a16="http://schemas.microsoft.com/office/drawing/2014/main" id="{AB4FDE39-4A0A-4D44-BA64-FAA4243A19D6}"/>
              </a:ext>
              <a:ext uri="{C183D7F6-B498-43B3-948B-1728B52AA6E4}">
                <adec:decorative xmlns:adec="http://schemas.microsoft.com/office/drawing/2017/decorative" val="1"/>
              </a:ext>
            </a:extLst>
          </p:cNvPr>
          <p:cNvSpPr/>
          <p:nvPr userDrawn="1">
            <p:custDataLst>
              <p:tags r:id="rId9"/>
            </p:custDataLst>
          </p:nvPr>
        </p:nvSpPr>
        <p:spPr>
          <a:xfrm>
            <a:off x="0" y="6235700"/>
            <a:ext cx="12192000" cy="622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AT" dirty="0"/>
          </a:p>
        </p:txBody>
      </p:sp>
      <p:sp>
        <p:nvSpPr>
          <p:cNvPr id="6" name="Foliennummernplatzhalter 5">
            <a:extLst>
              <a:ext uri="{FF2B5EF4-FFF2-40B4-BE49-F238E27FC236}">
                <a16:creationId xmlns:a16="http://schemas.microsoft.com/office/drawing/2014/main" id="{CD7DA86F-8392-48F1-84B2-3D91C8489FAC}"/>
              </a:ext>
            </a:extLst>
          </p:cNvPr>
          <p:cNvSpPr>
            <a:spLocks noGrp="1"/>
          </p:cNvSpPr>
          <p:nvPr userDrawn="1">
            <p:ph type="sldNum" sz="quarter" idx="4"/>
            <p:custDataLst>
              <p:tags r:id="rId10"/>
            </p:custDataLst>
          </p:nvPr>
        </p:nvSpPr>
        <p:spPr bwMode="white">
          <a:xfrm>
            <a:off x="10885488" y="6385768"/>
            <a:ext cx="827086" cy="288000"/>
          </a:xfrm>
          <a:prstGeom prst="rect">
            <a:avLst/>
          </a:prstGeom>
        </p:spPr>
        <p:txBody>
          <a:bodyPr vert="horz" lIns="0" tIns="0" rIns="0" bIns="0" rtlCol="0" anchor="ctr"/>
          <a:lstStyle>
            <a:lvl1pPr algn="r">
              <a:defRPr sz="1200">
                <a:solidFill>
                  <a:schemeClr val="bg1"/>
                </a:solidFill>
              </a:defRPr>
            </a:lvl1pPr>
          </a:lstStyle>
          <a:p>
            <a:fld id="{418F7AD7-DC47-44A0-A9D7-F1C17BFD6F09}" type="slidenum">
              <a:rPr lang="de-AT" smtClean="0"/>
              <a:pPr/>
              <a:t>‹Nr.›</a:t>
            </a:fld>
            <a:endParaRPr lang="de-AT" dirty="0"/>
          </a:p>
        </p:txBody>
      </p:sp>
      <p:pic>
        <p:nvPicPr>
          <p:cNvPr id="10" name="Grafik 9" descr="Ein Bild, das Text enthält.&#10;&#10;Automatisch generierte Beschreibung">
            <a:extLst>
              <a:ext uri="{FF2B5EF4-FFF2-40B4-BE49-F238E27FC236}">
                <a16:creationId xmlns:a16="http://schemas.microsoft.com/office/drawing/2014/main" id="{9BCE4AD8-4F1B-4817-9CF3-C4D94CB44A1F}"/>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23776"/>
          <a:stretch/>
        </p:blipFill>
        <p:spPr>
          <a:xfrm>
            <a:off x="451803" y="6287198"/>
            <a:ext cx="1800821" cy="495300"/>
          </a:xfrm>
          <a:prstGeom prst="rect">
            <a:avLst/>
          </a:prstGeom>
        </p:spPr>
      </p:pic>
      <p:sp>
        <p:nvSpPr>
          <p:cNvPr id="12" name="Fußzeilenplatzhalter 4">
            <a:extLst>
              <a:ext uri="{FF2B5EF4-FFF2-40B4-BE49-F238E27FC236}">
                <a16:creationId xmlns:a16="http://schemas.microsoft.com/office/drawing/2014/main" id="{5D2B512E-39DD-43EC-9379-2AC08BBFA00C}"/>
              </a:ext>
            </a:extLst>
          </p:cNvPr>
          <p:cNvSpPr>
            <a:spLocks noGrp="1"/>
          </p:cNvSpPr>
          <p:nvPr>
            <p:ph type="ftr" sz="quarter" idx="3"/>
          </p:nvPr>
        </p:nvSpPr>
        <p:spPr>
          <a:xfrm>
            <a:off x="2184399" y="6401262"/>
            <a:ext cx="7823201" cy="288000"/>
          </a:xfrm>
          <a:prstGeom prst="rect">
            <a:avLst/>
          </a:prstGeom>
        </p:spPr>
        <p:txBody>
          <a:bodyPr/>
          <a:lstStyle>
            <a:lvl1pPr algn="ctr">
              <a:defRPr lang="de-DE" sz="1000" kern="1200" dirty="0" smtClean="0">
                <a:solidFill>
                  <a:schemeClr val="bg1"/>
                </a:solidFill>
                <a:latin typeface="+mn-lt"/>
                <a:ea typeface="+mn-ea"/>
                <a:cs typeface="+mn-cs"/>
              </a:defRPr>
            </a:lvl1pPr>
          </a:lstStyle>
          <a:p>
            <a:r>
              <a:rPr lang="de-DE"/>
              <a:t>Titel der LVA/Veranstaltung &amp; 260.XXX | Datum </a:t>
            </a:r>
          </a:p>
        </p:txBody>
      </p:sp>
    </p:spTree>
    <p:extLst>
      <p:ext uri="{BB962C8B-B14F-4D97-AF65-F5344CB8AC3E}">
        <p14:creationId xmlns:p14="http://schemas.microsoft.com/office/powerpoint/2010/main" val="206278439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667" r:id="rId3"/>
    <p:sldLayoutId id="2147483757" r:id="rId4"/>
    <p:sldLayoutId id="2147483758" r:id="rId5"/>
  </p:sldLayoutIdLst>
  <p:hf hdr="0" dt="0"/>
  <p:txStyles>
    <p:titleStyle>
      <a:lvl1pPr algn="l" defTabSz="914400" rtl="0" eaLnBrk="1" latinLnBrk="0" hangingPunct="1">
        <a:lnSpc>
          <a:spcPct val="90000"/>
        </a:lnSpc>
        <a:spcBef>
          <a:spcPct val="0"/>
        </a:spcBef>
        <a:buNone/>
        <a:defRPr sz="3200" b="0" kern="1200">
          <a:solidFill>
            <a:schemeClr val="accent5"/>
          </a:solidFill>
          <a:latin typeface="+mj-lt"/>
          <a:ea typeface="+mj-ea"/>
          <a:cs typeface="+mj-cs"/>
        </a:defRPr>
      </a:lvl1pPr>
    </p:titleStyle>
    <p:bodyStyle>
      <a:lvl1pPr marL="270000" indent="-270000" algn="l" defTabSz="914400" rtl="0" eaLnBrk="1" latinLnBrk="0" hangingPunct="1">
        <a:lnSpc>
          <a:spcPct val="90000"/>
        </a:lnSpc>
        <a:spcBef>
          <a:spcPts val="600"/>
        </a:spcBef>
        <a:buClr>
          <a:schemeClr val="accent2"/>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2"/>
        </a:buClr>
        <a:buSzPct val="90000"/>
        <a:buFont typeface="Wingdings" panose="05000000000000000000" pitchFamily="2" charset="2"/>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5"/>
        </a:buClr>
        <a:buSzPct val="60000"/>
        <a:buFont typeface="Wingdings" panose="05000000000000000000" pitchFamily="2" charset="2"/>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5"/>
        </a:buClr>
        <a:buSzPct val="6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pos="3840" userDrawn="1">
          <p15:clr>
            <a:srgbClr val="F26B43"/>
          </p15:clr>
        </p15:guide>
        <p15:guide id="4" pos="7378" userDrawn="1">
          <p15:clr>
            <a:srgbClr val="F26B43"/>
          </p15:clr>
        </p15:guide>
        <p15:guide id="5" pos="291" userDrawn="1">
          <p15:clr>
            <a:srgbClr val="F26B43"/>
          </p15:clr>
        </p15:guide>
        <p15:guide id="6" orient="horz" pos="976" userDrawn="1">
          <p15:clr>
            <a:srgbClr val="F26B43"/>
          </p15:clr>
        </p15:guide>
        <p15:guide id="7" orient="horz" pos="3198" userDrawn="1">
          <p15:clr>
            <a:srgbClr val="F26B43"/>
          </p15:clr>
        </p15:guide>
        <p15:guide id="8" orient="horz" pos="3451" userDrawn="1">
          <p15:clr>
            <a:srgbClr val="F26B43"/>
          </p15:clr>
        </p15:guide>
        <p15:guide id="9" orient="horz" pos="3714" userDrawn="1">
          <p15:clr>
            <a:srgbClr val="F26B43"/>
          </p15:clr>
        </p15:guide>
        <p15:guide id="10" pos="4044" userDrawn="1">
          <p15:clr>
            <a:srgbClr val="F26B43"/>
          </p15:clr>
        </p15:guide>
        <p15:guide id="11" pos="3636" userDrawn="1">
          <p15:clr>
            <a:srgbClr val="F26B43"/>
          </p15:clr>
        </p15:guide>
        <p15:guide id="12" orient="horz" pos="1114" userDrawn="1">
          <p15:clr>
            <a:srgbClr val="F26B43"/>
          </p15:clr>
        </p15:guide>
        <p15:guide id="13" orient="horz" pos="1498" userDrawn="1">
          <p15:clr>
            <a:srgbClr val="F26B43"/>
          </p15:clr>
        </p15:guide>
        <p15:guide id="14" orient="horz" pos="294" userDrawn="1">
          <p15:clr>
            <a:srgbClr val="F26B43"/>
          </p15:clr>
        </p15:guide>
        <p15:guide id="15" orient="horz" pos="531" userDrawn="1">
          <p15:clr>
            <a:srgbClr val="F26B43"/>
          </p15:clr>
        </p15:guide>
        <p15:guide id="16" orient="horz" pos="762" userDrawn="1">
          <p15:clr>
            <a:srgbClr val="F26B43"/>
          </p15:clr>
        </p15:guide>
        <p15:guide id="17" orient="horz" pos="1651" userDrawn="1">
          <p15:clr>
            <a:srgbClr val="F26B43"/>
          </p15:clr>
        </p15:guide>
        <p15:guide id="18" pos="824" userDrawn="1">
          <p15:clr>
            <a:srgbClr val="F26B43"/>
          </p15:clr>
        </p15:guide>
        <p15:guide id="19" pos="6675" userDrawn="1">
          <p15:clr>
            <a:srgbClr val="F26B43"/>
          </p15:clr>
        </p15:guide>
        <p15:guide id="20" orient="horz" pos="3606" userDrawn="1">
          <p15:clr>
            <a:srgbClr val="F26B43"/>
          </p15:clr>
        </p15:guide>
        <p15:guide id="21" pos="68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dragana.damjanovic@tuwien.ac.a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diagramData" Target="../diagrams/data1.xml"/><Relationship Id="rId21" Type="http://schemas.openxmlformats.org/officeDocument/2006/relationships/image" Target="../media/image30.png"/><Relationship Id="rId7" Type="http://schemas.microsoft.com/office/2007/relationships/diagramDrawing" Target="../diagrams/drawing1.xml"/><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5" Type="http://schemas.openxmlformats.org/officeDocument/2006/relationships/image" Target="../media/image24.svg"/><Relationship Id="rId23" Type="http://schemas.openxmlformats.org/officeDocument/2006/relationships/image" Target="../media/image31.jpeg"/><Relationship Id="rId10" Type="http://schemas.microsoft.com/office/2007/relationships/hdphoto" Target="../media/hdphoto1.wdp"/><Relationship Id="rId19" Type="http://schemas.openxmlformats.org/officeDocument/2006/relationships/image" Target="../media/image28.svg"/><Relationship Id="rId4" Type="http://schemas.openxmlformats.org/officeDocument/2006/relationships/diagramLayout" Target="../diagrams/layout1.xml"/><Relationship Id="rId9" Type="http://schemas.openxmlformats.org/officeDocument/2006/relationships/image" Target="../media/image19.png"/><Relationship Id="rId14" Type="http://schemas.openxmlformats.org/officeDocument/2006/relationships/image" Target="../media/image23.png"/><Relationship Id="rId22"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3D438ED-B04A-48C3-8DDA-186DC513085F}"/>
              </a:ext>
            </a:extLst>
          </p:cNvPr>
          <p:cNvSpPr>
            <a:spLocks noGrp="1"/>
          </p:cNvSpPr>
          <p:nvPr>
            <p:ph type="sldNum" sz="quarter" idx="10"/>
          </p:nvPr>
        </p:nvSpPr>
        <p:spPr/>
        <p:txBody>
          <a:bodyPr/>
          <a:lstStyle/>
          <a:p>
            <a:fld id="{418F7AD7-DC47-44A0-A9D7-F1C17BFD6F09}" type="slidenum">
              <a:rPr lang="de-AT" smtClean="0"/>
              <a:pPr/>
              <a:t>1</a:t>
            </a:fld>
            <a:endParaRPr lang="de-AT" dirty="0"/>
          </a:p>
        </p:txBody>
      </p:sp>
      <p:sp>
        <p:nvSpPr>
          <p:cNvPr id="4" name="Titel 3">
            <a:extLst>
              <a:ext uri="{FF2B5EF4-FFF2-40B4-BE49-F238E27FC236}">
                <a16:creationId xmlns:a16="http://schemas.microsoft.com/office/drawing/2014/main" id="{6C432A87-436B-4AE2-90D7-D93F349D23F0}"/>
              </a:ext>
            </a:extLst>
          </p:cNvPr>
          <p:cNvSpPr>
            <a:spLocks noGrp="1"/>
          </p:cNvSpPr>
          <p:nvPr>
            <p:ph type="title"/>
          </p:nvPr>
        </p:nvSpPr>
        <p:spPr>
          <a:xfrm>
            <a:off x="461964" y="2884470"/>
            <a:ext cx="10134599" cy="1039564"/>
          </a:xfrm>
        </p:spPr>
        <p:txBody>
          <a:bodyPr/>
          <a:lstStyle/>
          <a:p>
            <a:r>
              <a:rPr lang="de-DE" b="0" dirty="0"/>
              <a:t>Der rechtliche Rahmen für alternative Mobilitätsdienste - </a:t>
            </a:r>
            <a:endParaRPr lang="de-DE" dirty="0"/>
          </a:p>
        </p:txBody>
      </p:sp>
      <p:sp>
        <p:nvSpPr>
          <p:cNvPr id="5" name="Textplatzhalter 4">
            <a:extLst>
              <a:ext uri="{FF2B5EF4-FFF2-40B4-BE49-F238E27FC236}">
                <a16:creationId xmlns:a16="http://schemas.microsoft.com/office/drawing/2014/main" id="{65FA37F7-6D5B-4DAA-B0F1-4DBBAFF88955}"/>
              </a:ext>
            </a:extLst>
          </p:cNvPr>
          <p:cNvSpPr>
            <a:spLocks noGrp="1"/>
          </p:cNvSpPr>
          <p:nvPr>
            <p:ph type="body" sz="quarter" idx="17"/>
          </p:nvPr>
        </p:nvSpPr>
        <p:spPr>
          <a:xfrm>
            <a:off x="461964" y="3995978"/>
            <a:ext cx="10562111" cy="1039563"/>
          </a:xfrm>
        </p:spPr>
        <p:txBody>
          <a:bodyPr/>
          <a:lstStyle/>
          <a:p>
            <a:r>
              <a:rPr lang="de-DE" dirty="0"/>
              <a:t>Was ist zu tun? </a:t>
            </a:r>
          </a:p>
          <a:p>
            <a:endParaRPr lang="de-DE" sz="1800" dirty="0"/>
          </a:p>
          <a:p>
            <a:r>
              <a:rPr lang="de-DE" sz="1800" dirty="0"/>
              <a:t>Univ. Prof. Dr. Dragana Damjanovic, LL.M. (Berkeley) </a:t>
            </a:r>
          </a:p>
          <a:p>
            <a:endParaRPr lang="de-DE" sz="1800" dirty="0"/>
          </a:p>
          <a:p>
            <a:endParaRPr lang="de-DE" sz="1800" dirty="0"/>
          </a:p>
          <a:p>
            <a:r>
              <a:rPr lang="de-DE" sz="1800" dirty="0"/>
              <a:t>						ZVR Verkehrsrechtstag 2022, 18.Oktober 2022 </a:t>
            </a:r>
          </a:p>
          <a:p>
            <a:endParaRPr lang="de-DE" sz="1800" dirty="0"/>
          </a:p>
          <a:p>
            <a:endParaRPr lang="de-DE" dirty="0"/>
          </a:p>
        </p:txBody>
      </p:sp>
      <p:pic>
        <p:nvPicPr>
          <p:cNvPr id="10" name="Grafik 9">
            <a:extLst>
              <a:ext uri="{FF2B5EF4-FFF2-40B4-BE49-F238E27FC236}">
                <a16:creationId xmlns:a16="http://schemas.microsoft.com/office/drawing/2014/main" id="{673EF38D-FC37-4E97-90BE-118779E61D5B}"/>
              </a:ext>
            </a:extLst>
          </p:cNvPr>
          <p:cNvPicPr>
            <a:picLocks noChangeAspect="1"/>
          </p:cNvPicPr>
          <p:nvPr/>
        </p:nvPicPr>
        <p:blipFill>
          <a:blip r:embed="rId3"/>
          <a:stretch>
            <a:fillRect/>
          </a:stretch>
        </p:blipFill>
        <p:spPr>
          <a:xfrm>
            <a:off x="9821727" y="592053"/>
            <a:ext cx="1202348" cy="430253"/>
          </a:xfrm>
          <a:prstGeom prst="rect">
            <a:avLst/>
          </a:prstGeom>
        </p:spPr>
      </p:pic>
    </p:spTree>
    <p:extLst>
      <p:ext uri="{BB962C8B-B14F-4D97-AF65-F5344CB8AC3E}">
        <p14:creationId xmlns:p14="http://schemas.microsoft.com/office/powerpoint/2010/main" val="284319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F7C2D-D9FD-3202-FFA4-3AAA3859B7E0}"/>
              </a:ext>
            </a:extLst>
          </p:cNvPr>
          <p:cNvSpPr>
            <a:spLocks noGrp="1"/>
          </p:cNvSpPr>
          <p:nvPr>
            <p:ph type="title"/>
          </p:nvPr>
        </p:nvSpPr>
        <p:spPr/>
        <p:txBody>
          <a:bodyPr/>
          <a:lstStyle/>
          <a:p>
            <a:r>
              <a:rPr lang="de-DE" dirty="0"/>
              <a:t>Einordnung von Carpooling</a:t>
            </a:r>
          </a:p>
        </p:txBody>
      </p:sp>
      <p:sp>
        <p:nvSpPr>
          <p:cNvPr id="4" name="Foliennummernplatzhalter 3">
            <a:extLst>
              <a:ext uri="{FF2B5EF4-FFF2-40B4-BE49-F238E27FC236}">
                <a16:creationId xmlns:a16="http://schemas.microsoft.com/office/drawing/2014/main" id="{6F8B90DB-3875-B20E-96D6-A6C3D6DCDA5E}"/>
              </a:ext>
            </a:extLst>
          </p:cNvPr>
          <p:cNvSpPr>
            <a:spLocks noGrp="1"/>
          </p:cNvSpPr>
          <p:nvPr>
            <p:ph type="sldNum" sz="quarter" idx="15"/>
          </p:nvPr>
        </p:nvSpPr>
        <p:spPr/>
        <p:txBody>
          <a:bodyPr/>
          <a:lstStyle/>
          <a:p>
            <a:fld id="{418F7AD7-DC47-44A0-A9D7-F1C17BFD6F09}" type="slidenum">
              <a:rPr lang="de-AT" smtClean="0"/>
              <a:pPr/>
              <a:t>10</a:t>
            </a:fld>
            <a:endParaRPr lang="de-AT" dirty="0"/>
          </a:p>
        </p:txBody>
      </p:sp>
      <p:graphicFrame>
        <p:nvGraphicFramePr>
          <p:cNvPr id="8" name="Tabelle 8">
            <a:extLst>
              <a:ext uri="{FF2B5EF4-FFF2-40B4-BE49-F238E27FC236}">
                <a16:creationId xmlns:a16="http://schemas.microsoft.com/office/drawing/2014/main" id="{E615919B-7B6E-4E20-CE61-C9C59D264B24}"/>
              </a:ext>
            </a:extLst>
          </p:cNvPr>
          <p:cNvGraphicFramePr>
            <a:graphicFrameLocks noGrp="1"/>
          </p:cNvGraphicFramePr>
          <p:nvPr>
            <p:extLst>
              <p:ext uri="{D42A27DB-BD31-4B8C-83A1-F6EECF244321}">
                <p14:modId xmlns:p14="http://schemas.microsoft.com/office/powerpoint/2010/main" val="2995367470"/>
              </p:ext>
            </p:extLst>
          </p:nvPr>
        </p:nvGraphicFramePr>
        <p:xfrm>
          <a:off x="235527" y="1683804"/>
          <a:ext cx="11817927" cy="4298771"/>
        </p:xfrm>
        <a:graphic>
          <a:graphicData uri="http://schemas.openxmlformats.org/drawingml/2006/table">
            <a:tbl>
              <a:tblPr firstRow="1" bandRow="1">
                <a:tableStyleId>{69CF1AB2-1976-4502-BF36-3FF5EA218861}</a:tableStyleId>
              </a:tblPr>
              <a:tblGrid>
                <a:gridCol w="3384728">
                  <a:extLst>
                    <a:ext uri="{9D8B030D-6E8A-4147-A177-3AD203B41FA5}">
                      <a16:colId xmlns:a16="http://schemas.microsoft.com/office/drawing/2014/main" val="3260989873"/>
                    </a:ext>
                  </a:extLst>
                </a:gridCol>
                <a:gridCol w="8433199">
                  <a:extLst>
                    <a:ext uri="{9D8B030D-6E8A-4147-A177-3AD203B41FA5}">
                      <a16:colId xmlns:a16="http://schemas.microsoft.com/office/drawing/2014/main" val="3988359067"/>
                    </a:ext>
                  </a:extLst>
                </a:gridCol>
              </a:tblGrid>
              <a:tr h="1396427">
                <a:tc>
                  <a:txBody>
                    <a:bodyPr/>
                    <a:lstStyle/>
                    <a:p>
                      <a:r>
                        <a:rPr lang="de-DE" dirty="0"/>
                        <a:t>Marktzugang </a:t>
                      </a:r>
                    </a:p>
                    <a:p>
                      <a:r>
                        <a:rPr lang="de-DE" dirty="0"/>
                        <a:t>(Konzession </a:t>
                      </a:r>
                    </a:p>
                  </a:txBody>
                  <a:tcPr/>
                </a:tc>
                <a:tc>
                  <a:txBody>
                    <a:bodyPr/>
                    <a:lstStyle/>
                    <a:p>
                      <a:r>
                        <a:rPr lang="de-DE" b="0" dirty="0"/>
                        <a:t>= Beförderungsleistung _ keine explizite Regelung</a:t>
                      </a:r>
                    </a:p>
                    <a:p>
                      <a:pPr marL="285750" indent="-285750">
                        <a:buFont typeface="Arial" panose="020B0604020202020204" pitchFamily="34" charset="0"/>
                        <a:buChar char="•"/>
                      </a:pPr>
                      <a:r>
                        <a:rPr lang="de-DE" b="0" dirty="0"/>
                        <a:t>Selbstorganisiert mit Ertragsabsicht (= gewerblich) =&gt; </a:t>
                      </a:r>
                      <a:r>
                        <a:rPr lang="de-DE" b="0" dirty="0" err="1"/>
                        <a:t>GelVG</a:t>
                      </a:r>
                      <a:r>
                        <a:rPr lang="de-DE" b="0" dirty="0"/>
                        <a:t>? </a:t>
                      </a:r>
                    </a:p>
                    <a:p>
                      <a:pPr marL="285750" indent="-285750">
                        <a:buFont typeface="Arial" panose="020B0604020202020204" pitchFamily="34" charset="0"/>
                        <a:buChar char="•"/>
                      </a:pPr>
                      <a:r>
                        <a:rPr lang="de-DE" b="0" dirty="0"/>
                        <a:t>Vermittlungsbetreiber mit Ertragsabsicht =&gt; </a:t>
                      </a:r>
                      <a:r>
                        <a:rPr lang="de-DE" b="0" dirty="0" err="1">
                          <a:latin typeface="+mn-lt"/>
                        </a:rPr>
                        <a:t>GelVG</a:t>
                      </a:r>
                      <a:r>
                        <a:rPr lang="de-DE" b="0" dirty="0">
                          <a:latin typeface="+mn-lt"/>
                        </a:rPr>
                        <a:t> oder </a:t>
                      </a:r>
                      <a:r>
                        <a:rPr lang="de-AT" sz="1800" b="0" dirty="0">
                          <a:effectLst/>
                          <a:latin typeface="+mn-lt"/>
                          <a:cs typeface="Calibri" panose="020F0502020204030204" pitchFamily="34" charset="0"/>
                        </a:rPr>
                        <a:t>reglementiertes Gewerbe </a:t>
                      </a:r>
                      <a:r>
                        <a:rPr lang="de-AT" sz="1800" b="0" dirty="0" err="1">
                          <a:effectLst/>
                          <a:latin typeface="+mn-lt"/>
                          <a:cs typeface="Calibri" panose="020F0502020204030204" pitchFamily="34" charset="0"/>
                        </a:rPr>
                        <a:t>iSd</a:t>
                      </a:r>
                      <a:r>
                        <a:rPr lang="de-AT" sz="1800" b="0" dirty="0">
                          <a:effectLst/>
                          <a:latin typeface="+mn-lt"/>
                          <a:cs typeface="Calibri" panose="020F0502020204030204" pitchFamily="34" charset="0"/>
                        </a:rPr>
                        <a:t> § 126 Abs 1 Z 2 GewO (Reisebürogewerbe) </a:t>
                      </a:r>
                    </a:p>
                    <a:p>
                      <a:pPr marL="285750" indent="-285750">
                        <a:buFont typeface="Arial" panose="020B0604020202020204" pitchFamily="34" charset="0"/>
                        <a:buChar char="•"/>
                      </a:pPr>
                      <a:r>
                        <a:rPr lang="de-DE" b="0" dirty="0">
                          <a:latin typeface="+mn-lt"/>
                        </a:rPr>
                        <a:t>Genehmigungsfrei, wenn keine Ertragserzielungsabsicht </a:t>
                      </a:r>
                    </a:p>
                  </a:txBody>
                  <a:tcPr/>
                </a:tc>
                <a:extLst>
                  <a:ext uri="{0D108BD9-81ED-4DB2-BD59-A6C34878D82A}">
                    <a16:rowId xmlns:a16="http://schemas.microsoft.com/office/drawing/2014/main" val="379366965"/>
                  </a:ext>
                </a:extLst>
              </a:tr>
              <a:tr h="872767">
                <a:tc>
                  <a:txBody>
                    <a:bodyPr/>
                    <a:lstStyle/>
                    <a:p>
                      <a:r>
                        <a:rPr lang="de-DE" b="1" dirty="0"/>
                        <a:t>Ausübung der Tätigkeit (Beförderung, Haftung) </a:t>
                      </a:r>
                    </a:p>
                  </a:txBody>
                  <a:tcPr/>
                </a:tc>
                <a:tc>
                  <a:txBody>
                    <a:bodyPr/>
                    <a:lstStyle/>
                    <a:p>
                      <a:r>
                        <a:rPr lang="de-DE" dirty="0"/>
                        <a:t>Regelungen nach </a:t>
                      </a:r>
                      <a:r>
                        <a:rPr lang="de-DE" dirty="0" err="1"/>
                        <a:t>GelVG</a:t>
                      </a:r>
                      <a:r>
                        <a:rPr lang="de-DE" dirty="0"/>
                        <a:t> (Beförderungspflicht), ansonsten nach ABGB zu beurteilen (Abgrenzung Gefälligkeitsverhältnis oder Vertrag?); unklar wenn Vermittler dazwischengeschaltet </a:t>
                      </a:r>
                    </a:p>
                  </a:txBody>
                  <a:tcPr/>
                </a:tc>
                <a:extLst>
                  <a:ext uri="{0D108BD9-81ED-4DB2-BD59-A6C34878D82A}">
                    <a16:rowId xmlns:a16="http://schemas.microsoft.com/office/drawing/2014/main" val="3907185466"/>
                  </a:ext>
                </a:extLst>
              </a:tr>
              <a:tr h="712022">
                <a:tc>
                  <a:txBody>
                    <a:bodyPr/>
                    <a:lstStyle/>
                    <a:p>
                      <a:r>
                        <a:rPr lang="de-DE" b="1" dirty="0"/>
                        <a:t>Spezifische Arbeits-</a:t>
                      </a:r>
                      <a:r>
                        <a:rPr lang="de-DE" b="1" dirty="0" err="1"/>
                        <a:t>zeitregelungen</a:t>
                      </a:r>
                      <a:r>
                        <a:rPr lang="de-DE" b="1" dirty="0"/>
                        <a:t> (Lenker*in)</a:t>
                      </a:r>
                    </a:p>
                  </a:txBody>
                  <a:tcPr/>
                </a:tc>
                <a:tc>
                  <a:txBody>
                    <a:bodyPr/>
                    <a:lstStyle/>
                    <a:p>
                      <a:r>
                        <a:rPr lang="de-DE" dirty="0"/>
                        <a:t>Nur wenn </a:t>
                      </a:r>
                      <a:r>
                        <a:rPr lang="de-DE" dirty="0" err="1"/>
                        <a:t>GelVG</a:t>
                      </a:r>
                      <a:r>
                        <a:rPr lang="de-DE" dirty="0"/>
                        <a:t> anwendbar. Bei nicht-gewerblichen, freiwilligen Fahrer*innen gelten gar keine Vorschriften (=&gt; sofern keine Arbeitnehmer) </a:t>
                      </a:r>
                    </a:p>
                  </a:txBody>
                  <a:tcPr/>
                </a:tc>
                <a:extLst>
                  <a:ext uri="{0D108BD9-81ED-4DB2-BD59-A6C34878D82A}">
                    <a16:rowId xmlns:a16="http://schemas.microsoft.com/office/drawing/2014/main" val="191454128"/>
                  </a:ext>
                </a:extLst>
              </a:tr>
              <a:tr h="1209309">
                <a:tc>
                  <a:txBody>
                    <a:bodyPr/>
                    <a:lstStyle/>
                    <a:p>
                      <a:r>
                        <a:rPr lang="de-DE" b="1" dirty="0"/>
                        <a:t>Teilnahme im Straßenverkehr </a:t>
                      </a:r>
                    </a:p>
                  </a:txBody>
                  <a:tcPr/>
                </a:tc>
                <a:tc>
                  <a:txBody>
                    <a:bodyPr/>
                    <a:lstStyle/>
                    <a:p>
                      <a:r>
                        <a:rPr lang="de-DE" dirty="0"/>
                        <a:t>Keine expliziten Regelungen =&gt; keine Bevorrechtigungen, keine besondere Kennzeichnung, selbst bei Einordnung nach </a:t>
                      </a:r>
                      <a:r>
                        <a:rPr lang="de-DE" dirty="0" err="1"/>
                        <a:t>GelVG</a:t>
                      </a:r>
                      <a:r>
                        <a:rPr lang="de-DE" dirty="0"/>
                        <a:t> (weil StVO explizit nur auf Taxis verweist) </a:t>
                      </a:r>
                    </a:p>
                  </a:txBody>
                  <a:tcPr/>
                </a:tc>
                <a:extLst>
                  <a:ext uri="{0D108BD9-81ED-4DB2-BD59-A6C34878D82A}">
                    <a16:rowId xmlns:a16="http://schemas.microsoft.com/office/drawing/2014/main" val="1439018392"/>
                  </a:ext>
                </a:extLst>
              </a:tr>
            </a:tbl>
          </a:graphicData>
        </a:graphic>
      </p:graphicFrame>
      <p:pic>
        <p:nvPicPr>
          <p:cNvPr id="5" name="Grafik 13">
            <a:extLst>
              <a:ext uri="{FF2B5EF4-FFF2-40B4-BE49-F238E27FC236}">
                <a16:creationId xmlns:a16="http://schemas.microsoft.com/office/drawing/2014/main" id="{CD344F49-20CD-9829-12F2-B336E80EC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3" t="44020" r="26624" b="25612"/>
          <a:stretch>
            <a:fillRect/>
          </a:stretch>
        </p:blipFill>
        <p:spPr bwMode="auto">
          <a:xfrm>
            <a:off x="7143067" y="512183"/>
            <a:ext cx="2820992" cy="117162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4AB6F34C-C0B9-AF89-DBA8-B3978F8D3EB3}"/>
              </a:ext>
            </a:extLst>
          </p:cNvPr>
          <p:cNvSpPr txBox="1"/>
          <p:nvPr/>
        </p:nvSpPr>
        <p:spPr>
          <a:xfrm>
            <a:off x="7046878" y="512183"/>
            <a:ext cx="1236236" cy="261610"/>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Selbstorganisiert</a:t>
            </a:r>
          </a:p>
        </p:txBody>
      </p:sp>
      <p:sp>
        <p:nvSpPr>
          <p:cNvPr id="7" name="Textfeld 6">
            <a:extLst>
              <a:ext uri="{FF2B5EF4-FFF2-40B4-BE49-F238E27FC236}">
                <a16:creationId xmlns:a16="http://schemas.microsoft.com/office/drawing/2014/main" id="{508EF3E1-D4A2-9C2D-80C6-6E86FE4D2C8A}"/>
              </a:ext>
            </a:extLst>
          </p:cNvPr>
          <p:cNvSpPr txBox="1"/>
          <p:nvPr/>
        </p:nvSpPr>
        <p:spPr>
          <a:xfrm>
            <a:off x="8492177" y="166070"/>
            <a:ext cx="1015021"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Vermittlungs-</a:t>
            </a:r>
          </a:p>
          <a:p>
            <a:pPr algn="ctr"/>
            <a:r>
              <a:rPr lang="de-AT" sz="1100" dirty="0" err="1">
                <a:latin typeface="Arial" panose="020B0604020202020204" pitchFamily="34" charset="0"/>
                <a:cs typeface="Arial" panose="020B0604020202020204" pitchFamily="34" charset="0"/>
              </a:rPr>
              <a:t>betreiber</a:t>
            </a:r>
            <a:endParaRPr lang="de-AT"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18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F7C2D-D9FD-3202-FFA4-3AAA3859B7E0}"/>
              </a:ext>
            </a:extLst>
          </p:cNvPr>
          <p:cNvSpPr>
            <a:spLocks noGrp="1"/>
          </p:cNvSpPr>
          <p:nvPr>
            <p:ph type="title"/>
          </p:nvPr>
        </p:nvSpPr>
        <p:spPr/>
        <p:txBody>
          <a:bodyPr/>
          <a:lstStyle/>
          <a:p>
            <a:r>
              <a:rPr lang="de-DE" dirty="0"/>
              <a:t>Einordnung von Mikro-ÖV  </a:t>
            </a:r>
          </a:p>
        </p:txBody>
      </p:sp>
      <p:sp>
        <p:nvSpPr>
          <p:cNvPr id="4" name="Foliennummernplatzhalter 3">
            <a:extLst>
              <a:ext uri="{FF2B5EF4-FFF2-40B4-BE49-F238E27FC236}">
                <a16:creationId xmlns:a16="http://schemas.microsoft.com/office/drawing/2014/main" id="{6F8B90DB-3875-B20E-96D6-A6C3D6DCDA5E}"/>
              </a:ext>
            </a:extLst>
          </p:cNvPr>
          <p:cNvSpPr>
            <a:spLocks noGrp="1"/>
          </p:cNvSpPr>
          <p:nvPr>
            <p:ph type="sldNum" sz="quarter" idx="15"/>
          </p:nvPr>
        </p:nvSpPr>
        <p:spPr/>
        <p:txBody>
          <a:bodyPr/>
          <a:lstStyle/>
          <a:p>
            <a:fld id="{418F7AD7-DC47-44A0-A9D7-F1C17BFD6F09}" type="slidenum">
              <a:rPr lang="de-AT" smtClean="0"/>
              <a:pPr/>
              <a:t>11</a:t>
            </a:fld>
            <a:endParaRPr lang="de-AT" dirty="0"/>
          </a:p>
        </p:txBody>
      </p:sp>
      <p:pic>
        <p:nvPicPr>
          <p:cNvPr id="5" name="Grafik 14">
            <a:extLst>
              <a:ext uri="{FF2B5EF4-FFF2-40B4-BE49-F238E27FC236}">
                <a16:creationId xmlns:a16="http://schemas.microsoft.com/office/drawing/2014/main" id="{B21B20D1-0AA3-C6F1-69EC-F502A9C5C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687" r="70741"/>
          <a:stretch>
            <a:fillRect/>
          </a:stretch>
        </p:blipFill>
        <p:spPr bwMode="auto">
          <a:xfrm>
            <a:off x="6764661" y="330064"/>
            <a:ext cx="1603483" cy="96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e 8">
            <a:extLst>
              <a:ext uri="{FF2B5EF4-FFF2-40B4-BE49-F238E27FC236}">
                <a16:creationId xmlns:a16="http://schemas.microsoft.com/office/drawing/2014/main" id="{EE953C9C-A7F9-22DC-7BBB-922CC019495E}"/>
              </a:ext>
            </a:extLst>
          </p:cNvPr>
          <p:cNvGraphicFramePr>
            <a:graphicFrameLocks noGrp="1"/>
          </p:cNvGraphicFramePr>
          <p:nvPr>
            <p:extLst>
              <p:ext uri="{D42A27DB-BD31-4B8C-83A1-F6EECF244321}">
                <p14:modId xmlns:p14="http://schemas.microsoft.com/office/powerpoint/2010/main" val="2685541572"/>
              </p:ext>
            </p:extLst>
          </p:nvPr>
        </p:nvGraphicFramePr>
        <p:xfrm>
          <a:off x="69273" y="1492575"/>
          <a:ext cx="12053454" cy="4697668"/>
        </p:xfrm>
        <a:graphic>
          <a:graphicData uri="http://schemas.openxmlformats.org/drawingml/2006/table">
            <a:tbl>
              <a:tblPr firstRow="1" bandRow="1">
                <a:tableStyleId>{69CF1AB2-1976-4502-BF36-3FF5EA218861}</a:tableStyleId>
              </a:tblPr>
              <a:tblGrid>
                <a:gridCol w="3452184">
                  <a:extLst>
                    <a:ext uri="{9D8B030D-6E8A-4147-A177-3AD203B41FA5}">
                      <a16:colId xmlns:a16="http://schemas.microsoft.com/office/drawing/2014/main" val="3260989873"/>
                    </a:ext>
                  </a:extLst>
                </a:gridCol>
                <a:gridCol w="8601270">
                  <a:extLst>
                    <a:ext uri="{9D8B030D-6E8A-4147-A177-3AD203B41FA5}">
                      <a16:colId xmlns:a16="http://schemas.microsoft.com/office/drawing/2014/main" val="3988359067"/>
                    </a:ext>
                  </a:extLst>
                </a:gridCol>
              </a:tblGrid>
              <a:tr h="1959002">
                <a:tc>
                  <a:txBody>
                    <a:bodyPr/>
                    <a:lstStyle/>
                    <a:p>
                      <a:r>
                        <a:rPr lang="de-DE" dirty="0"/>
                        <a:t>Marktzugang </a:t>
                      </a:r>
                    </a:p>
                    <a:p>
                      <a:r>
                        <a:rPr lang="de-DE" dirty="0"/>
                        <a:t>(Konzession </a:t>
                      </a:r>
                    </a:p>
                  </a:txBody>
                  <a:tcPr/>
                </a:tc>
                <a:tc>
                  <a:txBody>
                    <a:bodyPr/>
                    <a:lstStyle/>
                    <a:p>
                      <a:r>
                        <a:rPr lang="de-DE" b="0" dirty="0"/>
                        <a:t>= Beförderungsleistung _ explizite Regelung nur für Anrufsammeltaxis und Rufbusse </a:t>
                      </a:r>
                    </a:p>
                    <a:p>
                      <a:pPr marL="285750" indent="-285750">
                        <a:buFont typeface="Arial" panose="020B0604020202020204" pitchFamily="34" charset="0"/>
                        <a:buChar char="•"/>
                      </a:pPr>
                      <a:r>
                        <a:rPr lang="de-DE" b="0" dirty="0"/>
                        <a:t>mit Ertragsabsicht (= gewerblich) =&gt; </a:t>
                      </a:r>
                      <a:r>
                        <a:rPr lang="de-DE" b="0" dirty="0" err="1"/>
                        <a:t>GelVG</a:t>
                      </a:r>
                      <a:r>
                        <a:rPr lang="de-DE" b="0" dirty="0"/>
                        <a:t>? </a:t>
                      </a:r>
                    </a:p>
                    <a:p>
                      <a:pPr marL="285750" indent="-285750">
                        <a:buFont typeface="Arial" panose="020B0604020202020204" pitchFamily="34" charset="0"/>
                        <a:buChar char="•"/>
                      </a:pPr>
                      <a:r>
                        <a:rPr lang="de-DE" b="0" dirty="0">
                          <a:latin typeface="+mn-lt"/>
                        </a:rPr>
                        <a:t>keine Ertragserzielungsabsicht =&gt; genehmigungsfrei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dirty="0">
                          <a:latin typeface="+mn-lt"/>
                        </a:rPr>
                        <a:t>ABER VERORDNUNG (EG) Nr. 1071/2009: Konzession ist erforderlich für Personenbeförderung ab 9P (allgemein, nicht bloß Linienverkehr), unabhängig ob öffentlich oder bestimmte Benutzergruppe, ob mit/ohne Ertragserzielungsabsicht </a:t>
                      </a:r>
                    </a:p>
                  </a:txBody>
                  <a:tcPr/>
                </a:tc>
                <a:extLst>
                  <a:ext uri="{0D108BD9-81ED-4DB2-BD59-A6C34878D82A}">
                    <a16:rowId xmlns:a16="http://schemas.microsoft.com/office/drawing/2014/main" val="379366965"/>
                  </a:ext>
                </a:extLst>
              </a:tr>
              <a:tr h="726254">
                <a:tc>
                  <a:txBody>
                    <a:bodyPr/>
                    <a:lstStyle/>
                    <a:p>
                      <a:r>
                        <a:rPr lang="de-DE" b="1" dirty="0"/>
                        <a:t>Ausübung der Tätigkeit (Beförderung, Haftung) </a:t>
                      </a:r>
                    </a:p>
                  </a:txBody>
                  <a:tcPr/>
                </a:tc>
                <a:tc>
                  <a:txBody>
                    <a:bodyPr/>
                    <a:lstStyle/>
                    <a:p>
                      <a:r>
                        <a:rPr lang="de-DE" dirty="0"/>
                        <a:t>Regelungen nach </a:t>
                      </a:r>
                      <a:r>
                        <a:rPr lang="de-DE" dirty="0" err="1"/>
                        <a:t>GelVG</a:t>
                      </a:r>
                      <a:r>
                        <a:rPr lang="de-DE" dirty="0"/>
                        <a:t> (Beförderungspflicht), ansonsten nach ABGB zu beurteilen (Abgrenzung Gefälligkeitsverhältnis oder Vertrag?). </a:t>
                      </a:r>
                    </a:p>
                  </a:txBody>
                  <a:tcPr/>
                </a:tc>
                <a:extLst>
                  <a:ext uri="{0D108BD9-81ED-4DB2-BD59-A6C34878D82A}">
                    <a16:rowId xmlns:a16="http://schemas.microsoft.com/office/drawing/2014/main" val="3907185466"/>
                  </a:ext>
                </a:extLst>
              </a:tr>
              <a:tr h="726254">
                <a:tc>
                  <a:txBody>
                    <a:bodyPr/>
                    <a:lstStyle/>
                    <a:p>
                      <a:r>
                        <a:rPr lang="de-DE" b="1" dirty="0"/>
                        <a:t>Spezifische Arbeitszeit-regelungen (Lenker*in)</a:t>
                      </a:r>
                    </a:p>
                  </a:txBody>
                  <a:tcPr/>
                </a:tc>
                <a:tc>
                  <a:txBody>
                    <a:bodyPr/>
                    <a:lstStyle/>
                    <a:p>
                      <a:r>
                        <a:rPr lang="de-DE" dirty="0"/>
                        <a:t>Nur wenn </a:t>
                      </a:r>
                      <a:r>
                        <a:rPr lang="de-DE" dirty="0" err="1"/>
                        <a:t>GelVG</a:t>
                      </a:r>
                      <a:r>
                        <a:rPr lang="de-DE" dirty="0"/>
                        <a:t> anwendbar. Bei nicht-gewerblichen, freiwilligen Fahrer*innen gelten gar keine Vorschriften (=&gt; sofern keine Arbeitnehmer) </a:t>
                      </a:r>
                    </a:p>
                  </a:txBody>
                  <a:tcPr/>
                </a:tc>
                <a:extLst>
                  <a:ext uri="{0D108BD9-81ED-4DB2-BD59-A6C34878D82A}">
                    <a16:rowId xmlns:a16="http://schemas.microsoft.com/office/drawing/2014/main" val="191454128"/>
                  </a:ext>
                </a:extLst>
              </a:tr>
              <a:tr h="1233480">
                <a:tc>
                  <a:txBody>
                    <a:bodyPr/>
                    <a:lstStyle/>
                    <a:p>
                      <a:r>
                        <a:rPr lang="de-DE" b="1" dirty="0"/>
                        <a:t>Teilnahme im Straßenverkehr </a:t>
                      </a:r>
                    </a:p>
                  </a:txBody>
                  <a:tcPr/>
                </a:tc>
                <a:tc>
                  <a:txBody>
                    <a:bodyPr/>
                    <a:lstStyle/>
                    <a:p>
                      <a:r>
                        <a:rPr lang="de-DE" dirty="0"/>
                        <a:t>Keine expliziten Regelungen =&gt; keine Bevorrechtigungen, keine besondere Kennzeichnung selbst bei Einordnung nach </a:t>
                      </a:r>
                      <a:r>
                        <a:rPr lang="de-DE" dirty="0" err="1"/>
                        <a:t>GelVG</a:t>
                      </a:r>
                      <a:r>
                        <a:rPr lang="de-DE" dirty="0"/>
                        <a:t> (weil StVO explizit nur auf Taxis verweist) </a:t>
                      </a:r>
                    </a:p>
                  </a:txBody>
                  <a:tcPr/>
                </a:tc>
                <a:extLst>
                  <a:ext uri="{0D108BD9-81ED-4DB2-BD59-A6C34878D82A}">
                    <a16:rowId xmlns:a16="http://schemas.microsoft.com/office/drawing/2014/main" val="1439018392"/>
                  </a:ext>
                </a:extLst>
              </a:tr>
            </a:tbl>
          </a:graphicData>
        </a:graphic>
      </p:graphicFrame>
    </p:spTree>
    <p:extLst>
      <p:ext uri="{BB962C8B-B14F-4D97-AF65-F5344CB8AC3E}">
        <p14:creationId xmlns:p14="http://schemas.microsoft.com/office/powerpoint/2010/main" val="285323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F3309-D692-1C19-938F-519EE296859D}"/>
              </a:ext>
            </a:extLst>
          </p:cNvPr>
          <p:cNvSpPr>
            <a:spLocks noGrp="1"/>
          </p:cNvSpPr>
          <p:nvPr>
            <p:ph type="title"/>
          </p:nvPr>
        </p:nvSpPr>
        <p:spPr>
          <a:xfrm>
            <a:off x="1244600" y="665135"/>
            <a:ext cx="9289498" cy="374525"/>
          </a:xfrm>
        </p:spPr>
        <p:txBody>
          <a:bodyPr/>
          <a:lstStyle/>
          <a:p>
            <a:r>
              <a:rPr lang="de-DE" dirty="0"/>
              <a:t>Was ist zu tun? </a:t>
            </a:r>
          </a:p>
        </p:txBody>
      </p:sp>
      <p:sp>
        <p:nvSpPr>
          <p:cNvPr id="4" name="Foliennummernplatzhalter 3">
            <a:extLst>
              <a:ext uri="{FF2B5EF4-FFF2-40B4-BE49-F238E27FC236}">
                <a16:creationId xmlns:a16="http://schemas.microsoft.com/office/drawing/2014/main" id="{762EEA47-C1FC-9272-AD5D-D43BDB032BC8}"/>
              </a:ext>
            </a:extLst>
          </p:cNvPr>
          <p:cNvSpPr>
            <a:spLocks noGrp="1"/>
          </p:cNvSpPr>
          <p:nvPr>
            <p:ph type="sldNum" sz="quarter" idx="15"/>
          </p:nvPr>
        </p:nvSpPr>
        <p:spPr/>
        <p:txBody>
          <a:bodyPr/>
          <a:lstStyle/>
          <a:p>
            <a:fld id="{418F7AD7-DC47-44A0-A9D7-F1C17BFD6F09}" type="slidenum">
              <a:rPr lang="de-AT" smtClean="0"/>
              <a:pPr/>
              <a:t>12</a:t>
            </a:fld>
            <a:endParaRPr lang="de-AT" dirty="0"/>
          </a:p>
        </p:txBody>
      </p:sp>
      <p:pic>
        <p:nvPicPr>
          <p:cNvPr id="6" name="Grafik 24">
            <a:extLst>
              <a:ext uri="{FF2B5EF4-FFF2-40B4-BE49-F238E27FC236}">
                <a16:creationId xmlns:a16="http://schemas.microsoft.com/office/drawing/2014/main" id="{A7BAFE92-8A3F-2F06-EBDB-1924CDA6F3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98"/>
          <a:stretch/>
        </p:blipFill>
        <p:spPr bwMode="auto">
          <a:xfrm>
            <a:off x="10056238" y="1349005"/>
            <a:ext cx="1481873" cy="94783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13">
            <a:extLst>
              <a:ext uri="{FF2B5EF4-FFF2-40B4-BE49-F238E27FC236}">
                <a16:creationId xmlns:a16="http://schemas.microsoft.com/office/drawing/2014/main" id="{C8D26DED-18C9-0C97-6B7F-62E58ED65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3" t="44020" r="26624" b="25612"/>
          <a:stretch>
            <a:fillRect/>
          </a:stretch>
        </p:blipFill>
        <p:spPr bwMode="auto">
          <a:xfrm>
            <a:off x="4995611" y="1650566"/>
            <a:ext cx="2820992" cy="117162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14">
            <a:extLst>
              <a:ext uri="{FF2B5EF4-FFF2-40B4-BE49-F238E27FC236}">
                <a16:creationId xmlns:a16="http://schemas.microsoft.com/office/drawing/2014/main" id="{F4432887-674D-3034-39F9-7C8F72E40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2687" r="70741"/>
          <a:stretch>
            <a:fillRect/>
          </a:stretch>
        </p:blipFill>
        <p:spPr bwMode="auto">
          <a:xfrm>
            <a:off x="8177825" y="1516327"/>
            <a:ext cx="1333512" cy="8041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D865E25B-6C83-8753-A8E5-8732630C3F6A}"/>
              </a:ext>
            </a:extLst>
          </p:cNvPr>
          <p:cNvSpPr txBox="1"/>
          <p:nvPr/>
        </p:nvSpPr>
        <p:spPr>
          <a:xfrm>
            <a:off x="10001356" y="2372909"/>
            <a:ext cx="1536752" cy="2123658"/>
          </a:xfrm>
          <a:prstGeom prst="rect">
            <a:avLst/>
          </a:prstGeom>
          <a:noFill/>
        </p:spPr>
        <p:txBody>
          <a:bodyPr wrap="square" rtlCol="0">
            <a:spAutoFit/>
          </a:bodyPr>
          <a:lstStyle/>
          <a:p>
            <a:r>
              <a:rPr lang="de-AT" sz="1100" b="1" dirty="0" err="1">
                <a:latin typeface="Arial" panose="020B0604020202020204" pitchFamily="34" charset="0"/>
                <a:cs typeface="Arial" panose="020B0604020202020204" pitchFamily="34" charset="0"/>
              </a:rPr>
              <a:t>KflG</a:t>
            </a:r>
            <a:r>
              <a:rPr lang="de-AT" sz="1100" b="1" dirty="0">
                <a:latin typeface="Arial" panose="020B0604020202020204" pitchFamily="34" charset="0"/>
                <a:cs typeface="Arial" panose="020B0604020202020204" pitchFamily="34" charset="0"/>
              </a:rPr>
              <a:t>: </a:t>
            </a:r>
          </a:p>
          <a:p>
            <a:r>
              <a:rPr lang="de-AT" sz="1100" b="1" dirty="0">
                <a:latin typeface="Arial" panose="020B0604020202020204" pitchFamily="34" charset="0"/>
                <a:cs typeface="Arial" panose="020B0604020202020204" pitchFamily="34" charset="0"/>
              </a:rPr>
              <a:t>Klassischer Linienverkehr</a:t>
            </a:r>
          </a:p>
          <a:p>
            <a:r>
              <a:rPr lang="de-AT" sz="1100" dirty="0">
                <a:latin typeface="Arial" panose="020B0604020202020204" pitchFamily="34" charset="0"/>
                <a:cs typeface="Arial" panose="020B0604020202020204" pitchFamily="34" charset="0"/>
              </a:rPr>
              <a:t>Jedermann zugängliche, </a:t>
            </a:r>
            <a:r>
              <a:rPr lang="de-AT" sz="1100" b="1" dirty="0">
                <a:latin typeface="Arial" panose="020B0604020202020204" pitchFamily="34" charset="0"/>
                <a:cs typeface="Arial" panose="020B0604020202020204" pitchFamily="34" charset="0"/>
              </a:rPr>
              <a:t>regelmäßige, liniengebundene Beförderung </a:t>
            </a:r>
            <a:r>
              <a:rPr lang="de-AT" sz="1100" dirty="0">
                <a:latin typeface="Arial" panose="020B0604020202020204" pitchFamily="34" charset="0"/>
                <a:cs typeface="Arial" panose="020B0604020202020204" pitchFamily="34" charset="0"/>
              </a:rPr>
              <a:t>von Personen </a:t>
            </a:r>
            <a:r>
              <a:rPr lang="de-AT" sz="1100" dirty="0" err="1">
                <a:latin typeface="Arial" panose="020B0604020202020204" pitchFamily="34" charset="0"/>
                <a:cs typeface="Arial" panose="020B0604020202020204" pitchFamily="34" charset="0"/>
              </a:rPr>
              <a:t>idR</a:t>
            </a:r>
            <a:r>
              <a:rPr lang="de-AT" sz="1100" dirty="0">
                <a:latin typeface="Arial" panose="020B0604020202020204" pitchFamily="34" charset="0"/>
                <a:cs typeface="Arial" panose="020B0604020202020204" pitchFamily="34" charset="0"/>
              </a:rPr>
              <a:t> mit KFZ für mehr als 9 Personen. </a:t>
            </a:r>
          </a:p>
          <a:p>
            <a:endParaRPr lang="de-AT" sz="1100" dirty="0">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A14EE16C-D2A5-E3F9-2CEF-ED993E6E36C9}"/>
              </a:ext>
            </a:extLst>
          </p:cNvPr>
          <p:cNvSpPr txBox="1"/>
          <p:nvPr/>
        </p:nvSpPr>
        <p:spPr>
          <a:xfrm>
            <a:off x="5168066" y="2730088"/>
            <a:ext cx="2214068"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Pooling (Fahrgemeinschaften)</a:t>
            </a:r>
          </a:p>
        </p:txBody>
      </p:sp>
      <p:sp>
        <p:nvSpPr>
          <p:cNvPr id="17" name="Textfeld 16">
            <a:extLst>
              <a:ext uri="{FF2B5EF4-FFF2-40B4-BE49-F238E27FC236}">
                <a16:creationId xmlns:a16="http://schemas.microsoft.com/office/drawing/2014/main" id="{F548DEB6-E18B-881F-995E-CAF4F32AA480}"/>
              </a:ext>
            </a:extLst>
          </p:cNvPr>
          <p:cNvSpPr txBox="1"/>
          <p:nvPr/>
        </p:nvSpPr>
        <p:spPr>
          <a:xfrm>
            <a:off x="4899422" y="1650566"/>
            <a:ext cx="1236236" cy="261610"/>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Selbstorganisiert</a:t>
            </a:r>
          </a:p>
        </p:txBody>
      </p:sp>
      <p:sp>
        <p:nvSpPr>
          <p:cNvPr id="18" name="Textfeld 17">
            <a:extLst>
              <a:ext uri="{FF2B5EF4-FFF2-40B4-BE49-F238E27FC236}">
                <a16:creationId xmlns:a16="http://schemas.microsoft.com/office/drawing/2014/main" id="{8AB87ACC-9E87-84E4-247C-B714DC7164A7}"/>
              </a:ext>
            </a:extLst>
          </p:cNvPr>
          <p:cNvSpPr txBox="1"/>
          <p:nvPr/>
        </p:nvSpPr>
        <p:spPr>
          <a:xfrm>
            <a:off x="8396480" y="2373242"/>
            <a:ext cx="809838"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Mikro-ÖV</a:t>
            </a:r>
          </a:p>
        </p:txBody>
      </p:sp>
      <p:cxnSp>
        <p:nvCxnSpPr>
          <p:cNvPr id="21" name="Gerader Verbinder 27">
            <a:extLst>
              <a:ext uri="{FF2B5EF4-FFF2-40B4-BE49-F238E27FC236}">
                <a16:creationId xmlns:a16="http://schemas.microsoft.com/office/drawing/2014/main" id="{9FF3A7A5-2441-1A6B-841C-3BE103314C3E}"/>
              </a:ext>
            </a:extLst>
          </p:cNvPr>
          <p:cNvCxnSpPr>
            <a:cxnSpLocks/>
          </p:cNvCxnSpPr>
          <p:nvPr/>
        </p:nvCxnSpPr>
        <p:spPr>
          <a:xfrm>
            <a:off x="7598452" y="1400908"/>
            <a:ext cx="0" cy="3323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8">
            <a:extLst>
              <a:ext uri="{FF2B5EF4-FFF2-40B4-BE49-F238E27FC236}">
                <a16:creationId xmlns:a16="http://schemas.microsoft.com/office/drawing/2014/main" id="{3DB98832-1C29-59B5-B97A-BD56D8D5BC98}"/>
              </a:ext>
            </a:extLst>
          </p:cNvPr>
          <p:cNvCxnSpPr>
            <a:cxnSpLocks/>
          </p:cNvCxnSpPr>
          <p:nvPr/>
        </p:nvCxnSpPr>
        <p:spPr>
          <a:xfrm>
            <a:off x="9877518" y="1361512"/>
            <a:ext cx="0" cy="336262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CE7BE4D3-91D5-3C2E-C0F9-FF54CBC75075}"/>
              </a:ext>
            </a:extLst>
          </p:cNvPr>
          <p:cNvSpPr txBox="1"/>
          <p:nvPr/>
        </p:nvSpPr>
        <p:spPr>
          <a:xfrm>
            <a:off x="5104057" y="3160704"/>
            <a:ext cx="2442324" cy="769441"/>
          </a:xfrm>
          <a:prstGeom prst="rect">
            <a:avLst/>
          </a:prstGeom>
          <a:noFill/>
        </p:spPr>
        <p:txBody>
          <a:bodyPr wrap="square" rtlCol="0">
            <a:spAutoFit/>
          </a:bodyPr>
          <a:lstStyle/>
          <a:p>
            <a:r>
              <a:rPr lang="de-AT" sz="1100" dirty="0">
                <a:latin typeface="Arial" panose="020B0604020202020204" pitchFamily="34" charset="0"/>
                <a:cs typeface="Arial" panose="020B0604020202020204" pitchFamily="34" charset="0"/>
              </a:rPr>
              <a:t>Mehrere Personen nutzen gleichzeitig ein KFZ; es werden Fahrten geteilt. Es liegt eine </a:t>
            </a:r>
            <a:r>
              <a:rPr lang="de-AT" sz="1100" b="1" dirty="0">
                <a:latin typeface="Arial" panose="020B0604020202020204" pitchFamily="34" charset="0"/>
                <a:cs typeface="Arial" panose="020B0604020202020204" pitchFamily="34" charset="0"/>
              </a:rPr>
              <a:t>Mitbeförderung</a:t>
            </a:r>
            <a:r>
              <a:rPr lang="de-AT" sz="1100" dirty="0">
                <a:latin typeface="Arial" panose="020B0604020202020204" pitchFamily="34" charset="0"/>
                <a:cs typeface="Arial" panose="020B0604020202020204" pitchFamily="34" charset="0"/>
              </a:rPr>
              <a:t> vor.</a:t>
            </a:r>
          </a:p>
        </p:txBody>
      </p:sp>
      <p:sp>
        <p:nvSpPr>
          <p:cNvPr id="29" name="Textfeld 28">
            <a:extLst>
              <a:ext uri="{FF2B5EF4-FFF2-40B4-BE49-F238E27FC236}">
                <a16:creationId xmlns:a16="http://schemas.microsoft.com/office/drawing/2014/main" id="{92E92690-073E-3FA8-9B1F-BF49272968F9}"/>
              </a:ext>
            </a:extLst>
          </p:cNvPr>
          <p:cNvSpPr txBox="1"/>
          <p:nvPr/>
        </p:nvSpPr>
        <p:spPr>
          <a:xfrm>
            <a:off x="7706898" y="2754525"/>
            <a:ext cx="2170620" cy="1277273"/>
          </a:xfrm>
          <a:prstGeom prst="rect">
            <a:avLst/>
          </a:prstGeom>
          <a:noFill/>
        </p:spPr>
        <p:txBody>
          <a:bodyPr wrap="square" rtlCol="0">
            <a:spAutoFit/>
          </a:bodyPr>
          <a:lstStyle/>
          <a:p>
            <a:r>
              <a:rPr lang="de-AT" sz="1100" b="1" dirty="0">
                <a:latin typeface="Arial" panose="020B0604020202020204" pitchFamily="34" charset="0"/>
                <a:cs typeface="Arial" panose="020B0604020202020204" pitchFamily="34" charset="0"/>
              </a:rPr>
              <a:t>Bedarfsorientierte</a:t>
            </a:r>
            <a:r>
              <a:rPr lang="de-AT" sz="1100" dirty="0">
                <a:latin typeface="Arial" panose="020B0604020202020204" pitchFamily="34" charset="0"/>
                <a:cs typeface="Arial" panose="020B0604020202020204" pitchFamily="34" charset="0"/>
              </a:rPr>
              <a:t> Betriebsformen der Personenbeförderung im Nah- und Regionalverkehr, je nach Ausgestaltung mit einer flexiblen Fahrtzeit- und Routengestaltung. </a:t>
            </a:r>
          </a:p>
        </p:txBody>
      </p:sp>
      <p:sp>
        <p:nvSpPr>
          <p:cNvPr id="30" name="Textfeld 29">
            <a:extLst>
              <a:ext uri="{FF2B5EF4-FFF2-40B4-BE49-F238E27FC236}">
                <a16:creationId xmlns:a16="http://schemas.microsoft.com/office/drawing/2014/main" id="{C2924BE5-CBAE-48E4-B940-3D52C5BB7A89}"/>
              </a:ext>
            </a:extLst>
          </p:cNvPr>
          <p:cNvSpPr txBox="1"/>
          <p:nvPr/>
        </p:nvSpPr>
        <p:spPr>
          <a:xfrm>
            <a:off x="6344721" y="1304453"/>
            <a:ext cx="1015021"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Vermittlungs-</a:t>
            </a:r>
          </a:p>
          <a:p>
            <a:pPr algn="ctr"/>
            <a:r>
              <a:rPr lang="de-AT" sz="1100" dirty="0" err="1">
                <a:latin typeface="Arial" panose="020B0604020202020204" pitchFamily="34" charset="0"/>
                <a:cs typeface="Arial" panose="020B0604020202020204" pitchFamily="34" charset="0"/>
              </a:rPr>
              <a:t>betreiber</a:t>
            </a:r>
            <a:endParaRPr lang="de-AT" sz="11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45A04652-11F3-813E-8FCA-2837FA031B27}"/>
              </a:ext>
            </a:extLst>
          </p:cNvPr>
          <p:cNvSpPr txBox="1"/>
          <p:nvPr/>
        </p:nvSpPr>
        <p:spPr>
          <a:xfrm>
            <a:off x="2184292" y="5166760"/>
            <a:ext cx="11264622" cy="400110"/>
          </a:xfrm>
          <a:prstGeom prst="rect">
            <a:avLst/>
          </a:prstGeom>
          <a:noFill/>
        </p:spPr>
        <p:txBody>
          <a:bodyPr wrap="none" rtlCol="0">
            <a:spAutoFit/>
          </a:bodyPr>
          <a:lstStyle/>
          <a:p>
            <a:r>
              <a:rPr lang="de-DE" sz="2000" dirty="0"/>
              <a:t>Neues </a:t>
            </a:r>
            <a:r>
              <a:rPr lang="de-DE" sz="2000" b="1" dirty="0" err="1"/>
              <a:t>PersonenbeförderungsG</a:t>
            </a:r>
            <a:r>
              <a:rPr lang="de-DE" sz="2000" b="1" dirty="0"/>
              <a:t> oder </a:t>
            </a:r>
            <a:r>
              <a:rPr lang="de-DE" sz="2000" b="1" dirty="0" err="1"/>
              <a:t>MobilitätsdienstleistungsG</a:t>
            </a:r>
            <a:r>
              <a:rPr lang="de-DE" sz="2000" dirty="0"/>
              <a:t>				</a:t>
            </a:r>
          </a:p>
        </p:txBody>
      </p:sp>
      <p:sp>
        <p:nvSpPr>
          <p:cNvPr id="31" name="Geschweifte Klammer rechts 30">
            <a:extLst>
              <a:ext uri="{FF2B5EF4-FFF2-40B4-BE49-F238E27FC236}">
                <a16:creationId xmlns:a16="http://schemas.microsoft.com/office/drawing/2014/main" id="{A75D2DC1-1822-741A-7B73-C3145396D348}"/>
              </a:ext>
            </a:extLst>
          </p:cNvPr>
          <p:cNvSpPr/>
          <p:nvPr/>
        </p:nvSpPr>
        <p:spPr>
          <a:xfrm rot="5400000">
            <a:off x="6065132" y="-730050"/>
            <a:ext cx="384567" cy="11207047"/>
          </a:xfrm>
          <a:prstGeom prst="rightBrace">
            <a:avLst>
              <a:gd name="adj1" fmla="val 8333"/>
              <a:gd name="adj2" fmla="val 4962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 name="Pfeil nach rechts 31">
            <a:extLst>
              <a:ext uri="{FF2B5EF4-FFF2-40B4-BE49-F238E27FC236}">
                <a16:creationId xmlns:a16="http://schemas.microsoft.com/office/drawing/2014/main" id="{E2633C3E-42FD-63D6-5A5B-85FCB11AF39A}"/>
              </a:ext>
            </a:extLst>
          </p:cNvPr>
          <p:cNvSpPr/>
          <p:nvPr/>
        </p:nvSpPr>
        <p:spPr>
          <a:xfrm>
            <a:off x="4463580" y="5633153"/>
            <a:ext cx="453557" cy="33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a:extLst>
              <a:ext uri="{FF2B5EF4-FFF2-40B4-BE49-F238E27FC236}">
                <a16:creationId xmlns:a16="http://schemas.microsoft.com/office/drawing/2014/main" id="{3A3B92AF-615C-51B6-30C7-BF97689CA36D}"/>
              </a:ext>
            </a:extLst>
          </p:cNvPr>
          <p:cNvSpPr txBox="1"/>
          <p:nvPr/>
        </p:nvSpPr>
        <p:spPr>
          <a:xfrm>
            <a:off x="5168066" y="5592654"/>
            <a:ext cx="2222083" cy="461665"/>
          </a:xfrm>
          <a:prstGeom prst="rect">
            <a:avLst/>
          </a:prstGeom>
          <a:noFill/>
        </p:spPr>
        <p:txBody>
          <a:bodyPr wrap="none" rtlCol="0">
            <a:spAutoFit/>
          </a:bodyPr>
          <a:lstStyle/>
          <a:p>
            <a:r>
              <a:rPr lang="de-DE" sz="2400" dirty="0"/>
              <a:t>Rechtsklarheit </a:t>
            </a:r>
          </a:p>
        </p:txBody>
      </p:sp>
      <p:pic>
        <p:nvPicPr>
          <p:cNvPr id="52" name="Grafik 31">
            <a:extLst>
              <a:ext uri="{FF2B5EF4-FFF2-40B4-BE49-F238E27FC236}">
                <a16:creationId xmlns:a16="http://schemas.microsoft.com/office/drawing/2014/main" id="{47F733F0-0F0C-E018-6897-92C07664CB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406" t="46727" r="6500" b="6221"/>
          <a:stretch>
            <a:fillRect/>
          </a:stretch>
        </p:blipFill>
        <p:spPr bwMode="auto">
          <a:xfrm>
            <a:off x="3378241" y="1641389"/>
            <a:ext cx="1312118" cy="866289"/>
          </a:xfrm>
          <a:prstGeom prst="rect">
            <a:avLst/>
          </a:prstGeom>
          <a:noFill/>
          <a:extLst>
            <a:ext uri="{909E8E84-426E-40DD-AFC4-6F175D3DCCD1}">
              <a14:hiddenFill xmlns:a14="http://schemas.microsoft.com/office/drawing/2010/main">
                <a:solidFill>
                  <a:srgbClr val="FFFFFF"/>
                </a:solidFill>
              </a14:hiddenFill>
            </a:ext>
          </a:extLst>
        </p:spPr>
      </p:pic>
      <p:sp>
        <p:nvSpPr>
          <p:cNvPr id="53" name="Textfeld 52">
            <a:extLst>
              <a:ext uri="{FF2B5EF4-FFF2-40B4-BE49-F238E27FC236}">
                <a16:creationId xmlns:a16="http://schemas.microsoft.com/office/drawing/2014/main" id="{75531564-4ADA-7FB8-41B3-98C62E114613}"/>
              </a:ext>
            </a:extLst>
          </p:cNvPr>
          <p:cNvSpPr txBox="1"/>
          <p:nvPr/>
        </p:nvSpPr>
        <p:spPr>
          <a:xfrm>
            <a:off x="3350566" y="2583814"/>
            <a:ext cx="1525690" cy="1446550"/>
          </a:xfrm>
          <a:prstGeom prst="rect">
            <a:avLst/>
          </a:prstGeom>
          <a:noFill/>
        </p:spPr>
        <p:txBody>
          <a:bodyPr wrap="square" rtlCol="0">
            <a:spAutoFit/>
          </a:bodyPr>
          <a:lstStyle/>
          <a:p>
            <a:r>
              <a:rPr lang="de-AT" sz="1100" b="1" dirty="0" err="1">
                <a:latin typeface="Arial" panose="020B0604020202020204" pitchFamily="34" charset="0"/>
                <a:cs typeface="Arial" panose="020B0604020202020204" pitchFamily="34" charset="0"/>
              </a:rPr>
              <a:t>GelVG</a:t>
            </a:r>
            <a:r>
              <a:rPr lang="de-AT" sz="1100" b="1" dirty="0">
                <a:latin typeface="Arial" panose="020B0604020202020204" pitchFamily="34" charset="0"/>
                <a:cs typeface="Arial" panose="020B0604020202020204" pitchFamily="34" charset="0"/>
              </a:rPr>
              <a:t>: </a:t>
            </a:r>
          </a:p>
          <a:p>
            <a:r>
              <a:rPr lang="de-AT" sz="1100" b="1" dirty="0">
                <a:latin typeface="Arial" panose="020B0604020202020204" pitchFamily="34" charset="0"/>
                <a:cs typeface="Arial" panose="020B0604020202020204" pitchFamily="34" charset="0"/>
              </a:rPr>
              <a:t>Mietwagen, Taxi</a:t>
            </a:r>
          </a:p>
          <a:p>
            <a:r>
              <a:rPr lang="de-AT" sz="1100" dirty="0">
                <a:latin typeface="Arial" panose="020B0604020202020204" pitchFamily="34" charset="0"/>
                <a:cs typeface="Arial" panose="020B0604020202020204" pitchFamily="34" charset="0"/>
              </a:rPr>
              <a:t>„</a:t>
            </a:r>
            <a:r>
              <a:rPr lang="de-AT" sz="1100" b="1" dirty="0">
                <a:latin typeface="Arial" panose="020B0604020202020204" pitchFamily="34" charset="0"/>
                <a:cs typeface="Arial" panose="020B0604020202020204" pitchFamily="34" charset="0"/>
              </a:rPr>
              <a:t>Gewerbsmäßige Beförderung </a:t>
            </a:r>
            <a:r>
              <a:rPr lang="de-AT" sz="1100" dirty="0">
                <a:latin typeface="Arial" panose="020B0604020202020204" pitchFamily="34" charset="0"/>
                <a:cs typeface="Arial" panose="020B0604020202020204" pitchFamily="34" charset="0"/>
              </a:rPr>
              <a:t>von Personen mit Kraftfahrzeugen“</a:t>
            </a:r>
            <a:br>
              <a:rPr lang="de-AT" sz="1100" dirty="0">
                <a:latin typeface="Arial" panose="020B0604020202020204" pitchFamily="34" charset="0"/>
                <a:cs typeface="Arial" panose="020B0604020202020204" pitchFamily="34" charset="0"/>
              </a:rPr>
            </a:br>
            <a:endParaRPr lang="de-AT" sz="1100" dirty="0">
              <a:latin typeface="Arial" panose="020B0604020202020204" pitchFamily="34" charset="0"/>
              <a:cs typeface="Arial" panose="020B0604020202020204" pitchFamily="34" charset="0"/>
            </a:endParaRPr>
          </a:p>
          <a:p>
            <a:endParaRPr lang="de-AT" sz="1100" dirty="0">
              <a:latin typeface="Arial" panose="020B0604020202020204" pitchFamily="34" charset="0"/>
              <a:cs typeface="Arial" panose="020B0604020202020204" pitchFamily="34" charset="0"/>
            </a:endParaRPr>
          </a:p>
        </p:txBody>
      </p:sp>
      <p:cxnSp>
        <p:nvCxnSpPr>
          <p:cNvPr id="54" name="Gerader Verbinder 27">
            <a:extLst>
              <a:ext uri="{FF2B5EF4-FFF2-40B4-BE49-F238E27FC236}">
                <a16:creationId xmlns:a16="http://schemas.microsoft.com/office/drawing/2014/main" id="{E77D0016-8EFD-61C2-B4D7-259EB67474D6}"/>
              </a:ext>
            </a:extLst>
          </p:cNvPr>
          <p:cNvCxnSpPr>
            <a:cxnSpLocks/>
          </p:cNvCxnSpPr>
          <p:nvPr/>
        </p:nvCxnSpPr>
        <p:spPr>
          <a:xfrm>
            <a:off x="4876256" y="1400908"/>
            <a:ext cx="0" cy="3323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r Verbinder 27">
            <a:extLst>
              <a:ext uri="{FF2B5EF4-FFF2-40B4-BE49-F238E27FC236}">
                <a16:creationId xmlns:a16="http://schemas.microsoft.com/office/drawing/2014/main" id="{3A56792A-EA09-01E2-2348-143B4FA9E0BC}"/>
              </a:ext>
            </a:extLst>
          </p:cNvPr>
          <p:cNvCxnSpPr>
            <a:cxnSpLocks/>
          </p:cNvCxnSpPr>
          <p:nvPr/>
        </p:nvCxnSpPr>
        <p:spPr>
          <a:xfrm>
            <a:off x="3227565" y="1400908"/>
            <a:ext cx="0" cy="3323228"/>
          </a:xfrm>
          <a:prstGeom prst="line">
            <a:avLst/>
          </a:prstGeom>
        </p:spPr>
        <p:style>
          <a:lnRef idx="1">
            <a:schemeClr val="accent1"/>
          </a:lnRef>
          <a:fillRef idx="0">
            <a:schemeClr val="accent1"/>
          </a:fillRef>
          <a:effectRef idx="0">
            <a:schemeClr val="accent1"/>
          </a:effectRef>
          <a:fontRef idx="minor">
            <a:schemeClr val="tx1"/>
          </a:fontRef>
        </p:style>
      </p:cxnSp>
      <p:pic>
        <p:nvPicPr>
          <p:cNvPr id="57" name="Grafik 11">
            <a:extLst>
              <a:ext uri="{FF2B5EF4-FFF2-40B4-BE49-F238E27FC236}">
                <a16:creationId xmlns:a16="http://schemas.microsoft.com/office/drawing/2014/main" id="{FB90741E-C1DA-D205-40C5-D37C10125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34082" b="76329"/>
          <a:stretch>
            <a:fillRect/>
          </a:stretch>
        </p:blipFill>
        <p:spPr bwMode="auto">
          <a:xfrm>
            <a:off x="599784" y="2534579"/>
            <a:ext cx="2442324" cy="828768"/>
          </a:xfrm>
          <a:prstGeom prst="rect">
            <a:avLst/>
          </a:prstGeom>
          <a:noFill/>
          <a:extLst>
            <a:ext uri="{909E8E84-426E-40DD-AFC4-6F175D3DCCD1}">
              <a14:hiddenFill xmlns:a14="http://schemas.microsoft.com/office/drawing/2010/main">
                <a:solidFill>
                  <a:srgbClr val="FFFFFF"/>
                </a:solidFill>
              </a14:hiddenFill>
            </a:ext>
          </a:extLst>
        </p:spPr>
      </p:pic>
      <p:sp>
        <p:nvSpPr>
          <p:cNvPr id="58" name="Textfeld 57">
            <a:extLst>
              <a:ext uri="{FF2B5EF4-FFF2-40B4-BE49-F238E27FC236}">
                <a16:creationId xmlns:a16="http://schemas.microsoft.com/office/drawing/2014/main" id="{508D16C6-0BD1-00C8-2735-5917B5920805}"/>
              </a:ext>
            </a:extLst>
          </p:cNvPr>
          <p:cNvSpPr txBox="1"/>
          <p:nvPr/>
        </p:nvSpPr>
        <p:spPr>
          <a:xfrm>
            <a:off x="1101467" y="3463070"/>
            <a:ext cx="1039067" cy="261610"/>
          </a:xfrm>
          <a:prstGeom prst="rect">
            <a:avLst/>
          </a:prstGeom>
          <a:noFill/>
        </p:spPr>
        <p:txBody>
          <a:bodyPr wrap="none" rtlCol="0">
            <a:spAutoFit/>
          </a:bodyPr>
          <a:lstStyle/>
          <a:p>
            <a:pPr algn="ctr"/>
            <a:r>
              <a:rPr lang="de-AT" sz="1100" b="1" dirty="0">
                <a:solidFill>
                  <a:schemeClr val="bg1">
                    <a:lumMod val="75000"/>
                  </a:schemeClr>
                </a:solidFill>
                <a:latin typeface="Arial" panose="020B0604020202020204" pitchFamily="34" charset="0"/>
                <a:cs typeface="Arial" panose="020B0604020202020204" pitchFamily="34" charset="0"/>
              </a:rPr>
              <a:t>(Car)Sharing</a:t>
            </a:r>
          </a:p>
        </p:txBody>
      </p:sp>
      <p:sp>
        <p:nvSpPr>
          <p:cNvPr id="59" name="Textfeld 58">
            <a:extLst>
              <a:ext uri="{FF2B5EF4-FFF2-40B4-BE49-F238E27FC236}">
                <a16:creationId xmlns:a16="http://schemas.microsoft.com/office/drawing/2014/main" id="{F92F329F-26AB-A079-B6F9-8CB3795C71B8}"/>
              </a:ext>
            </a:extLst>
          </p:cNvPr>
          <p:cNvSpPr txBox="1"/>
          <p:nvPr/>
        </p:nvSpPr>
        <p:spPr>
          <a:xfrm>
            <a:off x="475545" y="2223108"/>
            <a:ext cx="1236236" cy="261610"/>
          </a:xfrm>
          <a:prstGeom prst="rect">
            <a:avLst/>
          </a:prstGeom>
          <a:noFill/>
        </p:spPr>
        <p:txBody>
          <a:bodyPr wrap="none" rtlCol="0">
            <a:spAutoFit/>
          </a:bodyPr>
          <a:lstStyle/>
          <a:p>
            <a:pPr algn="ctr"/>
            <a:r>
              <a:rPr lang="de-AT" sz="1100" dirty="0">
                <a:solidFill>
                  <a:schemeClr val="bg1">
                    <a:lumMod val="75000"/>
                  </a:schemeClr>
                </a:solidFill>
                <a:latin typeface="Arial" panose="020B0604020202020204" pitchFamily="34" charset="0"/>
                <a:cs typeface="Arial" panose="020B0604020202020204" pitchFamily="34" charset="0"/>
              </a:rPr>
              <a:t>Selbstorganisiert</a:t>
            </a:r>
          </a:p>
        </p:txBody>
      </p:sp>
      <p:sp>
        <p:nvSpPr>
          <p:cNvPr id="60" name="Textfeld 59">
            <a:extLst>
              <a:ext uri="{FF2B5EF4-FFF2-40B4-BE49-F238E27FC236}">
                <a16:creationId xmlns:a16="http://schemas.microsoft.com/office/drawing/2014/main" id="{6E070CD7-86EC-5127-B102-25BCBD731D91}"/>
              </a:ext>
            </a:extLst>
          </p:cNvPr>
          <p:cNvSpPr txBox="1"/>
          <p:nvPr/>
        </p:nvSpPr>
        <p:spPr>
          <a:xfrm>
            <a:off x="1820191" y="2053830"/>
            <a:ext cx="1111202" cy="430887"/>
          </a:xfrm>
          <a:prstGeom prst="rect">
            <a:avLst/>
          </a:prstGeom>
          <a:noFill/>
        </p:spPr>
        <p:txBody>
          <a:bodyPr wrap="none" rtlCol="0">
            <a:spAutoFit/>
          </a:bodyPr>
          <a:lstStyle/>
          <a:p>
            <a:pPr algn="ctr"/>
            <a:r>
              <a:rPr lang="de-AT" sz="1100" dirty="0">
                <a:solidFill>
                  <a:schemeClr val="bg1">
                    <a:lumMod val="75000"/>
                  </a:schemeClr>
                </a:solidFill>
                <a:latin typeface="Arial" panose="020B0604020202020204" pitchFamily="34" charset="0"/>
                <a:cs typeface="Arial" panose="020B0604020202020204" pitchFamily="34" charset="0"/>
              </a:rPr>
              <a:t>Kommerzielles</a:t>
            </a:r>
          </a:p>
          <a:p>
            <a:pPr algn="ctr"/>
            <a:r>
              <a:rPr lang="de-AT" sz="1100" dirty="0">
                <a:solidFill>
                  <a:schemeClr val="bg1">
                    <a:lumMod val="75000"/>
                  </a:schemeClr>
                </a:solidFill>
                <a:latin typeface="Arial" panose="020B0604020202020204" pitchFamily="34" charset="0"/>
                <a:cs typeface="Arial" panose="020B0604020202020204" pitchFamily="34" charset="0"/>
              </a:rPr>
              <a:t>Unternehmen</a:t>
            </a:r>
          </a:p>
        </p:txBody>
      </p:sp>
      <p:sp>
        <p:nvSpPr>
          <p:cNvPr id="62" name="Textfeld 61">
            <a:extLst>
              <a:ext uri="{FF2B5EF4-FFF2-40B4-BE49-F238E27FC236}">
                <a16:creationId xmlns:a16="http://schemas.microsoft.com/office/drawing/2014/main" id="{C53E4B65-2A52-5F69-B215-F9E01530E866}"/>
              </a:ext>
            </a:extLst>
          </p:cNvPr>
          <p:cNvSpPr txBox="1"/>
          <p:nvPr/>
        </p:nvSpPr>
        <p:spPr>
          <a:xfrm>
            <a:off x="614844" y="3713903"/>
            <a:ext cx="2442324" cy="1107996"/>
          </a:xfrm>
          <a:prstGeom prst="rect">
            <a:avLst/>
          </a:prstGeom>
          <a:noFill/>
        </p:spPr>
        <p:txBody>
          <a:bodyPr wrap="square" rtlCol="0">
            <a:spAutoFit/>
          </a:bodyPr>
          <a:lstStyle/>
          <a:p>
            <a:r>
              <a:rPr lang="de-AT" sz="1100" dirty="0">
                <a:solidFill>
                  <a:schemeClr val="bg1">
                    <a:lumMod val="75000"/>
                  </a:schemeClr>
                </a:solidFill>
                <a:latin typeface="Arial" panose="020B0604020202020204" pitchFamily="34" charset="0"/>
                <a:cs typeface="Arial" panose="020B0604020202020204" pitchFamily="34" charset="0"/>
              </a:rPr>
              <a:t>Teilen von Fahrzeugen, ohne dass sich die Nutzer*innen begegnen. Die Dienstleistung besteht in der Bereitstellung des Fahrzeugs, es liegt </a:t>
            </a:r>
            <a:r>
              <a:rPr lang="de-AT" sz="1100" b="1" dirty="0">
                <a:solidFill>
                  <a:schemeClr val="bg1">
                    <a:lumMod val="75000"/>
                  </a:schemeClr>
                </a:solidFill>
                <a:latin typeface="Arial" panose="020B0604020202020204" pitchFamily="34" charset="0"/>
                <a:cs typeface="Arial" panose="020B0604020202020204" pitchFamily="34" charset="0"/>
              </a:rPr>
              <a:t>keine Beförderungsleistung </a:t>
            </a:r>
            <a:r>
              <a:rPr lang="de-AT" sz="1100" dirty="0">
                <a:solidFill>
                  <a:schemeClr val="bg1">
                    <a:lumMod val="75000"/>
                  </a:schemeClr>
                </a:solidFill>
                <a:latin typeface="Arial" panose="020B0604020202020204" pitchFamily="34" charset="0"/>
                <a:cs typeface="Arial" panose="020B0604020202020204" pitchFamily="34" charset="0"/>
              </a:rPr>
              <a:t>vor.</a:t>
            </a:r>
          </a:p>
        </p:txBody>
      </p:sp>
      <p:sp>
        <p:nvSpPr>
          <p:cNvPr id="63" name="Eckige Klammer rechts 62">
            <a:extLst>
              <a:ext uri="{FF2B5EF4-FFF2-40B4-BE49-F238E27FC236}">
                <a16:creationId xmlns:a16="http://schemas.microsoft.com/office/drawing/2014/main" id="{AB12857A-792F-28AA-874E-2E4BF68F4543}"/>
              </a:ext>
            </a:extLst>
          </p:cNvPr>
          <p:cNvSpPr/>
          <p:nvPr/>
        </p:nvSpPr>
        <p:spPr>
          <a:xfrm rot="5400000">
            <a:off x="2277553" y="1422156"/>
            <a:ext cx="198783" cy="6162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lumMod val="75000"/>
                </a:schemeClr>
              </a:solidFill>
            </a:endParaRPr>
          </a:p>
        </p:txBody>
      </p:sp>
      <p:cxnSp>
        <p:nvCxnSpPr>
          <p:cNvPr id="64" name="Gerade Verbindung 63">
            <a:extLst>
              <a:ext uri="{FF2B5EF4-FFF2-40B4-BE49-F238E27FC236}">
                <a16:creationId xmlns:a16="http://schemas.microsoft.com/office/drawing/2014/main" id="{CAFA1925-4F97-E791-D0A3-6B379111378A}"/>
              </a:ext>
            </a:extLst>
          </p:cNvPr>
          <p:cNvCxnSpPr>
            <a:stCxn id="63" idx="2"/>
            <a:endCxn id="60" idx="0"/>
          </p:cNvCxnSpPr>
          <p:nvPr/>
        </p:nvCxnSpPr>
        <p:spPr>
          <a:xfrm flipH="1">
            <a:off x="2375792" y="1829693"/>
            <a:ext cx="1153" cy="224137"/>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143227D-76F2-3BB1-D673-1E006C2336AE}"/>
              </a:ext>
            </a:extLst>
          </p:cNvPr>
          <p:cNvSpPr txBox="1"/>
          <p:nvPr/>
        </p:nvSpPr>
        <p:spPr>
          <a:xfrm>
            <a:off x="1570418" y="1191328"/>
            <a:ext cx="740907" cy="430887"/>
          </a:xfrm>
          <a:prstGeom prst="rect">
            <a:avLst/>
          </a:prstGeom>
          <a:noFill/>
        </p:spPr>
        <p:txBody>
          <a:bodyPr wrap="none" rtlCol="0">
            <a:spAutoFit/>
          </a:bodyPr>
          <a:lstStyle/>
          <a:p>
            <a:pPr algn="ctr"/>
            <a:r>
              <a:rPr lang="de-AT" sz="1100" dirty="0">
                <a:solidFill>
                  <a:schemeClr val="bg1">
                    <a:lumMod val="75000"/>
                  </a:schemeClr>
                </a:solidFill>
                <a:latin typeface="Arial" panose="020B0604020202020204" pitchFamily="34" charset="0"/>
                <a:cs typeface="Arial" panose="020B0604020202020204" pitchFamily="34" charset="0"/>
              </a:rPr>
              <a:t>Stations-</a:t>
            </a:r>
          </a:p>
          <a:p>
            <a:pPr algn="ctr"/>
            <a:r>
              <a:rPr lang="de-AT" sz="1100" dirty="0">
                <a:solidFill>
                  <a:schemeClr val="bg1">
                    <a:lumMod val="75000"/>
                  </a:schemeClr>
                </a:solidFill>
                <a:latin typeface="Arial" panose="020B0604020202020204" pitchFamily="34" charset="0"/>
                <a:cs typeface="Arial" panose="020B0604020202020204" pitchFamily="34" charset="0"/>
              </a:rPr>
              <a:t>basiert</a:t>
            </a:r>
          </a:p>
        </p:txBody>
      </p:sp>
      <p:sp>
        <p:nvSpPr>
          <p:cNvPr id="66" name="Textfeld 65">
            <a:extLst>
              <a:ext uri="{FF2B5EF4-FFF2-40B4-BE49-F238E27FC236}">
                <a16:creationId xmlns:a16="http://schemas.microsoft.com/office/drawing/2014/main" id="{16B44B6F-A212-236F-02CB-97B9D43F75A1}"/>
              </a:ext>
            </a:extLst>
          </p:cNvPr>
          <p:cNvSpPr txBox="1"/>
          <p:nvPr/>
        </p:nvSpPr>
        <p:spPr>
          <a:xfrm>
            <a:off x="2387859" y="1192959"/>
            <a:ext cx="639919" cy="430887"/>
          </a:xfrm>
          <a:prstGeom prst="rect">
            <a:avLst/>
          </a:prstGeom>
          <a:noFill/>
        </p:spPr>
        <p:txBody>
          <a:bodyPr wrap="none" rtlCol="0">
            <a:spAutoFit/>
          </a:bodyPr>
          <a:lstStyle/>
          <a:p>
            <a:pPr algn="ctr"/>
            <a:r>
              <a:rPr lang="de-AT" sz="1100" dirty="0">
                <a:solidFill>
                  <a:schemeClr val="bg1">
                    <a:lumMod val="75000"/>
                  </a:schemeClr>
                </a:solidFill>
                <a:latin typeface="Arial" panose="020B0604020202020204" pitchFamily="34" charset="0"/>
                <a:cs typeface="Arial" panose="020B0604020202020204" pitchFamily="34" charset="0"/>
              </a:rPr>
              <a:t>Free-</a:t>
            </a:r>
          </a:p>
          <a:p>
            <a:pPr algn="ctr"/>
            <a:r>
              <a:rPr lang="de-AT" sz="1100" dirty="0" err="1">
                <a:solidFill>
                  <a:schemeClr val="bg1">
                    <a:lumMod val="75000"/>
                  </a:schemeClr>
                </a:solidFill>
                <a:latin typeface="Arial" panose="020B0604020202020204" pitchFamily="34" charset="0"/>
                <a:cs typeface="Arial" panose="020B0604020202020204" pitchFamily="34" charset="0"/>
              </a:rPr>
              <a:t>floating</a:t>
            </a:r>
            <a:endParaRPr lang="de-AT"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6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79072-91CC-44C6-AA40-74E6CACDAA6B}"/>
              </a:ext>
            </a:extLst>
          </p:cNvPr>
          <p:cNvSpPr>
            <a:spLocks noGrp="1"/>
          </p:cNvSpPr>
          <p:nvPr>
            <p:ph type="title"/>
          </p:nvPr>
        </p:nvSpPr>
        <p:spPr/>
        <p:txBody>
          <a:bodyPr/>
          <a:lstStyle/>
          <a:p>
            <a:r>
              <a:rPr lang="de-DE" dirty="0"/>
              <a:t>Neues Mobilitäts-/Personenbeförderungsgesetz </a:t>
            </a:r>
            <a:endParaRPr lang="de-AT" dirty="0"/>
          </a:p>
        </p:txBody>
      </p:sp>
      <p:sp>
        <p:nvSpPr>
          <p:cNvPr id="5" name="Foliennummernplatzhalter 4">
            <a:extLst>
              <a:ext uri="{FF2B5EF4-FFF2-40B4-BE49-F238E27FC236}">
                <a16:creationId xmlns:a16="http://schemas.microsoft.com/office/drawing/2014/main" id="{56B87744-268D-4AA4-B6ED-8D112AD68E8A}"/>
              </a:ext>
            </a:extLst>
          </p:cNvPr>
          <p:cNvSpPr>
            <a:spLocks noGrp="1"/>
          </p:cNvSpPr>
          <p:nvPr>
            <p:ph type="sldNum" sz="quarter" idx="15"/>
          </p:nvPr>
        </p:nvSpPr>
        <p:spPr/>
        <p:txBody>
          <a:bodyPr/>
          <a:lstStyle/>
          <a:p>
            <a:fld id="{418F7AD7-DC47-44A0-A9D7-F1C17BFD6F09}" type="slidenum">
              <a:rPr lang="de-AT" smtClean="0"/>
              <a:pPr/>
              <a:t>13</a:t>
            </a:fld>
            <a:endParaRPr lang="de-AT" dirty="0"/>
          </a:p>
        </p:txBody>
      </p:sp>
      <p:sp>
        <p:nvSpPr>
          <p:cNvPr id="8" name="Inhaltsplatzhalter 1">
            <a:extLst>
              <a:ext uri="{FF2B5EF4-FFF2-40B4-BE49-F238E27FC236}">
                <a16:creationId xmlns:a16="http://schemas.microsoft.com/office/drawing/2014/main" id="{11D1B3FD-849B-4FDB-9391-D074B96E6075}"/>
              </a:ext>
            </a:extLst>
          </p:cNvPr>
          <p:cNvSpPr txBox="1">
            <a:spLocks/>
          </p:cNvSpPr>
          <p:nvPr/>
        </p:nvSpPr>
        <p:spPr>
          <a:xfrm>
            <a:off x="1059012" y="1268760"/>
            <a:ext cx="10073976" cy="5112568"/>
          </a:xfrm>
          <a:prstGeom prst="rect">
            <a:avLst/>
          </a:prstGeom>
        </p:spPr>
        <p:txBody>
          <a:bodyPr lIns="0"/>
          <a:lst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SzPct val="80000"/>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a:t>Alle </a:t>
            </a:r>
            <a:r>
              <a:rPr lang="de-DE" sz="2400" dirty="0" err="1"/>
              <a:t>MobilitätsDL</a:t>
            </a:r>
            <a:r>
              <a:rPr lang="de-DE" sz="2400" dirty="0"/>
              <a:t> sind gesamthaft zu erfassen (auch Bereitstellung von Fahrzeugen?) </a:t>
            </a:r>
          </a:p>
          <a:p>
            <a:r>
              <a:rPr lang="de-DE" sz="2400" dirty="0"/>
              <a:t>Es sind Kategorien zu bilden: </a:t>
            </a:r>
          </a:p>
          <a:p>
            <a:pPr lvl="1"/>
            <a:endParaRPr lang="de-DE" sz="2000" dirty="0"/>
          </a:p>
          <a:p>
            <a:pPr lvl="1"/>
            <a:endParaRPr lang="de-DE" sz="2200" dirty="0"/>
          </a:p>
          <a:p>
            <a:pPr lvl="1"/>
            <a:endParaRPr lang="de-DE" sz="2200" dirty="0"/>
          </a:p>
          <a:p>
            <a:endParaRPr lang="de-DE" sz="2400" dirty="0"/>
          </a:p>
          <a:p>
            <a:pPr marL="0" indent="0">
              <a:buNone/>
            </a:pPr>
            <a:endParaRPr lang="de-DE" sz="2400" dirty="0"/>
          </a:p>
          <a:p>
            <a:r>
              <a:rPr lang="de-DE" sz="2400" dirty="0"/>
              <a:t>Für alle </a:t>
            </a:r>
            <a:r>
              <a:rPr lang="de-DE" sz="2400" dirty="0" err="1"/>
              <a:t>PersonenbeförderungDL</a:t>
            </a:r>
            <a:r>
              <a:rPr lang="de-DE" sz="2400" dirty="0"/>
              <a:t> sind Marktzugangsregelungen &amp; Ausübungsvorschriften vorzusehen </a:t>
            </a:r>
          </a:p>
          <a:p>
            <a:r>
              <a:rPr lang="de-DE" sz="2400" dirty="0"/>
              <a:t>Regime light für bestimmte Formen der Selbstorganisation  </a:t>
            </a:r>
          </a:p>
        </p:txBody>
      </p:sp>
      <p:graphicFrame>
        <p:nvGraphicFramePr>
          <p:cNvPr id="7" name="Diagramm 6">
            <a:extLst>
              <a:ext uri="{FF2B5EF4-FFF2-40B4-BE49-F238E27FC236}">
                <a16:creationId xmlns:a16="http://schemas.microsoft.com/office/drawing/2014/main" id="{F48A2F51-F069-3A4A-BA79-4F0B0F411F26}"/>
              </a:ext>
            </a:extLst>
          </p:cNvPr>
          <p:cNvGraphicFramePr/>
          <p:nvPr>
            <p:extLst>
              <p:ext uri="{D42A27DB-BD31-4B8C-83A1-F6EECF244321}">
                <p14:modId xmlns:p14="http://schemas.microsoft.com/office/powerpoint/2010/main" val="255997997"/>
              </p:ext>
            </p:extLst>
          </p:nvPr>
        </p:nvGraphicFramePr>
        <p:xfrm>
          <a:off x="5638800" y="1911927"/>
          <a:ext cx="4613564" cy="2258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73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79072-91CC-44C6-AA40-74E6CACDAA6B}"/>
              </a:ext>
            </a:extLst>
          </p:cNvPr>
          <p:cNvSpPr>
            <a:spLocks noGrp="1"/>
          </p:cNvSpPr>
          <p:nvPr>
            <p:ph type="title"/>
          </p:nvPr>
        </p:nvSpPr>
        <p:spPr>
          <a:xfrm>
            <a:off x="1294246" y="815398"/>
            <a:ext cx="9289498" cy="374525"/>
          </a:xfrm>
        </p:spPr>
        <p:txBody>
          <a:bodyPr/>
          <a:lstStyle/>
          <a:p>
            <a:r>
              <a:rPr lang="de-DE" dirty="0"/>
              <a:t>Was ist noch zu tun? 	Förderung </a:t>
            </a:r>
            <a:br>
              <a:rPr lang="de-DE" dirty="0"/>
            </a:br>
            <a:r>
              <a:rPr lang="de-DE" dirty="0"/>
              <a:t>einer breiten Etablierung </a:t>
            </a:r>
            <a:endParaRPr lang="de-AT" dirty="0"/>
          </a:p>
        </p:txBody>
      </p:sp>
      <p:sp>
        <p:nvSpPr>
          <p:cNvPr id="5" name="Foliennummernplatzhalter 4">
            <a:extLst>
              <a:ext uri="{FF2B5EF4-FFF2-40B4-BE49-F238E27FC236}">
                <a16:creationId xmlns:a16="http://schemas.microsoft.com/office/drawing/2014/main" id="{56B87744-268D-4AA4-B6ED-8D112AD68E8A}"/>
              </a:ext>
            </a:extLst>
          </p:cNvPr>
          <p:cNvSpPr>
            <a:spLocks noGrp="1"/>
          </p:cNvSpPr>
          <p:nvPr>
            <p:ph type="sldNum" sz="quarter" idx="15"/>
          </p:nvPr>
        </p:nvSpPr>
        <p:spPr/>
        <p:txBody>
          <a:bodyPr/>
          <a:lstStyle/>
          <a:p>
            <a:fld id="{418F7AD7-DC47-44A0-A9D7-F1C17BFD6F09}" type="slidenum">
              <a:rPr lang="de-AT" smtClean="0"/>
              <a:pPr/>
              <a:t>14</a:t>
            </a:fld>
            <a:endParaRPr lang="de-AT" dirty="0"/>
          </a:p>
        </p:txBody>
      </p:sp>
      <p:sp>
        <p:nvSpPr>
          <p:cNvPr id="8" name="Inhaltsplatzhalter 1">
            <a:extLst>
              <a:ext uri="{FF2B5EF4-FFF2-40B4-BE49-F238E27FC236}">
                <a16:creationId xmlns:a16="http://schemas.microsoft.com/office/drawing/2014/main" id="{11D1B3FD-849B-4FDB-9391-D074B96E6075}"/>
              </a:ext>
            </a:extLst>
          </p:cNvPr>
          <p:cNvSpPr txBox="1">
            <a:spLocks/>
          </p:cNvSpPr>
          <p:nvPr/>
        </p:nvSpPr>
        <p:spPr>
          <a:xfrm>
            <a:off x="1072866" y="1745432"/>
            <a:ext cx="10828188" cy="5112568"/>
          </a:xfrm>
          <a:prstGeom prst="rect">
            <a:avLst/>
          </a:prstGeom>
        </p:spPr>
        <p:txBody>
          <a:bodyPr lIns="0"/>
          <a:lst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SzPct val="80000"/>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a:t>Adaptierung der Regelungen in der StVO =&gt; Bevorrechtigungen für alle alternativen Mobilitätsdienste </a:t>
            </a:r>
          </a:p>
          <a:p>
            <a:r>
              <a:rPr lang="de-DE" sz="2400" dirty="0"/>
              <a:t>Integration in die Planung, Organisation und Bestellung des Öffentlichen Verkehrs </a:t>
            </a:r>
          </a:p>
          <a:p>
            <a:pPr lvl="1"/>
            <a:r>
              <a:rPr lang="de-DE" sz="2000" dirty="0"/>
              <a:t>Wenn es sinnvolle Ergänzung zu ÖPNV sein soll </a:t>
            </a:r>
          </a:p>
          <a:p>
            <a:pPr lvl="1"/>
            <a:r>
              <a:rPr lang="de-DE" sz="2000" dirty="0"/>
              <a:t>Freiwilligkeit als kritischer Erfolgsfaktor (BMVIT, 2011) ??? </a:t>
            </a:r>
          </a:p>
          <a:p>
            <a:r>
              <a:rPr lang="de-DE" sz="2400" dirty="0"/>
              <a:t>Schaffung der rechtlichen Grundlagen für </a:t>
            </a:r>
            <a:r>
              <a:rPr lang="de-DE" sz="2400" dirty="0" err="1"/>
              <a:t>MaaS</a:t>
            </a:r>
            <a:r>
              <a:rPr lang="de-DE" sz="2400" dirty="0"/>
              <a:t> </a:t>
            </a:r>
          </a:p>
          <a:p>
            <a:r>
              <a:rPr lang="de-DE" sz="2400" dirty="0"/>
              <a:t>Bereitstellung von Mobilitätsinfrastruktur (</a:t>
            </a:r>
            <a:r>
              <a:rPr lang="de-DE" sz="2400" dirty="0" err="1"/>
              <a:t>mobility</a:t>
            </a:r>
            <a:r>
              <a:rPr lang="de-DE" sz="2400" dirty="0"/>
              <a:t> hubs) </a:t>
            </a:r>
          </a:p>
          <a:p>
            <a:pPr lvl="1"/>
            <a:r>
              <a:rPr lang="de-DE" sz="2000" dirty="0"/>
              <a:t>Durch Planung der Standorte und Regelung, wer Zugang dazu haben soll, kann auch Lenkung des Angebots an </a:t>
            </a:r>
            <a:r>
              <a:rPr lang="de-DE" sz="2000" dirty="0" err="1"/>
              <a:t>MobilitätsDL</a:t>
            </a:r>
            <a:r>
              <a:rPr lang="de-DE" sz="2000" dirty="0"/>
              <a:t> erzielt werden</a:t>
            </a:r>
          </a:p>
          <a:p>
            <a:r>
              <a:rPr lang="de-DE" sz="2400" dirty="0"/>
              <a:t>Integration in weitere systemrelevante Bereiche (</a:t>
            </a:r>
            <a:r>
              <a:rPr lang="de-DE" sz="2000" dirty="0"/>
              <a:t>Wohnen, Arbeiten</a:t>
            </a:r>
            <a:r>
              <a:rPr lang="de-DE" sz="2400" dirty="0"/>
              <a:t>) </a:t>
            </a:r>
          </a:p>
        </p:txBody>
      </p:sp>
      <p:sp>
        <p:nvSpPr>
          <p:cNvPr id="3" name="Pfeil nach rechts 2">
            <a:extLst>
              <a:ext uri="{FF2B5EF4-FFF2-40B4-BE49-F238E27FC236}">
                <a16:creationId xmlns:a16="http://schemas.microsoft.com/office/drawing/2014/main" id="{9604CA36-EAF4-090F-25A1-C6E7428DABD3}"/>
              </a:ext>
            </a:extLst>
          </p:cNvPr>
          <p:cNvSpPr/>
          <p:nvPr/>
        </p:nvSpPr>
        <p:spPr>
          <a:xfrm>
            <a:off x="5126181" y="416845"/>
            <a:ext cx="637310" cy="263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113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3D438ED-B04A-48C3-8DDA-186DC513085F}"/>
              </a:ext>
            </a:extLst>
          </p:cNvPr>
          <p:cNvSpPr>
            <a:spLocks noGrp="1"/>
          </p:cNvSpPr>
          <p:nvPr>
            <p:ph type="sldNum" sz="quarter" idx="10"/>
          </p:nvPr>
        </p:nvSpPr>
        <p:spPr/>
        <p:txBody>
          <a:bodyPr/>
          <a:lstStyle/>
          <a:p>
            <a:fld id="{418F7AD7-DC47-44A0-A9D7-F1C17BFD6F09}" type="slidenum">
              <a:rPr lang="de-AT" smtClean="0"/>
              <a:pPr/>
              <a:t>15</a:t>
            </a:fld>
            <a:endParaRPr lang="de-AT" dirty="0"/>
          </a:p>
        </p:txBody>
      </p:sp>
      <p:sp>
        <p:nvSpPr>
          <p:cNvPr id="5" name="Textplatzhalter 4">
            <a:extLst>
              <a:ext uri="{FF2B5EF4-FFF2-40B4-BE49-F238E27FC236}">
                <a16:creationId xmlns:a16="http://schemas.microsoft.com/office/drawing/2014/main" id="{65FA37F7-6D5B-4DAA-B0F1-4DBBAFF88955}"/>
              </a:ext>
            </a:extLst>
          </p:cNvPr>
          <p:cNvSpPr>
            <a:spLocks noGrp="1"/>
          </p:cNvSpPr>
          <p:nvPr>
            <p:ph type="body" sz="quarter" idx="17"/>
          </p:nvPr>
        </p:nvSpPr>
        <p:spPr>
          <a:xfrm>
            <a:off x="489956" y="3896695"/>
            <a:ext cx="10562111" cy="1478494"/>
          </a:xfrm>
        </p:spPr>
        <p:txBody>
          <a:bodyPr/>
          <a:lstStyle/>
          <a:p>
            <a:r>
              <a:rPr lang="de-DE" dirty="0"/>
              <a:t>Kontakt:</a:t>
            </a:r>
          </a:p>
          <a:p>
            <a:r>
              <a:rPr lang="de-AT" sz="1800" dirty="0" err="1">
                <a:solidFill>
                  <a:srgbClr val="000000"/>
                </a:solidFill>
                <a:latin typeface="Roboto"/>
              </a:rPr>
              <a:t>Univ.Prof</a:t>
            </a:r>
            <a:r>
              <a:rPr lang="de-AT" sz="1800" dirty="0">
                <a:solidFill>
                  <a:srgbClr val="000000"/>
                </a:solidFill>
                <a:latin typeface="Roboto"/>
              </a:rPr>
              <a:t>. </a:t>
            </a:r>
            <a:r>
              <a:rPr lang="de-AT" sz="1800" dirty="0" err="1">
                <a:solidFill>
                  <a:srgbClr val="000000"/>
                </a:solidFill>
                <a:latin typeface="Roboto"/>
              </a:rPr>
              <a:t>Dr.iur</a:t>
            </a:r>
            <a:r>
              <a:rPr lang="de-AT" sz="1800" dirty="0">
                <a:solidFill>
                  <a:srgbClr val="000000"/>
                </a:solidFill>
                <a:latin typeface="Roboto"/>
              </a:rPr>
              <a:t>. Dragana Damjanovic, LL.M. (Berkeley)</a:t>
            </a:r>
          </a:p>
          <a:p>
            <a:r>
              <a:rPr lang="de-AT" sz="1800" u="sng" dirty="0">
                <a:solidFill>
                  <a:srgbClr val="000000"/>
                </a:solidFill>
                <a:latin typeface="Roboto"/>
                <a:hlinkClick r:id="rId3"/>
              </a:rPr>
              <a:t>dragana.damjanovic@tuwien.ac.at</a:t>
            </a:r>
            <a:br>
              <a:rPr lang="de-AT" dirty="0">
                <a:solidFill>
                  <a:srgbClr val="000000"/>
                </a:solidFill>
                <a:latin typeface="Roboto"/>
              </a:rPr>
            </a:br>
            <a:endParaRPr lang="de-DE" dirty="0"/>
          </a:p>
          <a:p>
            <a:endParaRPr lang="de-DE" dirty="0"/>
          </a:p>
        </p:txBody>
      </p:sp>
      <p:pic>
        <p:nvPicPr>
          <p:cNvPr id="10" name="Grafik 9">
            <a:extLst>
              <a:ext uri="{FF2B5EF4-FFF2-40B4-BE49-F238E27FC236}">
                <a16:creationId xmlns:a16="http://schemas.microsoft.com/office/drawing/2014/main" id="{673EF38D-FC37-4E97-90BE-118779E61D5B}"/>
              </a:ext>
            </a:extLst>
          </p:cNvPr>
          <p:cNvPicPr>
            <a:picLocks noChangeAspect="1"/>
          </p:cNvPicPr>
          <p:nvPr/>
        </p:nvPicPr>
        <p:blipFill>
          <a:blip r:embed="rId4"/>
          <a:stretch>
            <a:fillRect/>
          </a:stretch>
        </p:blipFill>
        <p:spPr>
          <a:xfrm>
            <a:off x="3497087" y="6321644"/>
            <a:ext cx="1202348" cy="430253"/>
          </a:xfrm>
          <a:prstGeom prst="rect">
            <a:avLst/>
          </a:prstGeom>
        </p:spPr>
      </p:pic>
    </p:spTree>
    <p:extLst>
      <p:ext uri="{BB962C8B-B14F-4D97-AF65-F5344CB8AC3E}">
        <p14:creationId xmlns:p14="http://schemas.microsoft.com/office/powerpoint/2010/main" val="316508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3F8C160-C048-F086-F54A-C61A0A9CA4B4}"/>
              </a:ext>
            </a:extLst>
          </p:cNvPr>
          <p:cNvSpPr/>
          <p:nvPr/>
        </p:nvSpPr>
        <p:spPr>
          <a:xfrm>
            <a:off x="8542421" y="1595815"/>
            <a:ext cx="3210079" cy="435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442FF90-BB3F-A230-F370-CE68339523A1}"/>
              </a:ext>
            </a:extLst>
          </p:cNvPr>
          <p:cNvSpPr>
            <a:spLocks noGrp="1"/>
          </p:cNvSpPr>
          <p:nvPr>
            <p:ph type="title"/>
          </p:nvPr>
        </p:nvSpPr>
        <p:spPr>
          <a:xfrm>
            <a:off x="1308100" y="774762"/>
            <a:ext cx="9289498" cy="374525"/>
          </a:xfrm>
        </p:spPr>
        <p:txBody>
          <a:bodyPr/>
          <a:lstStyle/>
          <a:p>
            <a:r>
              <a:rPr lang="de-DE" dirty="0"/>
              <a:t>Alternative Mobilitätsdienste – </a:t>
            </a:r>
            <a:br>
              <a:rPr lang="de-DE" dirty="0"/>
            </a:br>
            <a:r>
              <a:rPr lang="de-DE" dirty="0"/>
              <a:t>zentrale Bausteine der Mobilitätswende </a:t>
            </a:r>
          </a:p>
        </p:txBody>
      </p:sp>
      <p:sp>
        <p:nvSpPr>
          <p:cNvPr id="4" name="Foliennummernplatzhalter 3">
            <a:extLst>
              <a:ext uri="{FF2B5EF4-FFF2-40B4-BE49-F238E27FC236}">
                <a16:creationId xmlns:a16="http://schemas.microsoft.com/office/drawing/2014/main" id="{46D83B8D-4A96-F6D5-F1B5-F6459463F8A3}"/>
              </a:ext>
            </a:extLst>
          </p:cNvPr>
          <p:cNvSpPr>
            <a:spLocks noGrp="1"/>
          </p:cNvSpPr>
          <p:nvPr>
            <p:ph type="sldNum" sz="quarter" idx="15"/>
          </p:nvPr>
        </p:nvSpPr>
        <p:spPr/>
        <p:txBody>
          <a:bodyPr/>
          <a:lstStyle/>
          <a:p>
            <a:fld id="{418F7AD7-DC47-44A0-A9D7-F1C17BFD6F09}" type="slidenum">
              <a:rPr lang="de-AT" smtClean="0"/>
              <a:pPr/>
              <a:t>2</a:t>
            </a:fld>
            <a:endParaRPr lang="de-AT" dirty="0"/>
          </a:p>
        </p:txBody>
      </p:sp>
      <p:pic>
        <p:nvPicPr>
          <p:cNvPr id="1026" name="Picture 2" descr="Carsharing Wien: Wo Sie am günstigsten Fahren">
            <a:extLst>
              <a:ext uri="{FF2B5EF4-FFF2-40B4-BE49-F238E27FC236}">
                <a16:creationId xmlns:a16="http://schemas.microsoft.com/office/drawing/2014/main" id="{3DE48C46-E4A5-1B5E-7848-54A4E1B4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1" y="1915916"/>
            <a:ext cx="3284448" cy="164222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44BF2A0F-CF4B-D36C-2356-6262730E1D4D}"/>
              </a:ext>
            </a:extLst>
          </p:cNvPr>
          <p:cNvSpPr txBox="1"/>
          <p:nvPr/>
        </p:nvSpPr>
        <p:spPr>
          <a:xfrm>
            <a:off x="1225908" y="3558140"/>
            <a:ext cx="6097712" cy="215444"/>
          </a:xfrm>
          <a:prstGeom prst="rect">
            <a:avLst/>
          </a:prstGeom>
          <a:noFill/>
        </p:spPr>
        <p:txBody>
          <a:bodyPr wrap="square">
            <a:spAutoFit/>
          </a:bodyPr>
          <a:lstStyle/>
          <a:p>
            <a:r>
              <a:rPr lang="de-DE" sz="800" dirty="0"/>
              <a:t>Quelle: stadt-</a:t>
            </a:r>
            <a:r>
              <a:rPr lang="de-DE" sz="800" dirty="0" err="1"/>
              <a:t>WIEN.at</a:t>
            </a:r>
            <a:endParaRPr lang="de-DE" sz="800" dirty="0"/>
          </a:p>
        </p:txBody>
      </p:sp>
      <p:sp>
        <p:nvSpPr>
          <p:cNvPr id="11" name="Textfeld 10">
            <a:extLst>
              <a:ext uri="{FF2B5EF4-FFF2-40B4-BE49-F238E27FC236}">
                <a16:creationId xmlns:a16="http://schemas.microsoft.com/office/drawing/2014/main" id="{ADF52E7D-BA64-741E-F165-04F59701281D}"/>
              </a:ext>
            </a:extLst>
          </p:cNvPr>
          <p:cNvSpPr txBox="1"/>
          <p:nvPr/>
        </p:nvSpPr>
        <p:spPr>
          <a:xfrm>
            <a:off x="5698738" y="1595815"/>
            <a:ext cx="6097712" cy="369332"/>
          </a:xfrm>
          <a:prstGeom prst="rect">
            <a:avLst/>
          </a:prstGeom>
          <a:noFill/>
        </p:spPr>
        <p:txBody>
          <a:bodyPr wrap="square">
            <a:spAutoFit/>
          </a:bodyPr>
          <a:lstStyle/>
          <a:p>
            <a:r>
              <a:rPr lang="de-DE" sz="1800" dirty="0"/>
              <a:t>Pooling </a:t>
            </a:r>
            <a:endParaRPr lang="de-DE" dirty="0"/>
          </a:p>
        </p:txBody>
      </p:sp>
      <p:pic>
        <p:nvPicPr>
          <p:cNvPr id="1028" name="Picture 4" descr="Carpool – Rideshare LA County">
            <a:extLst>
              <a:ext uri="{FF2B5EF4-FFF2-40B4-BE49-F238E27FC236}">
                <a16:creationId xmlns:a16="http://schemas.microsoft.com/office/drawing/2014/main" id="{AA0F0100-FB67-9F23-660C-34C015477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173" y="1960644"/>
            <a:ext cx="1886736" cy="15436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BD17AB88-6916-36AD-4BF6-28FFE0637693}"/>
              </a:ext>
            </a:extLst>
          </p:cNvPr>
          <p:cNvSpPr txBox="1"/>
          <p:nvPr/>
        </p:nvSpPr>
        <p:spPr>
          <a:xfrm>
            <a:off x="1308101" y="1568171"/>
            <a:ext cx="2945403" cy="369332"/>
          </a:xfrm>
          <a:prstGeom prst="rect">
            <a:avLst/>
          </a:prstGeom>
          <a:noFill/>
        </p:spPr>
        <p:txBody>
          <a:bodyPr wrap="square">
            <a:spAutoFit/>
          </a:bodyPr>
          <a:lstStyle/>
          <a:p>
            <a:r>
              <a:rPr lang="de-DE" sz="1800" dirty="0"/>
              <a:t>Sharing </a:t>
            </a:r>
            <a:endParaRPr lang="de-DE" dirty="0"/>
          </a:p>
        </p:txBody>
      </p:sp>
      <p:sp>
        <p:nvSpPr>
          <p:cNvPr id="13" name="Textfeld 12">
            <a:extLst>
              <a:ext uri="{FF2B5EF4-FFF2-40B4-BE49-F238E27FC236}">
                <a16:creationId xmlns:a16="http://schemas.microsoft.com/office/drawing/2014/main" id="{5872237D-AC60-043A-7277-3980DB77B3F4}"/>
              </a:ext>
            </a:extLst>
          </p:cNvPr>
          <p:cNvSpPr txBox="1"/>
          <p:nvPr/>
        </p:nvSpPr>
        <p:spPr>
          <a:xfrm>
            <a:off x="5391906" y="3542095"/>
            <a:ext cx="6097712" cy="215444"/>
          </a:xfrm>
          <a:prstGeom prst="rect">
            <a:avLst/>
          </a:prstGeom>
          <a:noFill/>
        </p:spPr>
        <p:txBody>
          <a:bodyPr wrap="square">
            <a:spAutoFit/>
          </a:bodyPr>
          <a:lstStyle/>
          <a:p>
            <a:r>
              <a:rPr lang="de-DE" sz="800" dirty="0"/>
              <a:t>Quelle: </a:t>
            </a:r>
            <a:r>
              <a:rPr lang="de-DE" sz="800" dirty="0" err="1"/>
              <a:t>rideshare.lacounty.gov</a:t>
            </a:r>
            <a:endParaRPr lang="de-DE" sz="800" dirty="0"/>
          </a:p>
        </p:txBody>
      </p:sp>
      <p:pic>
        <p:nvPicPr>
          <p:cNvPr id="1030" name="Picture 6" descr="Wenn dich der Bus bis vor die Haustür bringt">
            <a:extLst>
              <a:ext uri="{FF2B5EF4-FFF2-40B4-BE49-F238E27FC236}">
                <a16:creationId xmlns:a16="http://schemas.microsoft.com/office/drawing/2014/main" id="{2EE5FE39-B8AC-6F84-2652-1BAA01A51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899" y="4223597"/>
            <a:ext cx="3278650" cy="17433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090CF776-C842-C96E-5A61-75D58F6B8715}"/>
              </a:ext>
            </a:extLst>
          </p:cNvPr>
          <p:cNvSpPr txBox="1"/>
          <p:nvPr/>
        </p:nvSpPr>
        <p:spPr>
          <a:xfrm>
            <a:off x="1297826" y="3879600"/>
            <a:ext cx="6097712" cy="369332"/>
          </a:xfrm>
          <a:prstGeom prst="rect">
            <a:avLst/>
          </a:prstGeom>
          <a:noFill/>
        </p:spPr>
        <p:txBody>
          <a:bodyPr wrap="square">
            <a:spAutoFit/>
          </a:bodyPr>
          <a:lstStyle/>
          <a:p>
            <a:r>
              <a:rPr lang="de-DE" sz="1800" dirty="0"/>
              <a:t>Mikro-ÖV</a:t>
            </a:r>
            <a:endParaRPr lang="de-DE" dirty="0"/>
          </a:p>
        </p:txBody>
      </p:sp>
      <p:sp>
        <p:nvSpPr>
          <p:cNvPr id="15" name="Textfeld 14">
            <a:extLst>
              <a:ext uri="{FF2B5EF4-FFF2-40B4-BE49-F238E27FC236}">
                <a16:creationId xmlns:a16="http://schemas.microsoft.com/office/drawing/2014/main" id="{B606DD24-8FE1-3C1D-1DAD-58AA8827DCFB}"/>
              </a:ext>
            </a:extLst>
          </p:cNvPr>
          <p:cNvSpPr txBox="1"/>
          <p:nvPr/>
        </p:nvSpPr>
        <p:spPr>
          <a:xfrm>
            <a:off x="1256730" y="5965242"/>
            <a:ext cx="6097712" cy="215444"/>
          </a:xfrm>
          <a:prstGeom prst="rect">
            <a:avLst/>
          </a:prstGeom>
          <a:noFill/>
        </p:spPr>
        <p:txBody>
          <a:bodyPr wrap="square">
            <a:spAutoFit/>
          </a:bodyPr>
          <a:lstStyle/>
          <a:p>
            <a:r>
              <a:rPr lang="de-DE" sz="800" dirty="0"/>
              <a:t>Quelle: </a:t>
            </a:r>
            <a:r>
              <a:rPr lang="de-DE" sz="800" dirty="0" err="1"/>
              <a:t>futurezone.at</a:t>
            </a:r>
            <a:endParaRPr lang="de-DE" sz="800" dirty="0"/>
          </a:p>
        </p:txBody>
      </p:sp>
      <p:pic>
        <p:nvPicPr>
          <p:cNvPr id="1032" name="Picture 8" descr="Mobility as a Service: So sieht die Mobilität der Zukunft aus">
            <a:extLst>
              <a:ext uri="{FF2B5EF4-FFF2-40B4-BE49-F238E27FC236}">
                <a16:creationId xmlns:a16="http://schemas.microsoft.com/office/drawing/2014/main" id="{BC3887C5-3301-B615-8BB4-5407546B6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263" y="4223596"/>
            <a:ext cx="3091678" cy="1741645"/>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CB0B2069-5FA3-CC81-B55B-7679995F12FF}"/>
              </a:ext>
            </a:extLst>
          </p:cNvPr>
          <p:cNvSpPr txBox="1"/>
          <p:nvPr/>
        </p:nvSpPr>
        <p:spPr>
          <a:xfrm>
            <a:off x="4975815" y="3855322"/>
            <a:ext cx="6097712" cy="369332"/>
          </a:xfrm>
          <a:prstGeom prst="rect">
            <a:avLst/>
          </a:prstGeom>
          <a:noFill/>
        </p:spPr>
        <p:txBody>
          <a:bodyPr wrap="square">
            <a:spAutoFit/>
          </a:bodyPr>
          <a:lstStyle/>
          <a:p>
            <a:r>
              <a:rPr lang="de-DE" sz="1800" dirty="0" err="1"/>
              <a:t>MaaS</a:t>
            </a:r>
            <a:r>
              <a:rPr lang="de-DE" sz="1800" dirty="0"/>
              <a:t> </a:t>
            </a:r>
            <a:endParaRPr lang="de-DE" dirty="0"/>
          </a:p>
        </p:txBody>
      </p:sp>
      <p:sp>
        <p:nvSpPr>
          <p:cNvPr id="17" name="Textfeld 16">
            <a:extLst>
              <a:ext uri="{FF2B5EF4-FFF2-40B4-BE49-F238E27FC236}">
                <a16:creationId xmlns:a16="http://schemas.microsoft.com/office/drawing/2014/main" id="{00C49F00-8A8F-F66A-F485-85ACE6662AC7}"/>
              </a:ext>
            </a:extLst>
          </p:cNvPr>
          <p:cNvSpPr txBox="1"/>
          <p:nvPr/>
        </p:nvSpPr>
        <p:spPr>
          <a:xfrm>
            <a:off x="4855431" y="5950228"/>
            <a:ext cx="6097712" cy="215444"/>
          </a:xfrm>
          <a:prstGeom prst="rect">
            <a:avLst/>
          </a:prstGeom>
          <a:noFill/>
        </p:spPr>
        <p:txBody>
          <a:bodyPr wrap="square">
            <a:spAutoFit/>
          </a:bodyPr>
          <a:lstStyle/>
          <a:p>
            <a:r>
              <a:rPr lang="de-DE" sz="800" dirty="0"/>
              <a:t>Quelle: </a:t>
            </a:r>
            <a:r>
              <a:rPr lang="de-DE" sz="800" dirty="0" err="1"/>
              <a:t>Powunity.com</a:t>
            </a:r>
            <a:endParaRPr lang="de-DE" sz="800" dirty="0"/>
          </a:p>
        </p:txBody>
      </p:sp>
      <p:sp>
        <p:nvSpPr>
          <p:cNvPr id="20" name="Textfeld 19">
            <a:extLst>
              <a:ext uri="{FF2B5EF4-FFF2-40B4-BE49-F238E27FC236}">
                <a16:creationId xmlns:a16="http://schemas.microsoft.com/office/drawing/2014/main" id="{2FD3734C-14F5-B412-E61E-85D6D4E87CC7}"/>
              </a:ext>
            </a:extLst>
          </p:cNvPr>
          <p:cNvSpPr txBox="1"/>
          <p:nvPr/>
        </p:nvSpPr>
        <p:spPr>
          <a:xfrm>
            <a:off x="8673085" y="2147162"/>
            <a:ext cx="2504696" cy="2677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2400" dirty="0"/>
              <a:t>Recht als Hemmnis </a:t>
            </a:r>
          </a:p>
          <a:p>
            <a:r>
              <a:rPr lang="de-DE" sz="2400" dirty="0"/>
              <a:t>für nachhaltige </a:t>
            </a:r>
          </a:p>
          <a:p>
            <a:r>
              <a:rPr lang="de-DE" sz="2400" dirty="0"/>
              <a:t>Transformations-prozesse?</a:t>
            </a:r>
          </a:p>
          <a:p>
            <a:endParaRPr lang="de-DE" sz="2400" dirty="0"/>
          </a:p>
          <a:p>
            <a:r>
              <a:rPr lang="de-DE" sz="2400" b="1" dirty="0"/>
              <a:t>Was ist zu tun?  </a:t>
            </a:r>
          </a:p>
        </p:txBody>
      </p:sp>
    </p:spTree>
    <p:extLst>
      <p:ext uri="{BB962C8B-B14F-4D97-AF65-F5344CB8AC3E}">
        <p14:creationId xmlns:p14="http://schemas.microsoft.com/office/powerpoint/2010/main" val="27035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39CA1-A0DB-AD6A-A91D-3C4084C8EBE4}"/>
              </a:ext>
            </a:extLst>
          </p:cNvPr>
          <p:cNvSpPr>
            <a:spLocks noGrp="1"/>
          </p:cNvSpPr>
          <p:nvPr>
            <p:ph type="title"/>
          </p:nvPr>
        </p:nvSpPr>
        <p:spPr/>
        <p:txBody>
          <a:bodyPr/>
          <a:lstStyle/>
          <a:p>
            <a:r>
              <a:rPr lang="de-DE" dirty="0"/>
              <a:t>Inhalt des Vortrags </a:t>
            </a:r>
          </a:p>
        </p:txBody>
      </p:sp>
      <p:sp>
        <p:nvSpPr>
          <p:cNvPr id="4" name="Foliennummernplatzhalter 3">
            <a:extLst>
              <a:ext uri="{FF2B5EF4-FFF2-40B4-BE49-F238E27FC236}">
                <a16:creationId xmlns:a16="http://schemas.microsoft.com/office/drawing/2014/main" id="{E315CD88-C138-FBD2-10CC-B5D54B14BAA2}"/>
              </a:ext>
            </a:extLst>
          </p:cNvPr>
          <p:cNvSpPr>
            <a:spLocks noGrp="1"/>
          </p:cNvSpPr>
          <p:nvPr>
            <p:ph type="sldNum" sz="quarter" idx="15"/>
          </p:nvPr>
        </p:nvSpPr>
        <p:spPr/>
        <p:txBody>
          <a:bodyPr/>
          <a:lstStyle/>
          <a:p>
            <a:fld id="{418F7AD7-DC47-44A0-A9D7-F1C17BFD6F09}" type="slidenum">
              <a:rPr lang="de-AT" smtClean="0"/>
              <a:pPr/>
              <a:t>3</a:t>
            </a:fld>
            <a:endParaRPr lang="de-AT" dirty="0"/>
          </a:p>
        </p:txBody>
      </p:sp>
      <p:sp>
        <p:nvSpPr>
          <p:cNvPr id="5" name="Inhaltsplatzhalter 4">
            <a:extLst>
              <a:ext uri="{FF2B5EF4-FFF2-40B4-BE49-F238E27FC236}">
                <a16:creationId xmlns:a16="http://schemas.microsoft.com/office/drawing/2014/main" id="{7265FB54-0590-017F-FE1A-429A81F0AA47}"/>
              </a:ext>
            </a:extLst>
          </p:cNvPr>
          <p:cNvSpPr>
            <a:spLocks noGrp="1"/>
          </p:cNvSpPr>
          <p:nvPr>
            <p:ph idx="1"/>
          </p:nvPr>
        </p:nvSpPr>
        <p:spPr>
          <a:xfrm>
            <a:off x="1413164" y="1464384"/>
            <a:ext cx="18157536" cy="4346575"/>
          </a:xfrm>
        </p:spPr>
        <p:txBody>
          <a:bodyPr/>
          <a:lstStyle/>
          <a:p>
            <a:pPr marL="0" indent="0">
              <a:buNone/>
            </a:pPr>
            <a:r>
              <a:rPr lang="de-DE" sz="2400" dirty="0"/>
              <a:t>	Strukturierte Analyse &amp; gesamthafte Betrachtung der rechtlichen Vorschriften für alternative Mobilitätsdienste: </a:t>
            </a:r>
          </a:p>
        </p:txBody>
      </p:sp>
      <p:sp>
        <p:nvSpPr>
          <p:cNvPr id="7" name="Oval 6">
            <a:extLst>
              <a:ext uri="{FF2B5EF4-FFF2-40B4-BE49-F238E27FC236}">
                <a16:creationId xmlns:a16="http://schemas.microsoft.com/office/drawing/2014/main" id="{2388B551-5333-F318-E9DA-F42F809015D7}"/>
              </a:ext>
            </a:extLst>
          </p:cNvPr>
          <p:cNvSpPr/>
          <p:nvPr/>
        </p:nvSpPr>
        <p:spPr>
          <a:xfrm>
            <a:off x="1308100" y="3184989"/>
            <a:ext cx="2445250" cy="1099335"/>
          </a:xfrm>
          <a:prstGeom prst="ellipse">
            <a:avLst/>
          </a:prstGeom>
          <a:solidFill>
            <a:srgbClr val="A6D5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Status quo</a:t>
            </a:r>
          </a:p>
        </p:txBody>
      </p:sp>
      <p:sp>
        <p:nvSpPr>
          <p:cNvPr id="8" name="Oval 7">
            <a:extLst>
              <a:ext uri="{FF2B5EF4-FFF2-40B4-BE49-F238E27FC236}">
                <a16:creationId xmlns:a16="http://schemas.microsoft.com/office/drawing/2014/main" id="{DED93A60-2166-D333-1470-CF6866C7B752}"/>
              </a:ext>
            </a:extLst>
          </p:cNvPr>
          <p:cNvSpPr/>
          <p:nvPr/>
        </p:nvSpPr>
        <p:spPr>
          <a:xfrm>
            <a:off x="4730224" y="3184989"/>
            <a:ext cx="2445250" cy="1099335"/>
          </a:xfrm>
          <a:prstGeom prst="ellipse">
            <a:avLst/>
          </a:prstGeom>
          <a:solidFill>
            <a:srgbClr val="72AD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Handlungs-bedarf</a:t>
            </a:r>
          </a:p>
        </p:txBody>
      </p:sp>
      <p:sp>
        <p:nvSpPr>
          <p:cNvPr id="9" name="Oval 8">
            <a:extLst>
              <a:ext uri="{FF2B5EF4-FFF2-40B4-BE49-F238E27FC236}">
                <a16:creationId xmlns:a16="http://schemas.microsoft.com/office/drawing/2014/main" id="{0B70482D-C829-3841-39D3-A0A8AC90D61D}"/>
              </a:ext>
            </a:extLst>
          </p:cNvPr>
          <p:cNvSpPr/>
          <p:nvPr/>
        </p:nvSpPr>
        <p:spPr>
          <a:xfrm>
            <a:off x="8438652" y="3245889"/>
            <a:ext cx="2445250" cy="1099335"/>
          </a:xfrm>
          <a:prstGeom prst="ellipse">
            <a:avLst/>
          </a:prstGeom>
          <a:solidFill>
            <a:srgbClr val="5485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Handlungs-optionen</a:t>
            </a:r>
          </a:p>
        </p:txBody>
      </p:sp>
      <p:cxnSp>
        <p:nvCxnSpPr>
          <p:cNvPr id="11" name="Gerade Verbindung mit Pfeil 10">
            <a:extLst>
              <a:ext uri="{FF2B5EF4-FFF2-40B4-BE49-F238E27FC236}">
                <a16:creationId xmlns:a16="http://schemas.microsoft.com/office/drawing/2014/main" id="{B449DD4C-199C-ACE0-676E-9294A3EBA030}"/>
              </a:ext>
            </a:extLst>
          </p:cNvPr>
          <p:cNvCxnSpPr>
            <a:cxnSpLocks/>
          </p:cNvCxnSpPr>
          <p:nvPr/>
        </p:nvCxnSpPr>
        <p:spPr>
          <a:xfrm flipV="1">
            <a:off x="3781060" y="3734656"/>
            <a:ext cx="87406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FE3A3B2D-6AA4-7475-9859-9F08727EEF42}"/>
              </a:ext>
            </a:extLst>
          </p:cNvPr>
          <p:cNvCxnSpPr>
            <a:cxnSpLocks/>
          </p:cNvCxnSpPr>
          <p:nvPr/>
        </p:nvCxnSpPr>
        <p:spPr>
          <a:xfrm>
            <a:off x="7315200" y="3761776"/>
            <a:ext cx="9282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Gerade Verbindung mit Pfeil 9">
            <a:extLst>
              <a:ext uri="{FF2B5EF4-FFF2-40B4-BE49-F238E27FC236}">
                <a16:creationId xmlns:a16="http://schemas.microsoft.com/office/drawing/2014/main" id="{62C31EFF-D07F-F4AD-9546-B36499EB5579}"/>
              </a:ext>
            </a:extLst>
          </p:cNvPr>
          <p:cNvCxnSpPr/>
          <p:nvPr/>
        </p:nvCxnSpPr>
        <p:spPr>
          <a:xfrm>
            <a:off x="1413164" y="1620982"/>
            <a:ext cx="6927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56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F3309-D692-1C19-938F-519EE296859D}"/>
              </a:ext>
            </a:extLst>
          </p:cNvPr>
          <p:cNvSpPr>
            <a:spLocks noGrp="1"/>
          </p:cNvSpPr>
          <p:nvPr>
            <p:ph type="title"/>
          </p:nvPr>
        </p:nvSpPr>
        <p:spPr>
          <a:xfrm>
            <a:off x="1244600" y="665135"/>
            <a:ext cx="9289498" cy="374525"/>
          </a:xfrm>
        </p:spPr>
        <p:txBody>
          <a:bodyPr/>
          <a:lstStyle/>
          <a:p>
            <a:r>
              <a:rPr lang="de-DE" dirty="0"/>
              <a:t>Struktur: Alternative und </a:t>
            </a:r>
            <a:br>
              <a:rPr lang="de-DE" dirty="0"/>
            </a:br>
            <a:r>
              <a:rPr lang="de-DE" dirty="0"/>
              <a:t>klassische Mobilitätsdienste</a:t>
            </a:r>
          </a:p>
        </p:txBody>
      </p:sp>
      <p:sp>
        <p:nvSpPr>
          <p:cNvPr id="4" name="Foliennummernplatzhalter 3">
            <a:extLst>
              <a:ext uri="{FF2B5EF4-FFF2-40B4-BE49-F238E27FC236}">
                <a16:creationId xmlns:a16="http://schemas.microsoft.com/office/drawing/2014/main" id="{762EEA47-C1FC-9272-AD5D-D43BDB032BC8}"/>
              </a:ext>
            </a:extLst>
          </p:cNvPr>
          <p:cNvSpPr>
            <a:spLocks noGrp="1"/>
          </p:cNvSpPr>
          <p:nvPr>
            <p:ph type="sldNum" sz="quarter" idx="15"/>
          </p:nvPr>
        </p:nvSpPr>
        <p:spPr/>
        <p:txBody>
          <a:bodyPr/>
          <a:lstStyle/>
          <a:p>
            <a:fld id="{418F7AD7-DC47-44A0-A9D7-F1C17BFD6F09}" type="slidenum">
              <a:rPr lang="de-AT" smtClean="0"/>
              <a:pPr/>
              <a:t>4</a:t>
            </a:fld>
            <a:endParaRPr lang="de-AT" dirty="0"/>
          </a:p>
        </p:txBody>
      </p:sp>
      <p:pic>
        <p:nvPicPr>
          <p:cNvPr id="6" name="Grafik 24">
            <a:extLst>
              <a:ext uri="{FF2B5EF4-FFF2-40B4-BE49-F238E27FC236}">
                <a16:creationId xmlns:a16="http://schemas.microsoft.com/office/drawing/2014/main" id="{A7BAFE92-8A3F-2F06-EBDB-1924CDA6F3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98"/>
          <a:stretch/>
        </p:blipFill>
        <p:spPr bwMode="auto">
          <a:xfrm>
            <a:off x="10056238" y="1958608"/>
            <a:ext cx="1481873" cy="94783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11">
            <a:extLst>
              <a:ext uri="{FF2B5EF4-FFF2-40B4-BE49-F238E27FC236}">
                <a16:creationId xmlns:a16="http://schemas.microsoft.com/office/drawing/2014/main" id="{3E1D0F84-751F-5709-06AF-B58E99A7A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4082" b="76329"/>
          <a:stretch>
            <a:fillRect/>
          </a:stretch>
        </p:blipFill>
        <p:spPr bwMode="auto">
          <a:xfrm>
            <a:off x="2471428" y="3247671"/>
            <a:ext cx="2442324" cy="82876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13">
            <a:extLst>
              <a:ext uri="{FF2B5EF4-FFF2-40B4-BE49-F238E27FC236}">
                <a16:creationId xmlns:a16="http://schemas.microsoft.com/office/drawing/2014/main" id="{C8D26DED-18C9-0C97-6B7F-62E58ED65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83" t="44020" r="26624" b="25612"/>
          <a:stretch>
            <a:fillRect/>
          </a:stretch>
        </p:blipFill>
        <p:spPr bwMode="auto">
          <a:xfrm>
            <a:off x="4995611" y="2260169"/>
            <a:ext cx="2820992" cy="117162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14">
            <a:extLst>
              <a:ext uri="{FF2B5EF4-FFF2-40B4-BE49-F238E27FC236}">
                <a16:creationId xmlns:a16="http://schemas.microsoft.com/office/drawing/2014/main" id="{F4432887-674D-3034-39F9-7C8F72E409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2687" r="70741"/>
          <a:stretch>
            <a:fillRect/>
          </a:stretch>
        </p:blipFill>
        <p:spPr bwMode="auto">
          <a:xfrm>
            <a:off x="8177825" y="2125930"/>
            <a:ext cx="1333512" cy="80417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31">
            <a:extLst>
              <a:ext uri="{FF2B5EF4-FFF2-40B4-BE49-F238E27FC236}">
                <a16:creationId xmlns:a16="http://schemas.microsoft.com/office/drawing/2014/main" id="{AFCC2186-2623-1689-6716-35643C6E45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406" t="46727" r="6500" b="6221"/>
          <a:stretch>
            <a:fillRect/>
          </a:stretch>
        </p:blipFill>
        <p:spPr bwMode="auto">
          <a:xfrm>
            <a:off x="800084" y="1951237"/>
            <a:ext cx="1312118" cy="8662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EF5ECF1C-D65F-F229-92B7-4FAA785551DA}"/>
              </a:ext>
            </a:extLst>
          </p:cNvPr>
          <p:cNvSpPr txBox="1"/>
          <p:nvPr/>
        </p:nvSpPr>
        <p:spPr>
          <a:xfrm>
            <a:off x="703363" y="2903361"/>
            <a:ext cx="1525690" cy="1446550"/>
          </a:xfrm>
          <a:prstGeom prst="rect">
            <a:avLst/>
          </a:prstGeom>
          <a:noFill/>
        </p:spPr>
        <p:txBody>
          <a:bodyPr wrap="square" rtlCol="0">
            <a:spAutoFit/>
          </a:bodyPr>
          <a:lstStyle/>
          <a:p>
            <a:r>
              <a:rPr lang="de-AT" sz="1100" b="1" dirty="0" err="1">
                <a:latin typeface="Arial" panose="020B0604020202020204" pitchFamily="34" charset="0"/>
                <a:cs typeface="Arial" panose="020B0604020202020204" pitchFamily="34" charset="0"/>
              </a:rPr>
              <a:t>GelVG</a:t>
            </a:r>
            <a:r>
              <a:rPr lang="de-AT" sz="1100" b="1" dirty="0">
                <a:latin typeface="Arial" panose="020B0604020202020204" pitchFamily="34" charset="0"/>
                <a:cs typeface="Arial" panose="020B0604020202020204" pitchFamily="34" charset="0"/>
              </a:rPr>
              <a:t>: </a:t>
            </a:r>
          </a:p>
          <a:p>
            <a:r>
              <a:rPr lang="de-AT" sz="1100" b="1" dirty="0">
                <a:latin typeface="Arial" panose="020B0604020202020204" pitchFamily="34" charset="0"/>
                <a:cs typeface="Arial" panose="020B0604020202020204" pitchFamily="34" charset="0"/>
              </a:rPr>
              <a:t>Mietwagen, Taxi</a:t>
            </a:r>
          </a:p>
          <a:p>
            <a:r>
              <a:rPr lang="de-AT" sz="1100" dirty="0">
                <a:latin typeface="Arial" panose="020B0604020202020204" pitchFamily="34" charset="0"/>
                <a:cs typeface="Arial" panose="020B0604020202020204" pitchFamily="34" charset="0"/>
              </a:rPr>
              <a:t>„</a:t>
            </a:r>
            <a:r>
              <a:rPr lang="de-AT" sz="1100" b="1" dirty="0">
                <a:latin typeface="Arial" panose="020B0604020202020204" pitchFamily="34" charset="0"/>
                <a:cs typeface="Arial" panose="020B0604020202020204" pitchFamily="34" charset="0"/>
              </a:rPr>
              <a:t>Gewerbsmäßige Beförderung </a:t>
            </a:r>
            <a:r>
              <a:rPr lang="de-AT" sz="1100" dirty="0">
                <a:latin typeface="Arial" panose="020B0604020202020204" pitchFamily="34" charset="0"/>
                <a:cs typeface="Arial" panose="020B0604020202020204" pitchFamily="34" charset="0"/>
              </a:rPr>
              <a:t>von Personen mit Kraftfahrzeugen“</a:t>
            </a:r>
            <a:br>
              <a:rPr lang="de-AT" sz="1100" dirty="0">
                <a:latin typeface="Arial" panose="020B0604020202020204" pitchFamily="34" charset="0"/>
                <a:cs typeface="Arial" panose="020B0604020202020204" pitchFamily="34" charset="0"/>
              </a:rPr>
            </a:br>
            <a:endParaRPr lang="de-AT" sz="1100" dirty="0">
              <a:latin typeface="Arial" panose="020B0604020202020204" pitchFamily="34" charset="0"/>
              <a:cs typeface="Arial" panose="020B0604020202020204" pitchFamily="34" charset="0"/>
            </a:endParaRPr>
          </a:p>
          <a:p>
            <a:r>
              <a:rPr lang="de-AT" sz="1100" dirty="0">
                <a:latin typeface="Arial" panose="020B0604020202020204" pitchFamily="34" charset="0"/>
                <a:cs typeface="Arial" panose="020B0604020202020204" pitchFamily="34" charset="0"/>
              </a:rPr>
              <a:t>+ „Anrufsammeltaxis“</a:t>
            </a:r>
          </a:p>
        </p:txBody>
      </p:sp>
      <p:sp>
        <p:nvSpPr>
          <p:cNvPr id="12" name="Textfeld 11">
            <a:extLst>
              <a:ext uri="{FF2B5EF4-FFF2-40B4-BE49-F238E27FC236}">
                <a16:creationId xmlns:a16="http://schemas.microsoft.com/office/drawing/2014/main" id="{D865E25B-6C83-8753-A8E5-8732630C3F6A}"/>
              </a:ext>
            </a:extLst>
          </p:cNvPr>
          <p:cNvSpPr txBox="1"/>
          <p:nvPr/>
        </p:nvSpPr>
        <p:spPr>
          <a:xfrm>
            <a:off x="10001356" y="2982512"/>
            <a:ext cx="1536752" cy="2462213"/>
          </a:xfrm>
          <a:prstGeom prst="rect">
            <a:avLst/>
          </a:prstGeom>
          <a:noFill/>
        </p:spPr>
        <p:txBody>
          <a:bodyPr wrap="square" rtlCol="0">
            <a:spAutoFit/>
          </a:bodyPr>
          <a:lstStyle/>
          <a:p>
            <a:r>
              <a:rPr lang="de-AT" sz="1100" b="1" dirty="0" err="1">
                <a:latin typeface="Arial" panose="020B0604020202020204" pitchFamily="34" charset="0"/>
                <a:cs typeface="Arial" panose="020B0604020202020204" pitchFamily="34" charset="0"/>
              </a:rPr>
              <a:t>KflG</a:t>
            </a:r>
            <a:r>
              <a:rPr lang="de-AT" sz="1100" b="1" dirty="0">
                <a:latin typeface="Arial" panose="020B0604020202020204" pitchFamily="34" charset="0"/>
                <a:cs typeface="Arial" panose="020B0604020202020204" pitchFamily="34" charset="0"/>
              </a:rPr>
              <a:t>: </a:t>
            </a:r>
          </a:p>
          <a:p>
            <a:r>
              <a:rPr lang="de-AT" sz="1100" b="1" dirty="0">
                <a:latin typeface="Arial" panose="020B0604020202020204" pitchFamily="34" charset="0"/>
                <a:cs typeface="Arial" panose="020B0604020202020204" pitchFamily="34" charset="0"/>
              </a:rPr>
              <a:t>Klassischer Linienverkehr</a:t>
            </a:r>
          </a:p>
          <a:p>
            <a:r>
              <a:rPr lang="de-AT" sz="1100" dirty="0">
                <a:latin typeface="Arial" panose="020B0604020202020204" pitchFamily="34" charset="0"/>
                <a:cs typeface="Arial" panose="020B0604020202020204" pitchFamily="34" charset="0"/>
              </a:rPr>
              <a:t>Jedermann zugängliche, </a:t>
            </a:r>
            <a:r>
              <a:rPr lang="de-AT" sz="1100" b="1" dirty="0">
                <a:latin typeface="Arial" panose="020B0604020202020204" pitchFamily="34" charset="0"/>
                <a:cs typeface="Arial" panose="020B0604020202020204" pitchFamily="34" charset="0"/>
              </a:rPr>
              <a:t>regelmäßige, liniengebundene Beförderung </a:t>
            </a:r>
            <a:r>
              <a:rPr lang="de-AT" sz="1100" dirty="0">
                <a:latin typeface="Arial" panose="020B0604020202020204" pitchFamily="34" charset="0"/>
                <a:cs typeface="Arial" panose="020B0604020202020204" pitchFamily="34" charset="0"/>
              </a:rPr>
              <a:t>von Personen </a:t>
            </a:r>
            <a:r>
              <a:rPr lang="de-AT" sz="1100" dirty="0" err="1">
                <a:latin typeface="Arial" panose="020B0604020202020204" pitchFamily="34" charset="0"/>
                <a:cs typeface="Arial" panose="020B0604020202020204" pitchFamily="34" charset="0"/>
              </a:rPr>
              <a:t>idR</a:t>
            </a:r>
            <a:r>
              <a:rPr lang="de-AT" sz="1100" dirty="0">
                <a:latin typeface="Arial" panose="020B0604020202020204" pitchFamily="34" charset="0"/>
                <a:cs typeface="Arial" panose="020B0604020202020204" pitchFamily="34" charset="0"/>
              </a:rPr>
              <a:t> mit KFZ für mehr als 9 Personen, </a:t>
            </a:r>
            <a:r>
              <a:rPr lang="de-AT" sz="1100" b="1" dirty="0" err="1">
                <a:latin typeface="Arial" panose="020B0604020202020204" pitchFamily="34" charset="0"/>
                <a:cs typeface="Arial" panose="020B0604020202020204" pitchFamily="34" charset="0"/>
              </a:rPr>
              <a:t>gg</a:t>
            </a:r>
            <a:r>
              <a:rPr lang="de-AT" sz="1100" b="1" dirty="0">
                <a:latin typeface="Arial" panose="020B0604020202020204" pitchFamily="34" charset="0"/>
                <a:cs typeface="Arial" panose="020B0604020202020204" pitchFamily="34" charset="0"/>
              </a:rPr>
              <a:t> Entgelt</a:t>
            </a:r>
            <a:r>
              <a:rPr lang="de-AT" sz="1100" dirty="0">
                <a:latin typeface="Arial" panose="020B0604020202020204" pitchFamily="34" charset="0"/>
                <a:cs typeface="Arial" panose="020B0604020202020204" pitchFamily="34" charset="0"/>
              </a:rPr>
              <a:t>. </a:t>
            </a:r>
          </a:p>
          <a:p>
            <a:endParaRPr lang="de-AT" sz="1100" dirty="0">
              <a:latin typeface="Arial" panose="020B0604020202020204" pitchFamily="34" charset="0"/>
              <a:cs typeface="Arial" panose="020B0604020202020204" pitchFamily="34" charset="0"/>
            </a:endParaRPr>
          </a:p>
          <a:p>
            <a:r>
              <a:rPr lang="de-AT" sz="1100" dirty="0">
                <a:latin typeface="Arial" panose="020B0604020202020204" pitchFamily="34" charset="0"/>
                <a:cs typeface="Arial" panose="020B0604020202020204" pitchFamily="34" charset="0"/>
              </a:rPr>
              <a:t>+ „Rufbusse“</a:t>
            </a:r>
          </a:p>
        </p:txBody>
      </p:sp>
      <p:sp>
        <p:nvSpPr>
          <p:cNvPr id="13" name="Textfeld 12">
            <a:extLst>
              <a:ext uri="{FF2B5EF4-FFF2-40B4-BE49-F238E27FC236}">
                <a16:creationId xmlns:a16="http://schemas.microsoft.com/office/drawing/2014/main" id="{FD793165-14F2-DE62-D211-944BD41D5123}"/>
              </a:ext>
            </a:extLst>
          </p:cNvPr>
          <p:cNvSpPr txBox="1"/>
          <p:nvPr/>
        </p:nvSpPr>
        <p:spPr>
          <a:xfrm>
            <a:off x="2973111" y="4176162"/>
            <a:ext cx="1039067"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(Car)Sharing</a:t>
            </a:r>
          </a:p>
        </p:txBody>
      </p:sp>
      <p:sp>
        <p:nvSpPr>
          <p:cNvPr id="14" name="Textfeld 13">
            <a:extLst>
              <a:ext uri="{FF2B5EF4-FFF2-40B4-BE49-F238E27FC236}">
                <a16:creationId xmlns:a16="http://schemas.microsoft.com/office/drawing/2014/main" id="{6F2911FB-D466-ED5C-21D6-72FEE5E9AC30}"/>
              </a:ext>
            </a:extLst>
          </p:cNvPr>
          <p:cNvSpPr txBox="1"/>
          <p:nvPr/>
        </p:nvSpPr>
        <p:spPr>
          <a:xfrm>
            <a:off x="2347189" y="2936200"/>
            <a:ext cx="1236236" cy="261610"/>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Selbstorganisiert</a:t>
            </a:r>
          </a:p>
        </p:txBody>
      </p:sp>
      <p:sp>
        <p:nvSpPr>
          <p:cNvPr id="15" name="Textfeld 14">
            <a:extLst>
              <a:ext uri="{FF2B5EF4-FFF2-40B4-BE49-F238E27FC236}">
                <a16:creationId xmlns:a16="http://schemas.microsoft.com/office/drawing/2014/main" id="{DD61094E-D2A5-50D9-9D15-67E01C429FAC}"/>
              </a:ext>
            </a:extLst>
          </p:cNvPr>
          <p:cNvSpPr txBox="1"/>
          <p:nvPr/>
        </p:nvSpPr>
        <p:spPr>
          <a:xfrm>
            <a:off x="3691835" y="2766922"/>
            <a:ext cx="1111202"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Kommerzielles</a:t>
            </a:r>
          </a:p>
          <a:p>
            <a:pPr algn="ctr"/>
            <a:r>
              <a:rPr lang="de-AT" sz="1100" dirty="0">
                <a:latin typeface="Arial" panose="020B0604020202020204" pitchFamily="34" charset="0"/>
                <a:cs typeface="Arial" panose="020B0604020202020204" pitchFamily="34" charset="0"/>
              </a:rPr>
              <a:t>Unternehmen</a:t>
            </a:r>
          </a:p>
        </p:txBody>
      </p:sp>
      <p:sp>
        <p:nvSpPr>
          <p:cNvPr id="16" name="Textfeld 15">
            <a:extLst>
              <a:ext uri="{FF2B5EF4-FFF2-40B4-BE49-F238E27FC236}">
                <a16:creationId xmlns:a16="http://schemas.microsoft.com/office/drawing/2014/main" id="{A14EE16C-D2A5-E3F9-2CEF-ED993E6E36C9}"/>
              </a:ext>
            </a:extLst>
          </p:cNvPr>
          <p:cNvSpPr txBox="1"/>
          <p:nvPr/>
        </p:nvSpPr>
        <p:spPr>
          <a:xfrm>
            <a:off x="5168066" y="3339691"/>
            <a:ext cx="2214068"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Pooling (Fahrgemeinschaften)</a:t>
            </a:r>
          </a:p>
        </p:txBody>
      </p:sp>
      <p:sp>
        <p:nvSpPr>
          <p:cNvPr id="17" name="Textfeld 16">
            <a:extLst>
              <a:ext uri="{FF2B5EF4-FFF2-40B4-BE49-F238E27FC236}">
                <a16:creationId xmlns:a16="http://schemas.microsoft.com/office/drawing/2014/main" id="{F548DEB6-E18B-881F-995E-CAF4F32AA480}"/>
              </a:ext>
            </a:extLst>
          </p:cNvPr>
          <p:cNvSpPr txBox="1"/>
          <p:nvPr/>
        </p:nvSpPr>
        <p:spPr>
          <a:xfrm>
            <a:off x="4899422" y="2260169"/>
            <a:ext cx="1236236" cy="261610"/>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Selbstorganisiert</a:t>
            </a:r>
          </a:p>
        </p:txBody>
      </p:sp>
      <p:sp>
        <p:nvSpPr>
          <p:cNvPr id="18" name="Textfeld 17">
            <a:extLst>
              <a:ext uri="{FF2B5EF4-FFF2-40B4-BE49-F238E27FC236}">
                <a16:creationId xmlns:a16="http://schemas.microsoft.com/office/drawing/2014/main" id="{8AB87ACC-9E87-84E4-247C-B714DC7164A7}"/>
              </a:ext>
            </a:extLst>
          </p:cNvPr>
          <p:cNvSpPr txBox="1"/>
          <p:nvPr/>
        </p:nvSpPr>
        <p:spPr>
          <a:xfrm>
            <a:off x="8396480" y="2982845"/>
            <a:ext cx="809838"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Mikro-ÖV</a:t>
            </a:r>
          </a:p>
        </p:txBody>
      </p:sp>
      <p:cxnSp>
        <p:nvCxnSpPr>
          <p:cNvPr id="19" name="Gerader Verbinder 9">
            <a:extLst>
              <a:ext uri="{FF2B5EF4-FFF2-40B4-BE49-F238E27FC236}">
                <a16:creationId xmlns:a16="http://schemas.microsoft.com/office/drawing/2014/main" id="{D9ADE83E-EA99-C297-8DE6-2E8B7C4867A7}"/>
              </a:ext>
            </a:extLst>
          </p:cNvPr>
          <p:cNvCxnSpPr>
            <a:cxnSpLocks/>
          </p:cNvCxnSpPr>
          <p:nvPr/>
        </p:nvCxnSpPr>
        <p:spPr>
          <a:xfrm>
            <a:off x="2229053" y="1971115"/>
            <a:ext cx="0" cy="330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25">
            <a:extLst>
              <a:ext uri="{FF2B5EF4-FFF2-40B4-BE49-F238E27FC236}">
                <a16:creationId xmlns:a16="http://schemas.microsoft.com/office/drawing/2014/main" id="{3D9A249E-8DC4-706A-0E72-E3D31BF778FE}"/>
              </a:ext>
            </a:extLst>
          </p:cNvPr>
          <p:cNvCxnSpPr>
            <a:cxnSpLocks/>
          </p:cNvCxnSpPr>
          <p:nvPr/>
        </p:nvCxnSpPr>
        <p:spPr>
          <a:xfrm>
            <a:off x="4913752" y="1994681"/>
            <a:ext cx="45796" cy="3339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7">
            <a:extLst>
              <a:ext uri="{FF2B5EF4-FFF2-40B4-BE49-F238E27FC236}">
                <a16:creationId xmlns:a16="http://schemas.microsoft.com/office/drawing/2014/main" id="{9FF3A7A5-2441-1A6B-841C-3BE103314C3E}"/>
              </a:ext>
            </a:extLst>
          </p:cNvPr>
          <p:cNvCxnSpPr>
            <a:cxnSpLocks/>
          </p:cNvCxnSpPr>
          <p:nvPr/>
        </p:nvCxnSpPr>
        <p:spPr>
          <a:xfrm>
            <a:off x="7598452" y="2010511"/>
            <a:ext cx="0" cy="3323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8">
            <a:extLst>
              <a:ext uri="{FF2B5EF4-FFF2-40B4-BE49-F238E27FC236}">
                <a16:creationId xmlns:a16="http://schemas.microsoft.com/office/drawing/2014/main" id="{3DB98832-1C29-59B5-B97A-BD56D8D5BC98}"/>
              </a:ext>
            </a:extLst>
          </p:cNvPr>
          <p:cNvCxnSpPr>
            <a:cxnSpLocks/>
          </p:cNvCxnSpPr>
          <p:nvPr/>
        </p:nvCxnSpPr>
        <p:spPr>
          <a:xfrm>
            <a:off x="9877518" y="1971115"/>
            <a:ext cx="0" cy="3159525"/>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8486F351-A4C9-7528-9142-255FCBEFF49D}"/>
              </a:ext>
            </a:extLst>
          </p:cNvPr>
          <p:cNvSpPr txBox="1"/>
          <p:nvPr/>
        </p:nvSpPr>
        <p:spPr>
          <a:xfrm>
            <a:off x="2486488" y="4426995"/>
            <a:ext cx="2442324" cy="1107996"/>
          </a:xfrm>
          <a:prstGeom prst="rect">
            <a:avLst/>
          </a:prstGeom>
          <a:noFill/>
        </p:spPr>
        <p:txBody>
          <a:bodyPr wrap="square" rtlCol="0">
            <a:spAutoFit/>
          </a:bodyPr>
          <a:lstStyle/>
          <a:p>
            <a:r>
              <a:rPr lang="de-AT" sz="1100" dirty="0">
                <a:latin typeface="Arial" panose="020B0604020202020204" pitchFamily="34" charset="0"/>
                <a:cs typeface="Arial" panose="020B0604020202020204" pitchFamily="34" charset="0"/>
              </a:rPr>
              <a:t>Teilen von Fahrzeugen, ohne dass sich die Nutzer*innen begegnen. Die Dienstleistung besteht in der Bereitstellung des Fahrzeugs, es liegt </a:t>
            </a:r>
            <a:r>
              <a:rPr lang="de-AT" sz="1100" b="1" dirty="0">
                <a:latin typeface="Arial" panose="020B0604020202020204" pitchFamily="34" charset="0"/>
                <a:cs typeface="Arial" panose="020B0604020202020204" pitchFamily="34" charset="0"/>
              </a:rPr>
              <a:t>keine Beförderungsleistung </a:t>
            </a:r>
            <a:r>
              <a:rPr lang="de-AT" sz="1100" dirty="0">
                <a:latin typeface="Arial" panose="020B0604020202020204" pitchFamily="34" charset="0"/>
                <a:cs typeface="Arial" panose="020B0604020202020204" pitchFamily="34" charset="0"/>
              </a:rPr>
              <a:t>vor.</a:t>
            </a:r>
          </a:p>
        </p:txBody>
      </p:sp>
      <p:sp>
        <p:nvSpPr>
          <p:cNvPr id="24" name="Textfeld 23">
            <a:extLst>
              <a:ext uri="{FF2B5EF4-FFF2-40B4-BE49-F238E27FC236}">
                <a16:creationId xmlns:a16="http://schemas.microsoft.com/office/drawing/2014/main" id="{CE7BE4D3-91D5-3C2E-C0F9-FF54CBC75075}"/>
              </a:ext>
            </a:extLst>
          </p:cNvPr>
          <p:cNvSpPr txBox="1"/>
          <p:nvPr/>
        </p:nvSpPr>
        <p:spPr>
          <a:xfrm>
            <a:off x="5104057" y="3770307"/>
            <a:ext cx="2442324" cy="769441"/>
          </a:xfrm>
          <a:prstGeom prst="rect">
            <a:avLst/>
          </a:prstGeom>
          <a:noFill/>
        </p:spPr>
        <p:txBody>
          <a:bodyPr wrap="square" rtlCol="0">
            <a:spAutoFit/>
          </a:bodyPr>
          <a:lstStyle/>
          <a:p>
            <a:r>
              <a:rPr lang="de-AT" sz="1100" dirty="0">
                <a:latin typeface="Arial" panose="020B0604020202020204" pitchFamily="34" charset="0"/>
                <a:cs typeface="Arial" panose="020B0604020202020204" pitchFamily="34" charset="0"/>
              </a:rPr>
              <a:t>Mehrere Personen nutzen gleichzeitig ein KFZ; es werden Fahrten geteilt. Es liegt eine </a:t>
            </a:r>
            <a:r>
              <a:rPr lang="de-AT" sz="1100" b="1" dirty="0">
                <a:latin typeface="Arial" panose="020B0604020202020204" pitchFamily="34" charset="0"/>
                <a:cs typeface="Arial" panose="020B0604020202020204" pitchFamily="34" charset="0"/>
              </a:rPr>
              <a:t>Mitbeförderung</a:t>
            </a:r>
            <a:r>
              <a:rPr lang="de-AT" sz="1100" dirty="0">
                <a:latin typeface="Arial" panose="020B0604020202020204" pitchFamily="34" charset="0"/>
                <a:cs typeface="Arial" panose="020B0604020202020204" pitchFamily="34" charset="0"/>
              </a:rPr>
              <a:t> vor.</a:t>
            </a:r>
          </a:p>
        </p:txBody>
      </p:sp>
      <p:sp>
        <p:nvSpPr>
          <p:cNvPr id="25" name="Eckige Klammer rechts 24">
            <a:extLst>
              <a:ext uri="{FF2B5EF4-FFF2-40B4-BE49-F238E27FC236}">
                <a16:creationId xmlns:a16="http://schemas.microsoft.com/office/drawing/2014/main" id="{11C1CE9B-EA00-AECD-A7F2-B04D14565C23}"/>
              </a:ext>
            </a:extLst>
          </p:cNvPr>
          <p:cNvSpPr/>
          <p:nvPr/>
        </p:nvSpPr>
        <p:spPr>
          <a:xfrm rot="5400000">
            <a:off x="4149197" y="2135248"/>
            <a:ext cx="198783" cy="6162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6" name="Gerade Verbindung 25">
            <a:extLst>
              <a:ext uri="{FF2B5EF4-FFF2-40B4-BE49-F238E27FC236}">
                <a16:creationId xmlns:a16="http://schemas.microsoft.com/office/drawing/2014/main" id="{973BAA9B-4734-1783-2B17-00299C47E3DC}"/>
              </a:ext>
            </a:extLst>
          </p:cNvPr>
          <p:cNvCxnSpPr>
            <a:stCxn id="25" idx="2"/>
            <a:endCxn id="15" idx="0"/>
          </p:cNvCxnSpPr>
          <p:nvPr/>
        </p:nvCxnSpPr>
        <p:spPr>
          <a:xfrm flipH="1">
            <a:off x="4247436" y="2542785"/>
            <a:ext cx="1153" cy="2241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63E863A0-16DB-5640-C32C-0BADF903B047}"/>
              </a:ext>
            </a:extLst>
          </p:cNvPr>
          <p:cNvSpPr txBox="1"/>
          <p:nvPr/>
        </p:nvSpPr>
        <p:spPr>
          <a:xfrm>
            <a:off x="3442062" y="1904420"/>
            <a:ext cx="740907"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Stations-</a:t>
            </a:r>
          </a:p>
          <a:p>
            <a:pPr algn="ctr"/>
            <a:r>
              <a:rPr lang="de-AT" sz="1100" dirty="0">
                <a:latin typeface="Arial" panose="020B0604020202020204" pitchFamily="34" charset="0"/>
                <a:cs typeface="Arial" panose="020B0604020202020204" pitchFamily="34" charset="0"/>
              </a:rPr>
              <a:t>basiert</a:t>
            </a:r>
          </a:p>
        </p:txBody>
      </p:sp>
      <p:sp>
        <p:nvSpPr>
          <p:cNvPr id="28" name="Textfeld 27">
            <a:extLst>
              <a:ext uri="{FF2B5EF4-FFF2-40B4-BE49-F238E27FC236}">
                <a16:creationId xmlns:a16="http://schemas.microsoft.com/office/drawing/2014/main" id="{647E4DF8-A887-0E1E-124B-AAD0077B7D7A}"/>
              </a:ext>
            </a:extLst>
          </p:cNvPr>
          <p:cNvSpPr txBox="1"/>
          <p:nvPr/>
        </p:nvSpPr>
        <p:spPr>
          <a:xfrm>
            <a:off x="4259503" y="1906051"/>
            <a:ext cx="639919"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Free-</a:t>
            </a:r>
          </a:p>
          <a:p>
            <a:pPr algn="ctr"/>
            <a:r>
              <a:rPr lang="de-AT" sz="1100" dirty="0" err="1">
                <a:latin typeface="Arial" panose="020B0604020202020204" pitchFamily="34" charset="0"/>
                <a:cs typeface="Arial" panose="020B0604020202020204" pitchFamily="34" charset="0"/>
              </a:rPr>
              <a:t>floating</a:t>
            </a:r>
            <a:endParaRPr lang="de-AT" sz="1100" dirty="0">
              <a:latin typeface="Arial" panose="020B0604020202020204" pitchFamily="34" charset="0"/>
              <a:cs typeface="Arial" panose="020B0604020202020204" pitchFamily="34" charset="0"/>
            </a:endParaRPr>
          </a:p>
        </p:txBody>
      </p:sp>
      <p:sp>
        <p:nvSpPr>
          <p:cNvPr id="29" name="Textfeld 28">
            <a:extLst>
              <a:ext uri="{FF2B5EF4-FFF2-40B4-BE49-F238E27FC236}">
                <a16:creationId xmlns:a16="http://schemas.microsoft.com/office/drawing/2014/main" id="{92E92690-073E-3FA8-9B1F-BF49272968F9}"/>
              </a:ext>
            </a:extLst>
          </p:cNvPr>
          <p:cNvSpPr txBox="1"/>
          <p:nvPr/>
        </p:nvSpPr>
        <p:spPr>
          <a:xfrm>
            <a:off x="7706898" y="3364128"/>
            <a:ext cx="2170620" cy="1277273"/>
          </a:xfrm>
          <a:prstGeom prst="rect">
            <a:avLst/>
          </a:prstGeom>
          <a:noFill/>
        </p:spPr>
        <p:txBody>
          <a:bodyPr wrap="square" rtlCol="0">
            <a:spAutoFit/>
          </a:bodyPr>
          <a:lstStyle/>
          <a:p>
            <a:r>
              <a:rPr lang="de-AT" sz="1100" b="1" dirty="0">
                <a:latin typeface="Arial" panose="020B0604020202020204" pitchFamily="34" charset="0"/>
                <a:cs typeface="Arial" panose="020B0604020202020204" pitchFamily="34" charset="0"/>
              </a:rPr>
              <a:t>Bedarfsorientierte</a:t>
            </a:r>
            <a:r>
              <a:rPr lang="de-AT" sz="1100" dirty="0">
                <a:latin typeface="Arial" panose="020B0604020202020204" pitchFamily="34" charset="0"/>
                <a:cs typeface="Arial" panose="020B0604020202020204" pitchFamily="34" charset="0"/>
              </a:rPr>
              <a:t> Betriebsformen der Personenbeförderung im Nah- und Regionalverkehr, je nach Ausgestaltung mit einer flexiblen Fahrtzeit- und Routengestaltung. </a:t>
            </a:r>
          </a:p>
        </p:txBody>
      </p:sp>
      <p:sp>
        <p:nvSpPr>
          <p:cNvPr id="30" name="Textfeld 29">
            <a:extLst>
              <a:ext uri="{FF2B5EF4-FFF2-40B4-BE49-F238E27FC236}">
                <a16:creationId xmlns:a16="http://schemas.microsoft.com/office/drawing/2014/main" id="{C2924BE5-CBAE-48E4-B940-3D52C5BB7A89}"/>
              </a:ext>
            </a:extLst>
          </p:cNvPr>
          <p:cNvSpPr txBox="1"/>
          <p:nvPr/>
        </p:nvSpPr>
        <p:spPr>
          <a:xfrm>
            <a:off x="6344721" y="1914056"/>
            <a:ext cx="1015021"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Vermittlungs-</a:t>
            </a:r>
          </a:p>
          <a:p>
            <a:pPr algn="ctr"/>
            <a:r>
              <a:rPr lang="de-AT" sz="1100" dirty="0" err="1">
                <a:latin typeface="Arial" panose="020B0604020202020204" pitchFamily="34" charset="0"/>
                <a:cs typeface="Arial" panose="020B0604020202020204" pitchFamily="34" charset="0"/>
              </a:rPr>
              <a:t>betreiber</a:t>
            </a:r>
            <a:endParaRPr lang="de-AT"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6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3" grpId="0"/>
      <p:bldP spid="24" grpId="0"/>
      <p:bldP spid="25" grpId="0" animBg="1"/>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A43E8-FECC-41E1-0271-2A9B5C6E8506}"/>
              </a:ext>
            </a:extLst>
          </p:cNvPr>
          <p:cNvSpPr>
            <a:spLocks noGrp="1"/>
          </p:cNvSpPr>
          <p:nvPr>
            <p:ph type="title"/>
          </p:nvPr>
        </p:nvSpPr>
        <p:spPr/>
        <p:txBody>
          <a:bodyPr/>
          <a:lstStyle/>
          <a:p>
            <a:r>
              <a:rPr lang="de-DE" dirty="0"/>
              <a:t>Betriebsmodelle des Mikro-ÖV</a:t>
            </a:r>
          </a:p>
        </p:txBody>
      </p:sp>
      <p:sp>
        <p:nvSpPr>
          <p:cNvPr id="5" name="Foliennummernplatzhalter 4">
            <a:extLst>
              <a:ext uri="{FF2B5EF4-FFF2-40B4-BE49-F238E27FC236}">
                <a16:creationId xmlns:a16="http://schemas.microsoft.com/office/drawing/2014/main" id="{1B096886-2F5B-3DA7-D276-DD7CC475E9B8}"/>
              </a:ext>
            </a:extLst>
          </p:cNvPr>
          <p:cNvSpPr>
            <a:spLocks noGrp="1"/>
          </p:cNvSpPr>
          <p:nvPr>
            <p:ph type="sldNum" sz="quarter" idx="15"/>
          </p:nvPr>
        </p:nvSpPr>
        <p:spPr/>
        <p:txBody>
          <a:bodyPr/>
          <a:lstStyle/>
          <a:p>
            <a:fld id="{418F7AD7-DC47-44A0-A9D7-F1C17BFD6F09}" type="slidenum">
              <a:rPr lang="de-AT" smtClean="0"/>
              <a:pPr/>
              <a:t>5</a:t>
            </a:fld>
            <a:endParaRPr lang="de-AT" dirty="0"/>
          </a:p>
        </p:txBody>
      </p:sp>
      <p:pic>
        <p:nvPicPr>
          <p:cNvPr id="6" name="Grafik 5">
            <a:extLst>
              <a:ext uri="{FF2B5EF4-FFF2-40B4-BE49-F238E27FC236}">
                <a16:creationId xmlns:a16="http://schemas.microsoft.com/office/drawing/2014/main" id="{00EBF19B-A506-B182-B6B5-57937C0F27B9}"/>
              </a:ext>
            </a:extLst>
          </p:cNvPr>
          <p:cNvPicPr>
            <a:picLocks noChangeAspect="1"/>
          </p:cNvPicPr>
          <p:nvPr/>
        </p:nvPicPr>
        <p:blipFill>
          <a:blip r:embed="rId3"/>
          <a:stretch>
            <a:fillRect/>
          </a:stretch>
        </p:blipFill>
        <p:spPr>
          <a:xfrm rot="5400000">
            <a:off x="2233369" y="-93818"/>
            <a:ext cx="4220614" cy="7289248"/>
          </a:xfrm>
          <a:prstGeom prst="rect">
            <a:avLst/>
          </a:prstGeom>
        </p:spPr>
      </p:pic>
      <p:sp>
        <p:nvSpPr>
          <p:cNvPr id="7" name="Rechteck 6">
            <a:extLst>
              <a:ext uri="{FF2B5EF4-FFF2-40B4-BE49-F238E27FC236}">
                <a16:creationId xmlns:a16="http://schemas.microsoft.com/office/drawing/2014/main" id="{1431F45F-7632-6F2C-CDEE-288ECAE8C513}"/>
              </a:ext>
            </a:extLst>
          </p:cNvPr>
          <p:cNvSpPr/>
          <p:nvPr/>
        </p:nvSpPr>
        <p:spPr>
          <a:xfrm>
            <a:off x="979740" y="5661504"/>
            <a:ext cx="10561739" cy="375552"/>
          </a:xfrm>
          <a:prstGeom prst="rect">
            <a:avLst/>
          </a:prstGeom>
        </p:spPr>
        <p:txBody>
          <a:bodyPr wrap="square">
            <a:spAutoFit/>
          </a:bodyPr>
          <a:lstStyle/>
          <a:p>
            <a:pPr algn="just">
              <a:lnSpc>
                <a:spcPct val="150000"/>
              </a:lnSpc>
              <a:spcAft>
                <a:spcPts val="0"/>
              </a:spcAft>
            </a:pPr>
            <a:r>
              <a:rPr lang="de-AT" sz="1400" dirty="0" err="1">
                <a:latin typeface="Arial" panose="020B0604020202020204" pitchFamily="34" charset="0"/>
                <a:ea typeface="Calibri" panose="020F0502020204030204" pitchFamily="34" charset="0"/>
                <a:cs typeface="Arial" panose="020B0604020202020204" pitchFamily="34" charset="0"/>
              </a:rPr>
              <a:t>Abb</a:t>
            </a:r>
            <a:r>
              <a:rPr lang="de-AT" sz="1400" dirty="0">
                <a:latin typeface="Arial" panose="020B0604020202020204" pitchFamily="34" charset="0"/>
                <a:ea typeface="Calibri" panose="020F0502020204030204" pitchFamily="34" charset="0"/>
                <a:cs typeface="Arial" panose="020B0604020202020204" pitchFamily="34" charset="0"/>
              </a:rPr>
              <a:t>: Betriebsmodelle des Mikro-ÖV nach </a:t>
            </a:r>
            <a:r>
              <a:rPr lang="de-AT" sz="1400" i="1" dirty="0">
                <a:latin typeface="Arial" panose="020B0604020202020204" pitchFamily="34" charset="0"/>
                <a:ea typeface="Calibri" panose="020F0502020204030204" pitchFamily="34" charset="0"/>
                <a:cs typeface="Arial" panose="020B0604020202020204" pitchFamily="34" charset="0"/>
              </a:rPr>
              <a:t>Sommer/Deutsch </a:t>
            </a:r>
            <a:r>
              <a:rPr lang="de-AT" sz="1400" dirty="0">
                <a:latin typeface="Arial" panose="020B0604020202020204" pitchFamily="34" charset="0"/>
                <a:ea typeface="Calibri" panose="020F0502020204030204" pitchFamily="34" charset="0"/>
                <a:cs typeface="Arial" panose="020B0604020202020204" pitchFamily="34" charset="0"/>
              </a:rPr>
              <a:t>(2021), weiterentwickelt nach </a:t>
            </a:r>
            <a:r>
              <a:rPr lang="de-AT" sz="1400" dirty="0" err="1">
                <a:latin typeface="Arial" panose="020B0604020202020204" pitchFamily="34" charset="0"/>
                <a:ea typeface="Calibri" panose="020F0502020204030204" pitchFamily="34" charset="0"/>
                <a:cs typeface="Arial" panose="020B0604020202020204" pitchFamily="34" charset="0"/>
              </a:rPr>
              <a:t>Zistel</a:t>
            </a:r>
            <a:r>
              <a:rPr lang="de-AT" sz="1400" dirty="0">
                <a:latin typeface="Arial" panose="020B0604020202020204" pitchFamily="34" charset="0"/>
                <a:ea typeface="Calibri" panose="020F0502020204030204" pitchFamily="34" charset="0"/>
                <a:cs typeface="Arial" panose="020B0604020202020204" pitchFamily="34" charset="0"/>
              </a:rPr>
              <a:t> (2016).</a:t>
            </a:r>
            <a:endParaRPr lang="de-A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54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F3309-D692-1C19-938F-519EE296859D}"/>
              </a:ext>
            </a:extLst>
          </p:cNvPr>
          <p:cNvSpPr>
            <a:spLocks noGrp="1"/>
          </p:cNvSpPr>
          <p:nvPr>
            <p:ph type="title"/>
          </p:nvPr>
        </p:nvSpPr>
        <p:spPr>
          <a:xfrm>
            <a:off x="1244600" y="665135"/>
            <a:ext cx="9289498" cy="374525"/>
          </a:xfrm>
        </p:spPr>
        <p:txBody>
          <a:bodyPr/>
          <a:lstStyle/>
          <a:p>
            <a:r>
              <a:rPr lang="de-DE" dirty="0"/>
              <a:t>Struktur: Alternative</a:t>
            </a:r>
            <a:br>
              <a:rPr lang="de-DE" dirty="0"/>
            </a:br>
            <a:r>
              <a:rPr lang="de-DE" dirty="0"/>
              <a:t>und klassische Mobilitätsdienste </a:t>
            </a:r>
          </a:p>
        </p:txBody>
      </p:sp>
      <p:sp>
        <p:nvSpPr>
          <p:cNvPr id="4" name="Foliennummernplatzhalter 3">
            <a:extLst>
              <a:ext uri="{FF2B5EF4-FFF2-40B4-BE49-F238E27FC236}">
                <a16:creationId xmlns:a16="http://schemas.microsoft.com/office/drawing/2014/main" id="{762EEA47-C1FC-9272-AD5D-D43BDB032BC8}"/>
              </a:ext>
            </a:extLst>
          </p:cNvPr>
          <p:cNvSpPr>
            <a:spLocks noGrp="1"/>
          </p:cNvSpPr>
          <p:nvPr>
            <p:ph type="sldNum" sz="quarter" idx="15"/>
          </p:nvPr>
        </p:nvSpPr>
        <p:spPr/>
        <p:txBody>
          <a:bodyPr/>
          <a:lstStyle/>
          <a:p>
            <a:fld id="{418F7AD7-DC47-44A0-A9D7-F1C17BFD6F09}" type="slidenum">
              <a:rPr lang="de-AT" smtClean="0"/>
              <a:pPr/>
              <a:t>6</a:t>
            </a:fld>
            <a:endParaRPr lang="de-AT" dirty="0"/>
          </a:p>
        </p:txBody>
      </p:sp>
      <p:pic>
        <p:nvPicPr>
          <p:cNvPr id="6" name="Grafik 24">
            <a:extLst>
              <a:ext uri="{FF2B5EF4-FFF2-40B4-BE49-F238E27FC236}">
                <a16:creationId xmlns:a16="http://schemas.microsoft.com/office/drawing/2014/main" id="{A7BAFE92-8A3F-2F06-EBDB-1924CDA6F3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98"/>
          <a:stretch/>
        </p:blipFill>
        <p:spPr bwMode="auto">
          <a:xfrm>
            <a:off x="10056238" y="1222008"/>
            <a:ext cx="1481873" cy="94783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11">
            <a:extLst>
              <a:ext uri="{FF2B5EF4-FFF2-40B4-BE49-F238E27FC236}">
                <a16:creationId xmlns:a16="http://schemas.microsoft.com/office/drawing/2014/main" id="{3E1D0F84-751F-5709-06AF-B58E99A7A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4082" b="76329"/>
          <a:stretch>
            <a:fillRect/>
          </a:stretch>
        </p:blipFill>
        <p:spPr bwMode="auto">
          <a:xfrm>
            <a:off x="2471428" y="2511071"/>
            <a:ext cx="2442324" cy="82876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13">
            <a:extLst>
              <a:ext uri="{FF2B5EF4-FFF2-40B4-BE49-F238E27FC236}">
                <a16:creationId xmlns:a16="http://schemas.microsoft.com/office/drawing/2014/main" id="{C8D26DED-18C9-0C97-6B7F-62E58ED65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83" t="44020" r="26624" b="25612"/>
          <a:stretch>
            <a:fillRect/>
          </a:stretch>
        </p:blipFill>
        <p:spPr bwMode="auto">
          <a:xfrm>
            <a:off x="4995611" y="1523569"/>
            <a:ext cx="2820992" cy="117162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14">
            <a:extLst>
              <a:ext uri="{FF2B5EF4-FFF2-40B4-BE49-F238E27FC236}">
                <a16:creationId xmlns:a16="http://schemas.microsoft.com/office/drawing/2014/main" id="{F4432887-674D-3034-39F9-7C8F72E409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2687" r="70741"/>
          <a:stretch>
            <a:fillRect/>
          </a:stretch>
        </p:blipFill>
        <p:spPr bwMode="auto">
          <a:xfrm>
            <a:off x="8177825" y="1389330"/>
            <a:ext cx="1333512" cy="80417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31">
            <a:extLst>
              <a:ext uri="{FF2B5EF4-FFF2-40B4-BE49-F238E27FC236}">
                <a16:creationId xmlns:a16="http://schemas.microsoft.com/office/drawing/2014/main" id="{AFCC2186-2623-1689-6716-35643C6E45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406" t="46727" r="6500" b="6221"/>
          <a:stretch>
            <a:fillRect/>
          </a:stretch>
        </p:blipFill>
        <p:spPr bwMode="auto">
          <a:xfrm>
            <a:off x="800084" y="1214637"/>
            <a:ext cx="1312118" cy="8662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EF5ECF1C-D65F-F229-92B7-4FAA785551DA}"/>
              </a:ext>
            </a:extLst>
          </p:cNvPr>
          <p:cNvSpPr txBox="1"/>
          <p:nvPr/>
        </p:nvSpPr>
        <p:spPr>
          <a:xfrm>
            <a:off x="703363" y="2166761"/>
            <a:ext cx="1525690" cy="1446550"/>
          </a:xfrm>
          <a:prstGeom prst="rect">
            <a:avLst/>
          </a:prstGeom>
          <a:noFill/>
        </p:spPr>
        <p:txBody>
          <a:bodyPr wrap="square" rtlCol="0">
            <a:spAutoFit/>
          </a:bodyPr>
          <a:lstStyle/>
          <a:p>
            <a:r>
              <a:rPr lang="de-AT" sz="1100" b="1" dirty="0" err="1">
                <a:latin typeface="Arial" panose="020B0604020202020204" pitchFamily="34" charset="0"/>
                <a:cs typeface="Arial" panose="020B0604020202020204" pitchFamily="34" charset="0"/>
              </a:rPr>
              <a:t>GelVG</a:t>
            </a:r>
            <a:r>
              <a:rPr lang="de-AT" sz="1100" b="1" dirty="0">
                <a:latin typeface="Arial" panose="020B0604020202020204" pitchFamily="34" charset="0"/>
                <a:cs typeface="Arial" panose="020B0604020202020204" pitchFamily="34" charset="0"/>
              </a:rPr>
              <a:t>: </a:t>
            </a:r>
          </a:p>
          <a:p>
            <a:r>
              <a:rPr lang="de-AT" sz="1100" b="1" dirty="0">
                <a:latin typeface="Arial" panose="020B0604020202020204" pitchFamily="34" charset="0"/>
                <a:cs typeface="Arial" panose="020B0604020202020204" pitchFamily="34" charset="0"/>
              </a:rPr>
              <a:t>Mietwagen, Taxi</a:t>
            </a:r>
          </a:p>
          <a:p>
            <a:r>
              <a:rPr lang="de-AT" sz="1100" dirty="0">
                <a:latin typeface="Arial" panose="020B0604020202020204" pitchFamily="34" charset="0"/>
                <a:cs typeface="Arial" panose="020B0604020202020204" pitchFamily="34" charset="0"/>
              </a:rPr>
              <a:t>„</a:t>
            </a:r>
            <a:r>
              <a:rPr lang="de-AT" sz="1100" b="1" dirty="0">
                <a:latin typeface="Arial" panose="020B0604020202020204" pitchFamily="34" charset="0"/>
                <a:cs typeface="Arial" panose="020B0604020202020204" pitchFamily="34" charset="0"/>
              </a:rPr>
              <a:t>Gewerbsmäßige Beförderung </a:t>
            </a:r>
            <a:r>
              <a:rPr lang="de-AT" sz="1100" dirty="0">
                <a:latin typeface="Arial" panose="020B0604020202020204" pitchFamily="34" charset="0"/>
                <a:cs typeface="Arial" panose="020B0604020202020204" pitchFamily="34" charset="0"/>
              </a:rPr>
              <a:t>von Personen mit Kraftfahrzeugen“</a:t>
            </a:r>
            <a:br>
              <a:rPr lang="de-AT" sz="1100" dirty="0">
                <a:latin typeface="Arial" panose="020B0604020202020204" pitchFamily="34" charset="0"/>
                <a:cs typeface="Arial" panose="020B0604020202020204" pitchFamily="34" charset="0"/>
              </a:rPr>
            </a:br>
            <a:endParaRPr lang="de-AT" sz="1100" dirty="0">
              <a:latin typeface="Arial" panose="020B0604020202020204" pitchFamily="34" charset="0"/>
              <a:cs typeface="Arial" panose="020B0604020202020204" pitchFamily="34" charset="0"/>
            </a:endParaRPr>
          </a:p>
          <a:p>
            <a:r>
              <a:rPr lang="de-AT" sz="1100" dirty="0">
                <a:latin typeface="Arial" panose="020B0604020202020204" pitchFamily="34" charset="0"/>
                <a:cs typeface="Arial" panose="020B0604020202020204" pitchFamily="34" charset="0"/>
              </a:rPr>
              <a:t>+ „Anrufsammeltaxis“</a:t>
            </a:r>
          </a:p>
        </p:txBody>
      </p:sp>
      <p:sp>
        <p:nvSpPr>
          <p:cNvPr id="12" name="Textfeld 11">
            <a:extLst>
              <a:ext uri="{FF2B5EF4-FFF2-40B4-BE49-F238E27FC236}">
                <a16:creationId xmlns:a16="http://schemas.microsoft.com/office/drawing/2014/main" id="{D865E25B-6C83-8753-A8E5-8732630C3F6A}"/>
              </a:ext>
            </a:extLst>
          </p:cNvPr>
          <p:cNvSpPr txBox="1"/>
          <p:nvPr/>
        </p:nvSpPr>
        <p:spPr>
          <a:xfrm>
            <a:off x="10001356" y="2245912"/>
            <a:ext cx="1536752" cy="2462213"/>
          </a:xfrm>
          <a:prstGeom prst="rect">
            <a:avLst/>
          </a:prstGeom>
          <a:noFill/>
        </p:spPr>
        <p:txBody>
          <a:bodyPr wrap="square" rtlCol="0">
            <a:spAutoFit/>
          </a:bodyPr>
          <a:lstStyle/>
          <a:p>
            <a:r>
              <a:rPr lang="de-AT" sz="1100" b="1" dirty="0" err="1">
                <a:latin typeface="Arial" panose="020B0604020202020204" pitchFamily="34" charset="0"/>
                <a:cs typeface="Arial" panose="020B0604020202020204" pitchFamily="34" charset="0"/>
              </a:rPr>
              <a:t>KflG</a:t>
            </a:r>
            <a:r>
              <a:rPr lang="de-AT" sz="1100" b="1" dirty="0">
                <a:latin typeface="Arial" panose="020B0604020202020204" pitchFamily="34" charset="0"/>
                <a:cs typeface="Arial" panose="020B0604020202020204" pitchFamily="34" charset="0"/>
              </a:rPr>
              <a:t>: </a:t>
            </a:r>
          </a:p>
          <a:p>
            <a:r>
              <a:rPr lang="de-AT" sz="1100" b="1" dirty="0">
                <a:latin typeface="Arial" panose="020B0604020202020204" pitchFamily="34" charset="0"/>
                <a:cs typeface="Arial" panose="020B0604020202020204" pitchFamily="34" charset="0"/>
              </a:rPr>
              <a:t>Klassischer Linienverkehr</a:t>
            </a:r>
          </a:p>
          <a:p>
            <a:r>
              <a:rPr lang="de-AT" sz="1100" dirty="0">
                <a:latin typeface="Arial" panose="020B0604020202020204" pitchFamily="34" charset="0"/>
                <a:cs typeface="Arial" panose="020B0604020202020204" pitchFamily="34" charset="0"/>
              </a:rPr>
              <a:t>Jedermann zugängliche, </a:t>
            </a:r>
            <a:r>
              <a:rPr lang="de-AT" sz="1100" b="1" dirty="0">
                <a:latin typeface="Arial" panose="020B0604020202020204" pitchFamily="34" charset="0"/>
                <a:cs typeface="Arial" panose="020B0604020202020204" pitchFamily="34" charset="0"/>
              </a:rPr>
              <a:t>regelmäßige, liniengebundene Beförderung </a:t>
            </a:r>
            <a:r>
              <a:rPr lang="de-AT" sz="1100" dirty="0">
                <a:latin typeface="Arial" panose="020B0604020202020204" pitchFamily="34" charset="0"/>
                <a:cs typeface="Arial" panose="020B0604020202020204" pitchFamily="34" charset="0"/>
              </a:rPr>
              <a:t>von Personen </a:t>
            </a:r>
            <a:r>
              <a:rPr lang="de-AT" sz="1100" dirty="0" err="1">
                <a:latin typeface="Arial" panose="020B0604020202020204" pitchFamily="34" charset="0"/>
                <a:cs typeface="Arial" panose="020B0604020202020204" pitchFamily="34" charset="0"/>
              </a:rPr>
              <a:t>idR</a:t>
            </a:r>
            <a:r>
              <a:rPr lang="de-AT" sz="1100" dirty="0">
                <a:latin typeface="Arial" panose="020B0604020202020204" pitchFamily="34" charset="0"/>
                <a:cs typeface="Arial" panose="020B0604020202020204" pitchFamily="34" charset="0"/>
              </a:rPr>
              <a:t> mit KFZ für mehr als 9 Personen, gegen Entgelt.</a:t>
            </a:r>
          </a:p>
          <a:p>
            <a:endParaRPr lang="de-AT" sz="1100" dirty="0">
              <a:latin typeface="Arial" panose="020B0604020202020204" pitchFamily="34" charset="0"/>
              <a:cs typeface="Arial" panose="020B0604020202020204" pitchFamily="34" charset="0"/>
            </a:endParaRPr>
          </a:p>
          <a:p>
            <a:r>
              <a:rPr lang="de-AT" sz="1100" dirty="0">
                <a:latin typeface="Arial" panose="020B0604020202020204" pitchFamily="34" charset="0"/>
                <a:cs typeface="Arial" panose="020B0604020202020204" pitchFamily="34" charset="0"/>
              </a:rPr>
              <a:t>+ „Rufbusse“</a:t>
            </a:r>
          </a:p>
        </p:txBody>
      </p:sp>
      <p:sp>
        <p:nvSpPr>
          <p:cNvPr id="13" name="Textfeld 12">
            <a:extLst>
              <a:ext uri="{FF2B5EF4-FFF2-40B4-BE49-F238E27FC236}">
                <a16:creationId xmlns:a16="http://schemas.microsoft.com/office/drawing/2014/main" id="{FD793165-14F2-DE62-D211-944BD41D5123}"/>
              </a:ext>
            </a:extLst>
          </p:cNvPr>
          <p:cNvSpPr txBox="1"/>
          <p:nvPr/>
        </p:nvSpPr>
        <p:spPr>
          <a:xfrm>
            <a:off x="2973111" y="3439562"/>
            <a:ext cx="1039067"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(Car)Sharing</a:t>
            </a:r>
          </a:p>
        </p:txBody>
      </p:sp>
      <p:sp>
        <p:nvSpPr>
          <p:cNvPr id="14" name="Textfeld 13">
            <a:extLst>
              <a:ext uri="{FF2B5EF4-FFF2-40B4-BE49-F238E27FC236}">
                <a16:creationId xmlns:a16="http://schemas.microsoft.com/office/drawing/2014/main" id="{6F2911FB-D466-ED5C-21D6-72FEE5E9AC30}"/>
              </a:ext>
            </a:extLst>
          </p:cNvPr>
          <p:cNvSpPr txBox="1"/>
          <p:nvPr/>
        </p:nvSpPr>
        <p:spPr>
          <a:xfrm>
            <a:off x="2347189" y="2199600"/>
            <a:ext cx="1236236" cy="261610"/>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Selbstorganisiert</a:t>
            </a:r>
          </a:p>
        </p:txBody>
      </p:sp>
      <p:sp>
        <p:nvSpPr>
          <p:cNvPr id="15" name="Textfeld 14">
            <a:extLst>
              <a:ext uri="{FF2B5EF4-FFF2-40B4-BE49-F238E27FC236}">
                <a16:creationId xmlns:a16="http://schemas.microsoft.com/office/drawing/2014/main" id="{DD61094E-D2A5-50D9-9D15-67E01C429FAC}"/>
              </a:ext>
            </a:extLst>
          </p:cNvPr>
          <p:cNvSpPr txBox="1"/>
          <p:nvPr/>
        </p:nvSpPr>
        <p:spPr>
          <a:xfrm>
            <a:off x="3691835" y="2030322"/>
            <a:ext cx="1111202"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Kommerzielles</a:t>
            </a:r>
          </a:p>
          <a:p>
            <a:pPr algn="ctr"/>
            <a:r>
              <a:rPr lang="de-AT" sz="1100" dirty="0">
                <a:latin typeface="Arial" panose="020B0604020202020204" pitchFamily="34" charset="0"/>
                <a:cs typeface="Arial" panose="020B0604020202020204" pitchFamily="34" charset="0"/>
              </a:rPr>
              <a:t>Unternehmen</a:t>
            </a:r>
          </a:p>
        </p:txBody>
      </p:sp>
      <p:sp>
        <p:nvSpPr>
          <p:cNvPr id="16" name="Textfeld 15">
            <a:extLst>
              <a:ext uri="{FF2B5EF4-FFF2-40B4-BE49-F238E27FC236}">
                <a16:creationId xmlns:a16="http://schemas.microsoft.com/office/drawing/2014/main" id="{A14EE16C-D2A5-E3F9-2CEF-ED993E6E36C9}"/>
              </a:ext>
            </a:extLst>
          </p:cNvPr>
          <p:cNvSpPr txBox="1"/>
          <p:nvPr/>
        </p:nvSpPr>
        <p:spPr>
          <a:xfrm>
            <a:off x="5168066" y="2603091"/>
            <a:ext cx="2214068"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Pooling (Fahrgemeinschaften)</a:t>
            </a:r>
          </a:p>
        </p:txBody>
      </p:sp>
      <p:sp>
        <p:nvSpPr>
          <p:cNvPr id="17" name="Textfeld 16">
            <a:extLst>
              <a:ext uri="{FF2B5EF4-FFF2-40B4-BE49-F238E27FC236}">
                <a16:creationId xmlns:a16="http://schemas.microsoft.com/office/drawing/2014/main" id="{F548DEB6-E18B-881F-995E-CAF4F32AA480}"/>
              </a:ext>
            </a:extLst>
          </p:cNvPr>
          <p:cNvSpPr txBox="1"/>
          <p:nvPr/>
        </p:nvSpPr>
        <p:spPr>
          <a:xfrm>
            <a:off x="4899422" y="1523569"/>
            <a:ext cx="1236236" cy="261610"/>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Selbstorganisiert</a:t>
            </a:r>
          </a:p>
        </p:txBody>
      </p:sp>
      <p:sp>
        <p:nvSpPr>
          <p:cNvPr id="18" name="Textfeld 17">
            <a:extLst>
              <a:ext uri="{FF2B5EF4-FFF2-40B4-BE49-F238E27FC236}">
                <a16:creationId xmlns:a16="http://schemas.microsoft.com/office/drawing/2014/main" id="{8AB87ACC-9E87-84E4-247C-B714DC7164A7}"/>
              </a:ext>
            </a:extLst>
          </p:cNvPr>
          <p:cNvSpPr txBox="1"/>
          <p:nvPr/>
        </p:nvSpPr>
        <p:spPr>
          <a:xfrm>
            <a:off x="8396480" y="2246245"/>
            <a:ext cx="809838" cy="261610"/>
          </a:xfrm>
          <a:prstGeom prst="rect">
            <a:avLst/>
          </a:prstGeom>
          <a:noFill/>
        </p:spPr>
        <p:txBody>
          <a:bodyPr wrap="none" rtlCol="0">
            <a:spAutoFit/>
          </a:bodyPr>
          <a:lstStyle/>
          <a:p>
            <a:pPr algn="ctr"/>
            <a:r>
              <a:rPr lang="de-AT" sz="1100" b="1" dirty="0">
                <a:latin typeface="Arial" panose="020B0604020202020204" pitchFamily="34" charset="0"/>
                <a:cs typeface="Arial" panose="020B0604020202020204" pitchFamily="34" charset="0"/>
              </a:rPr>
              <a:t>Mikro-ÖV</a:t>
            </a:r>
          </a:p>
        </p:txBody>
      </p:sp>
      <p:cxnSp>
        <p:nvCxnSpPr>
          <p:cNvPr id="19" name="Gerader Verbinder 9">
            <a:extLst>
              <a:ext uri="{FF2B5EF4-FFF2-40B4-BE49-F238E27FC236}">
                <a16:creationId xmlns:a16="http://schemas.microsoft.com/office/drawing/2014/main" id="{D9ADE83E-EA99-C297-8DE6-2E8B7C4867A7}"/>
              </a:ext>
            </a:extLst>
          </p:cNvPr>
          <p:cNvCxnSpPr>
            <a:cxnSpLocks/>
          </p:cNvCxnSpPr>
          <p:nvPr/>
        </p:nvCxnSpPr>
        <p:spPr>
          <a:xfrm>
            <a:off x="2229053" y="1234515"/>
            <a:ext cx="0" cy="330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25">
            <a:extLst>
              <a:ext uri="{FF2B5EF4-FFF2-40B4-BE49-F238E27FC236}">
                <a16:creationId xmlns:a16="http://schemas.microsoft.com/office/drawing/2014/main" id="{3D9A249E-8DC4-706A-0E72-E3D31BF778FE}"/>
              </a:ext>
            </a:extLst>
          </p:cNvPr>
          <p:cNvCxnSpPr>
            <a:cxnSpLocks/>
          </p:cNvCxnSpPr>
          <p:nvPr/>
        </p:nvCxnSpPr>
        <p:spPr>
          <a:xfrm>
            <a:off x="4913752" y="1258081"/>
            <a:ext cx="45796" cy="3339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7">
            <a:extLst>
              <a:ext uri="{FF2B5EF4-FFF2-40B4-BE49-F238E27FC236}">
                <a16:creationId xmlns:a16="http://schemas.microsoft.com/office/drawing/2014/main" id="{9FF3A7A5-2441-1A6B-841C-3BE103314C3E}"/>
              </a:ext>
            </a:extLst>
          </p:cNvPr>
          <p:cNvCxnSpPr>
            <a:cxnSpLocks/>
          </p:cNvCxnSpPr>
          <p:nvPr/>
        </p:nvCxnSpPr>
        <p:spPr>
          <a:xfrm>
            <a:off x="7598452" y="1273911"/>
            <a:ext cx="0" cy="3323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8">
            <a:extLst>
              <a:ext uri="{FF2B5EF4-FFF2-40B4-BE49-F238E27FC236}">
                <a16:creationId xmlns:a16="http://schemas.microsoft.com/office/drawing/2014/main" id="{3DB98832-1C29-59B5-B97A-BD56D8D5BC98}"/>
              </a:ext>
            </a:extLst>
          </p:cNvPr>
          <p:cNvCxnSpPr>
            <a:cxnSpLocks/>
          </p:cNvCxnSpPr>
          <p:nvPr/>
        </p:nvCxnSpPr>
        <p:spPr>
          <a:xfrm>
            <a:off x="9877518" y="1234515"/>
            <a:ext cx="0" cy="3159525"/>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8486F351-A4C9-7528-9142-255FCBEFF49D}"/>
              </a:ext>
            </a:extLst>
          </p:cNvPr>
          <p:cNvSpPr txBox="1"/>
          <p:nvPr/>
        </p:nvSpPr>
        <p:spPr>
          <a:xfrm>
            <a:off x="2486488" y="3690395"/>
            <a:ext cx="2442324" cy="1107996"/>
          </a:xfrm>
          <a:prstGeom prst="rect">
            <a:avLst/>
          </a:prstGeom>
          <a:noFill/>
        </p:spPr>
        <p:txBody>
          <a:bodyPr wrap="square" rtlCol="0">
            <a:spAutoFit/>
          </a:bodyPr>
          <a:lstStyle/>
          <a:p>
            <a:r>
              <a:rPr lang="de-AT" sz="1100" dirty="0">
                <a:latin typeface="Arial" panose="020B0604020202020204" pitchFamily="34" charset="0"/>
                <a:cs typeface="Arial" panose="020B0604020202020204" pitchFamily="34" charset="0"/>
              </a:rPr>
              <a:t>Teilen von Fahrzeugen, ohne dass sich die Nutzer*innen begegnen. Die Dienstleistung besteht in der Bereitstellung des Fahrzeugs, es liegt </a:t>
            </a:r>
            <a:r>
              <a:rPr lang="de-AT" sz="1100" b="1" dirty="0">
                <a:latin typeface="Arial" panose="020B0604020202020204" pitchFamily="34" charset="0"/>
                <a:cs typeface="Arial" panose="020B0604020202020204" pitchFamily="34" charset="0"/>
              </a:rPr>
              <a:t>keine Beförderungsleistung </a:t>
            </a:r>
            <a:r>
              <a:rPr lang="de-AT" sz="1100" dirty="0">
                <a:latin typeface="Arial" panose="020B0604020202020204" pitchFamily="34" charset="0"/>
                <a:cs typeface="Arial" panose="020B0604020202020204" pitchFamily="34" charset="0"/>
              </a:rPr>
              <a:t>vor.</a:t>
            </a:r>
          </a:p>
        </p:txBody>
      </p:sp>
      <p:sp>
        <p:nvSpPr>
          <p:cNvPr id="24" name="Textfeld 23">
            <a:extLst>
              <a:ext uri="{FF2B5EF4-FFF2-40B4-BE49-F238E27FC236}">
                <a16:creationId xmlns:a16="http://schemas.microsoft.com/office/drawing/2014/main" id="{CE7BE4D3-91D5-3C2E-C0F9-FF54CBC75075}"/>
              </a:ext>
            </a:extLst>
          </p:cNvPr>
          <p:cNvSpPr txBox="1"/>
          <p:nvPr/>
        </p:nvSpPr>
        <p:spPr>
          <a:xfrm>
            <a:off x="5104057" y="3033707"/>
            <a:ext cx="2442324" cy="769441"/>
          </a:xfrm>
          <a:prstGeom prst="rect">
            <a:avLst/>
          </a:prstGeom>
          <a:noFill/>
        </p:spPr>
        <p:txBody>
          <a:bodyPr wrap="square" rtlCol="0">
            <a:spAutoFit/>
          </a:bodyPr>
          <a:lstStyle/>
          <a:p>
            <a:r>
              <a:rPr lang="de-AT" sz="1100" dirty="0">
                <a:latin typeface="Arial" panose="020B0604020202020204" pitchFamily="34" charset="0"/>
                <a:cs typeface="Arial" panose="020B0604020202020204" pitchFamily="34" charset="0"/>
              </a:rPr>
              <a:t>Mehrere Personen nutzen gleichzeitig ein KFZ; es werden Fahrten geteilt. Es liegt eine </a:t>
            </a:r>
            <a:r>
              <a:rPr lang="de-AT" sz="1100" b="1" dirty="0">
                <a:latin typeface="Arial" panose="020B0604020202020204" pitchFamily="34" charset="0"/>
                <a:cs typeface="Arial" panose="020B0604020202020204" pitchFamily="34" charset="0"/>
              </a:rPr>
              <a:t>Mitbeförderung</a:t>
            </a:r>
            <a:r>
              <a:rPr lang="de-AT" sz="1100" dirty="0">
                <a:latin typeface="Arial" panose="020B0604020202020204" pitchFamily="34" charset="0"/>
                <a:cs typeface="Arial" panose="020B0604020202020204" pitchFamily="34" charset="0"/>
              </a:rPr>
              <a:t> vor.</a:t>
            </a:r>
          </a:p>
        </p:txBody>
      </p:sp>
      <p:sp>
        <p:nvSpPr>
          <p:cNvPr id="25" name="Eckige Klammer rechts 24">
            <a:extLst>
              <a:ext uri="{FF2B5EF4-FFF2-40B4-BE49-F238E27FC236}">
                <a16:creationId xmlns:a16="http://schemas.microsoft.com/office/drawing/2014/main" id="{11C1CE9B-EA00-AECD-A7F2-B04D14565C23}"/>
              </a:ext>
            </a:extLst>
          </p:cNvPr>
          <p:cNvSpPr/>
          <p:nvPr/>
        </p:nvSpPr>
        <p:spPr>
          <a:xfrm rot="5400000">
            <a:off x="4149197" y="1398648"/>
            <a:ext cx="198783" cy="6162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lumMod val="85000"/>
                </a:schemeClr>
              </a:solidFill>
            </a:endParaRPr>
          </a:p>
        </p:txBody>
      </p:sp>
      <p:cxnSp>
        <p:nvCxnSpPr>
          <p:cNvPr id="26" name="Gerade Verbindung 25">
            <a:extLst>
              <a:ext uri="{FF2B5EF4-FFF2-40B4-BE49-F238E27FC236}">
                <a16:creationId xmlns:a16="http://schemas.microsoft.com/office/drawing/2014/main" id="{973BAA9B-4734-1783-2B17-00299C47E3DC}"/>
              </a:ext>
            </a:extLst>
          </p:cNvPr>
          <p:cNvCxnSpPr>
            <a:stCxn id="25" idx="2"/>
            <a:endCxn id="15" idx="0"/>
          </p:cNvCxnSpPr>
          <p:nvPr/>
        </p:nvCxnSpPr>
        <p:spPr>
          <a:xfrm flipH="1">
            <a:off x="4247436" y="1806185"/>
            <a:ext cx="1153" cy="2241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63E863A0-16DB-5640-C32C-0BADF903B047}"/>
              </a:ext>
            </a:extLst>
          </p:cNvPr>
          <p:cNvSpPr txBox="1"/>
          <p:nvPr/>
        </p:nvSpPr>
        <p:spPr>
          <a:xfrm>
            <a:off x="3442062" y="1167820"/>
            <a:ext cx="740907"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Stations-</a:t>
            </a:r>
          </a:p>
          <a:p>
            <a:pPr algn="ctr"/>
            <a:r>
              <a:rPr lang="de-AT" sz="1100" dirty="0">
                <a:latin typeface="Arial" panose="020B0604020202020204" pitchFamily="34" charset="0"/>
                <a:cs typeface="Arial" panose="020B0604020202020204" pitchFamily="34" charset="0"/>
              </a:rPr>
              <a:t>basiert</a:t>
            </a:r>
          </a:p>
        </p:txBody>
      </p:sp>
      <p:sp>
        <p:nvSpPr>
          <p:cNvPr id="28" name="Textfeld 27">
            <a:extLst>
              <a:ext uri="{FF2B5EF4-FFF2-40B4-BE49-F238E27FC236}">
                <a16:creationId xmlns:a16="http://schemas.microsoft.com/office/drawing/2014/main" id="{647E4DF8-A887-0E1E-124B-AAD0077B7D7A}"/>
              </a:ext>
            </a:extLst>
          </p:cNvPr>
          <p:cNvSpPr txBox="1"/>
          <p:nvPr/>
        </p:nvSpPr>
        <p:spPr>
          <a:xfrm>
            <a:off x="4259503" y="1169451"/>
            <a:ext cx="639919"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Free-</a:t>
            </a:r>
          </a:p>
          <a:p>
            <a:pPr algn="ctr"/>
            <a:r>
              <a:rPr lang="de-AT" sz="1100" dirty="0" err="1">
                <a:latin typeface="Arial" panose="020B0604020202020204" pitchFamily="34" charset="0"/>
                <a:cs typeface="Arial" panose="020B0604020202020204" pitchFamily="34" charset="0"/>
              </a:rPr>
              <a:t>floating</a:t>
            </a:r>
            <a:endParaRPr lang="de-AT" sz="1100" dirty="0">
              <a:latin typeface="Arial" panose="020B0604020202020204" pitchFamily="34" charset="0"/>
              <a:cs typeface="Arial" panose="020B0604020202020204" pitchFamily="34" charset="0"/>
            </a:endParaRPr>
          </a:p>
        </p:txBody>
      </p:sp>
      <p:sp>
        <p:nvSpPr>
          <p:cNvPr id="29" name="Textfeld 28">
            <a:extLst>
              <a:ext uri="{FF2B5EF4-FFF2-40B4-BE49-F238E27FC236}">
                <a16:creationId xmlns:a16="http://schemas.microsoft.com/office/drawing/2014/main" id="{92E92690-073E-3FA8-9B1F-BF49272968F9}"/>
              </a:ext>
            </a:extLst>
          </p:cNvPr>
          <p:cNvSpPr txBox="1"/>
          <p:nvPr/>
        </p:nvSpPr>
        <p:spPr>
          <a:xfrm>
            <a:off x="7706898" y="2627528"/>
            <a:ext cx="2170620" cy="1277273"/>
          </a:xfrm>
          <a:prstGeom prst="rect">
            <a:avLst/>
          </a:prstGeom>
          <a:noFill/>
        </p:spPr>
        <p:txBody>
          <a:bodyPr wrap="square" rtlCol="0">
            <a:spAutoFit/>
          </a:bodyPr>
          <a:lstStyle/>
          <a:p>
            <a:r>
              <a:rPr lang="de-AT" sz="1100" b="1" dirty="0">
                <a:latin typeface="Arial" panose="020B0604020202020204" pitchFamily="34" charset="0"/>
                <a:cs typeface="Arial" panose="020B0604020202020204" pitchFamily="34" charset="0"/>
              </a:rPr>
              <a:t>Bedarfsorientierte</a:t>
            </a:r>
            <a:r>
              <a:rPr lang="de-AT" sz="1100" dirty="0">
                <a:latin typeface="Arial" panose="020B0604020202020204" pitchFamily="34" charset="0"/>
                <a:cs typeface="Arial" panose="020B0604020202020204" pitchFamily="34" charset="0"/>
              </a:rPr>
              <a:t> Betriebsformen der Personenbeförderung im Nah- und Regionalverkehr, je nach Ausgestaltung mit einer flexiblen Fahrtzeit- und Routengestaltung. </a:t>
            </a:r>
          </a:p>
        </p:txBody>
      </p:sp>
      <p:sp>
        <p:nvSpPr>
          <p:cNvPr id="30" name="Textfeld 29">
            <a:extLst>
              <a:ext uri="{FF2B5EF4-FFF2-40B4-BE49-F238E27FC236}">
                <a16:creationId xmlns:a16="http://schemas.microsoft.com/office/drawing/2014/main" id="{C2924BE5-CBAE-48E4-B940-3D52C5BB7A89}"/>
              </a:ext>
            </a:extLst>
          </p:cNvPr>
          <p:cNvSpPr txBox="1"/>
          <p:nvPr/>
        </p:nvSpPr>
        <p:spPr>
          <a:xfrm>
            <a:off x="6344721" y="1177456"/>
            <a:ext cx="1015021"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Vermittlungs-</a:t>
            </a:r>
          </a:p>
          <a:p>
            <a:pPr algn="ctr"/>
            <a:r>
              <a:rPr lang="de-AT" sz="1100" dirty="0" err="1">
                <a:latin typeface="Arial" panose="020B0604020202020204" pitchFamily="34" charset="0"/>
                <a:cs typeface="Arial" panose="020B0604020202020204" pitchFamily="34" charset="0"/>
              </a:rPr>
              <a:t>betreiber</a:t>
            </a:r>
            <a:endParaRPr lang="de-AT" sz="1100" dirty="0">
              <a:latin typeface="Arial" panose="020B0604020202020204" pitchFamily="34" charset="0"/>
              <a:cs typeface="Arial" panose="020B0604020202020204" pitchFamily="34" charset="0"/>
            </a:endParaRPr>
          </a:p>
        </p:txBody>
      </p:sp>
      <p:sp>
        <p:nvSpPr>
          <p:cNvPr id="5" name="Eckige Klammer rechts 4">
            <a:extLst>
              <a:ext uri="{FF2B5EF4-FFF2-40B4-BE49-F238E27FC236}">
                <a16:creationId xmlns:a16="http://schemas.microsoft.com/office/drawing/2014/main" id="{72708961-2DB3-B9AD-42C6-E068AD605B0E}"/>
              </a:ext>
            </a:extLst>
          </p:cNvPr>
          <p:cNvSpPr/>
          <p:nvPr/>
        </p:nvSpPr>
        <p:spPr>
          <a:xfrm rot="5400000">
            <a:off x="5933281" y="-534360"/>
            <a:ext cx="419100" cy="10312400"/>
          </a:xfrm>
          <a:prstGeom prst="righ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32" name="Grafik 31">
            <a:extLst>
              <a:ext uri="{FF2B5EF4-FFF2-40B4-BE49-F238E27FC236}">
                <a16:creationId xmlns:a16="http://schemas.microsoft.com/office/drawing/2014/main" id="{381DFB9D-8CE0-F3D5-6103-40AAA7200F6F}"/>
              </a:ext>
            </a:extLst>
          </p:cNvPr>
          <p:cNvPicPr>
            <a:picLocks noChangeAspect="1"/>
          </p:cNvPicPr>
          <p:nvPr/>
        </p:nvPicPr>
        <p:blipFill>
          <a:blip r:embed="rId8"/>
          <a:stretch>
            <a:fillRect/>
          </a:stretch>
        </p:blipFill>
        <p:spPr>
          <a:xfrm>
            <a:off x="5307457" y="4922907"/>
            <a:ext cx="1656402" cy="1035252"/>
          </a:xfrm>
          <a:prstGeom prst="rect">
            <a:avLst/>
          </a:prstGeom>
        </p:spPr>
      </p:pic>
      <p:sp>
        <p:nvSpPr>
          <p:cNvPr id="33" name="Textfeld 32">
            <a:extLst>
              <a:ext uri="{FF2B5EF4-FFF2-40B4-BE49-F238E27FC236}">
                <a16:creationId xmlns:a16="http://schemas.microsoft.com/office/drawing/2014/main" id="{5CF7B3FB-3053-4B7C-EB6B-8F1D917D2038}"/>
              </a:ext>
            </a:extLst>
          </p:cNvPr>
          <p:cNvSpPr txBox="1"/>
          <p:nvPr/>
        </p:nvSpPr>
        <p:spPr>
          <a:xfrm>
            <a:off x="5889349" y="5913930"/>
            <a:ext cx="6097712" cy="307777"/>
          </a:xfrm>
          <a:prstGeom prst="rect">
            <a:avLst/>
          </a:prstGeom>
          <a:noFill/>
        </p:spPr>
        <p:txBody>
          <a:bodyPr wrap="square">
            <a:spAutoFit/>
          </a:bodyPr>
          <a:lstStyle/>
          <a:p>
            <a:r>
              <a:rPr lang="de-DE" sz="1100" b="1" dirty="0" err="1"/>
              <a:t>MaaS</a:t>
            </a:r>
            <a:r>
              <a:rPr lang="de-DE" sz="1400" dirty="0"/>
              <a:t> </a:t>
            </a:r>
          </a:p>
        </p:txBody>
      </p:sp>
    </p:spTree>
    <p:extLst>
      <p:ext uri="{BB962C8B-B14F-4D97-AF65-F5344CB8AC3E}">
        <p14:creationId xmlns:p14="http://schemas.microsoft.com/office/powerpoint/2010/main" val="115804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BFEFB-498A-20FF-6DE9-D223CC2B8D91}"/>
              </a:ext>
            </a:extLst>
          </p:cNvPr>
          <p:cNvSpPr>
            <a:spLocks noGrp="1"/>
          </p:cNvSpPr>
          <p:nvPr>
            <p:ph type="title"/>
          </p:nvPr>
        </p:nvSpPr>
        <p:spPr/>
        <p:txBody>
          <a:bodyPr/>
          <a:lstStyle/>
          <a:p>
            <a:r>
              <a:rPr lang="de-DE" dirty="0"/>
              <a:t>Die verschiedenen Ebenen des Mobilitätssektors </a:t>
            </a:r>
          </a:p>
        </p:txBody>
      </p:sp>
      <p:sp>
        <p:nvSpPr>
          <p:cNvPr id="4" name="Foliennummernplatzhalter 3">
            <a:extLst>
              <a:ext uri="{FF2B5EF4-FFF2-40B4-BE49-F238E27FC236}">
                <a16:creationId xmlns:a16="http://schemas.microsoft.com/office/drawing/2014/main" id="{D520435A-B12B-0065-DCE8-F4740AB7F7C2}"/>
              </a:ext>
            </a:extLst>
          </p:cNvPr>
          <p:cNvSpPr>
            <a:spLocks noGrp="1"/>
          </p:cNvSpPr>
          <p:nvPr>
            <p:ph type="sldNum" sz="quarter" idx="15"/>
          </p:nvPr>
        </p:nvSpPr>
        <p:spPr/>
        <p:txBody>
          <a:bodyPr/>
          <a:lstStyle/>
          <a:p>
            <a:fld id="{418F7AD7-DC47-44A0-A9D7-F1C17BFD6F09}" type="slidenum">
              <a:rPr lang="de-AT" smtClean="0"/>
              <a:pPr/>
              <a:t>7</a:t>
            </a:fld>
            <a:endParaRPr lang="de-AT" dirty="0"/>
          </a:p>
        </p:txBody>
      </p:sp>
      <p:graphicFrame>
        <p:nvGraphicFramePr>
          <p:cNvPr id="6" name="Diagramm 5">
            <a:extLst>
              <a:ext uri="{FF2B5EF4-FFF2-40B4-BE49-F238E27FC236}">
                <a16:creationId xmlns:a16="http://schemas.microsoft.com/office/drawing/2014/main" id="{24F9516C-DBFF-E8BF-1D98-FC740275DC3A}"/>
              </a:ext>
            </a:extLst>
          </p:cNvPr>
          <p:cNvGraphicFramePr/>
          <p:nvPr>
            <p:extLst>
              <p:ext uri="{D42A27DB-BD31-4B8C-83A1-F6EECF244321}">
                <p14:modId xmlns:p14="http://schemas.microsoft.com/office/powerpoint/2010/main" val="828054648"/>
              </p:ext>
            </p:extLst>
          </p:nvPr>
        </p:nvGraphicFramePr>
        <p:xfrm>
          <a:off x="1775758" y="1269060"/>
          <a:ext cx="6881966" cy="4731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a:extLst>
              <a:ext uri="{FF2B5EF4-FFF2-40B4-BE49-F238E27FC236}">
                <a16:creationId xmlns:a16="http://schemas.microsoft.com/office/drawing/2014/main" id="{5497BC90-1DF4-3657-703E-0B54C8F245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2857" y="5300988"/>
            <a:ext cx="985231" cy="469628"/>
          </a:xfrm>
          <a:prstGeom prst="rect">
            <a:avLst/>
          </a:prstGeom>
        </p:spPr>
      </p:pic>
      <p:pic>
        <p:nvPicPr>
          <p:cNvPr id="8" name="Inhaltsplatzhalter 23">
            <a:extLst>
              <a:ext uri="{FF2B5EF4-FFF2-40B4-BE49-F238E27FC236}">
                <a16:creationId xmlns:a16="http://schemas.microsoft.com/office/drawing/2014/main" id="{B91AB288-5ABC-8470-BB38-75FC81DDB08E}"/>
              </a:ext>
            </a:extLst>
          </p:cNvPr>
          <p:cNvPicPr>
            <a:picLocks noChangeAspect="1"/>
          </p:cNvPicPr>
          <p:nvPr/>
        </p:nvPicPr>
        <p:blipFill rotWithShape="1">
          <a:blip r:embed="rId9" cstate="print">
            <a:biLevel thresh="75000"/>
            <a:extLst>
              <a:ext uri="{BEBA8EAE-BF5A-486C-A8C5-ECC9F3942E4B}">
                <a14:imgProps xmlns:a14="http://schemas.microsoft.com/office/drawing/2010/main">
                  <a14:imgLayer r:embed="rId10">
                    <a14:imgEffect>
                      <a14:saturation sat="138000"/>
                    </a14:imgEffect>
                    <a14:imgEffect>
                      <a14:brightnessContrast bright="-100000" contrast="-100000"/>
                    </a14:imgEffect>
                  </a14:imgLayer>
                </a14:imgProps>
              </a:ext>
              <a:ext uri="{28A0092B-C50C-407E-A947-70E740481C1C}">
                <a14:useLocalDpi xmlns:a14="http://schemas.microsoft.com/office/drawing/2010/main" val="0"/>
              </a:ext>
            </a:extLst>
          </a:blip>
          <a:srcRect t="13447"/>
          <a:stretch/>
        </p:blipFill>
        <p:spPr bwMode="gray">
          <a:xfrm>
            <a:off x="5038982" y="5312262"/>
            <a:ext cx="653638" cy="514914"/>
          </a:xfrm>
          <a:prstGeom prst="rect">
            <a:avLst/>
          </a:prstGeom>
        </p:spPr>
      </p:pic>
      <p:pic>
        <p:nvPicPr>
          <p:cNvPr id="3074" name="Picture 2" descr="Shared Mobility Hubs">
            <a:extLst>
              <a:ext uri="{FF2B5EF4-FFF2-40B4-BE49-F238E27FC236}">
                <a16:creationId xmlns:a16="http://schemas.microsoft.com/office/drawing/2014/main" id="{E7283323-B53F-1876-25F7-FBBA2790EC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6478" y="4993605"/>
            <a:ext cx="804834" cy="80483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Bus">
            <a:extLst>
              <a:ext uri="{FF2B5EF4-FFF2-40B4-BE49-F238E27FC236}">
                <a16:creationId xmlns:a16="http://schemas.microsoft.com/office/drawing/2014/main" id="{E7CB0939-619E-A0D8-4B06-D2088318D7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22897" y="3907697"/>
            <a:ext cx="813051" cy="666910"/>
          </a:xfrm>
          <a:prstGeom prst="rect">
            <a:avLst/>
          </a:prstGeom>
        </p:spPr>
      </p:pic>
      <p:pic>
        <p:nvPicPr>
          <p:cNvPr id="10" name="Grafik 9" descr="Train">
            <a:extLst>
              <a:ext uri="{FF2B5EF4-FFF2-40B4-BE49-F238E27FC236}">
                <a16:creationId xmlns:a16="http://schemas.microsoft.com/office/drawing/2014/main" id="{E34FA0D8-D99A-01A3-AD2B-54736DFFDC5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06240" y="3870943"/>
            <a:ext cx="506303" cy="506303"/>
          </a:xfrm>
          <a:prstGeom prst="rect">
            <a:avLst/>
          </a:prstGeom>
        </p:spPr>
      </p:pic>
      <p:pic>
        <p:nvPicPr>
          <p:cNvPr id="11" name="Grafik 10" descr="Taxi">
            <a:extLst>
              <a:ext uri="{FF2B5EF4-FFF2-40B4-BE49-F238E27FC236}">
                <a16:creationId xmlns:a16="http://schemas.microsoft.com/office/drawing/2014/main" id="{8D8DA5F6-57FA-1A0B-FBA7-891EC65BA3F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06704" y="3908733"/>
            <a:ext cx="555280" cy="555280"/>
          </a:xfrm>
          <a:prstGeom prst="rect">
            <a:avLst/>
          </a:prstGeom>
        </p:spPr>
      </p:pic>
      <p:pic>
        <p:nvPicPr>
          <p:cNvPr id="12" name="Grafik 11" descr="Straßenbahn">
            <a:extLst>
              <a:ext uri="{FF2B5EF4-FFF2-40B4-BE49-F238E27FC236}">
                <a16:creationId xmlns:a16="http://schemas.microsoft.com/office/drawing/2014/main" id="{23124905-E28B-7198-7985-F8286A525C3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23667" y="3810511"/>
            <a:ext cx="614654" cy="614654"/>
          </a:xfrm>
          <a:prstGeom prst="rect">
            <a:avLst/>
          </a:prstGeom>
        </p:spPr>
      </p:pic>
      <p:sp>
        <p:nvSpPr>
          <p:cNvPr id="13" name="Textfeld 12">
            <a:extLst>
              <a:ext uri="{FF2B5EF4-FFF2-40B4-BE49-F238E27FC236}">
                <a16:creationId xmlns:a16="http://schemas.microsoft.com/office/drawing/2014/main" id="{850079F8-885C-9FC6-1F65-732231A4B41D}"/>
              </a:ext>
            </a:extLst>
          </p:cNvPr>
          <p:cNvSpPr txBox="1"/>
          <p:nvPr/>
        </p:nvSpPr>
        <p:spPr>
          <a:xfrm>
            <a:off x="3906554" y="3384729"/>
            <a:ext cx="2775119" cy="338554"/>
          </a:xfrm>
          <a:prstGeom prst="rect">
            <a:avLst/>
          </a:prstGeom>
          <a:noFill/>
        </p:spPr>
        <p:txBody>
          <a:bodyPr wrap="none" rtlCol="0">
            <a:spAutoFit/>
          </a:bodyPr>
          <a:lstStyle/>
          <a:p>
            <a:r>
              <a:rPr lang="de-AT" sz="1600" b="1" dirty="0">
                <a:solidFill>
                  <a:schemeClr val="bg1"/>
                </a:solidFill>
                <a:latin typeface="Arial" panose="020B0604020202020204" pitchFamily="34" charset="0"/>
                <a:cs typeface="Arial" panose="020B0604020202020204" pitchFamily="34" charset="0"/>
              </a:rPr>
              <a:t>Mobilitätsdienstleistungen</a:t>
            </a:r>
          </a:p>
        </p:txBody>
      </p:sp>
      <p:pic>
        <p:nvPicPr>
          <p:cNvPr id="14" name="Grafik 13">
            <a:extLst>
              <a:ext uri="{FF2B5EF4-FFF2-40B4-BE49-F238E27FC236}">
                <a16:creationId xmlns:a16="http://schemas.microsoft.com/office/drawing/2014/main" id="{D90E74DF-62B9-DD03-1ECC-37C610362E5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08866" y="2482422"/>
            <a:ext cx="370493" cy="469628"/>
          </a:xfrm>
          <a:prstGeom prst="rect">
            <a:avLst/>
          </a:prstGeom>
        </p:spPr>
      </p:pic>
      <p:sp>
        <p:nvSpPr>
          <p:cNvPr id="15" name="Textfeld 14">
            <a:extLst>
              <a:ext uri="{FF2B5EF4-FFF2-40B4-BE49-F238E27FC236}">
                <a16:creationId xmlns:a16="http://schemas.microsoft.com/office/drawing/2014/main" id="{D037324E-6C65-BC38-4B5F-C0B00B96C72E}"/>
              </a:ext>
            </a:extLst>
          </p:cNvPr>
          <p:cNvSpPr txBox="1"/>
          <p:nvPr/>
        </p:nvSpPr>
        <p:spPr>
          <a:xfrm>
            <a:off x="4654505" y="1859996"/>
            <a:ext cx="1314784" cy="584775"/>
          </a:xfrm>
          <a:prstGeom prst="rect">
            <a:avLst/>
          </a:prstGeom>
          <a:noFill/>
        </p:spPr>
        <p:txBody>
          <a:bodyPr wrap="none" rtlCol="0">
            <a:spAutoFit/>
          </a:bodyPr>
          <a:lstStyle/>
          <a:p>
            <a:r>
              <a:rPr lang="de-AT" sz="1600" b="1" dirty="0">
                <a:solidFill>
                  <a:schemeClr val="bg1"/>
                </a:solidFill>
                <a:latin typeface="Arial" panose="020B0604020202020204" pitchFamily="34" charset="0"/>
                <a:cs typeface="Arial" panose="020B0604020202020204" pitchFamily="34" charset="0"/>
              </a:rPr>
              <a:t>Mobilitäts-</a:t>
            </a:r>
          </a:p>
          <a:p>
            <a:r>
              <a:rPr lang="de-AT" sz="1600" b="1" dirty="0" err="1">
                <a:solidFill>
                  <a:schemeClr val="bg1"/>
                </a:solidFill>
                <a:latin typeface="Arial" panose="020B0604020202020204" pitchFamily="34" charset="0"/>
                <a:cs typeface="Arial" panose="020B0604020202020204" pitchFamily="34" charset="0"/>
              </a:rPr>
              <a:t>plattformen</a:t>
            </a:r>
            <a:endParaRPr lang="de-AT" sz="1600" b="1"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2159683-E727-75F8-4FC5-AC3D9124CDA1}"/>
              </a:ext>
            </a:extLst>
          </p:cNvPr>
          <p:cNvSpPr/>
          <p:nvPr/>
        </p:nvSpPr>
        <p:spPr>
          <a:xfrm>
            <a:off x="2660073" y="3103418"/>
            <a:ext cx="5084618" cy="16348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9F52FD2B-C187-547C-D832-32F40FA911ED}"/>
              </a:ext>
            </a:extLst>
          </p:cNvPr>
          <p:cNvPicPr>
            <a:picLocks noChangeAspect="1"/>
          </p:cNvPicPr>
          <p:nvPr/>
        </p:nvPicPr>
        <p:blipFill>
          <a:blip r:embed="rId21">
            <a:clrChange>
              <a:clrFrom>
                <a:srgbClr val="FFFFFF"/>
              </a:clrFrom>
              <a:clrTo>
                <a:srgbClr val="FFFFFF">
                  <a:alpha val="0"/>
                </a:srgbClr>
              </a:clrTo>
            </a:clrChange>
            <a:duotone>
              <a:prstClr val="black"/>
              <a:schemeClr val="accent6">
                <a:tint val="45000"/>
                <a:satMod val="400000"/>
              </a:schemeClr>
            </a:duotone>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tretch>
            <a:fillRect/>
          </a:stretch>
        </p:blipFill>
        <p:spPr>
          <a:xfrm>
            <a:off x="3766697" y="3859000"/>
            <a:ext cx="768298" cy="555281"/>
          </a:xfrm>
          <a:prstGeom prst="rect">
            <a:avLst/>
          </a:prstGeom>
        </p:spPr>
      </p:pic>
      <p:pic>
        <p:nvPicPr>
          <p:cNvPr id="19" name="Grafik 18">
            <a:extLst>
              <a:ext uri="{FF2B5EF4-FFF2-40B4-BE49-F238E27FC236}">
                <a16:creationId xmlns:a16="http://schemas.microsoft.com/office/drawing/2014/main" id="{E50AF64E-18EE-6147-1009-8D18650FD8AE}"/>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6207" y="3859000"/>
            <a:ext cx="813052" cy="813052"/>
          </a:xfrm>
          <a:prstGeom prst="rect">
            <a:avLst/>
          </a:prstGeom>
        </p:spPr>
      </p:pic>
      <p:sp>
        <p:nvSpPr>
          <p:cNvPr id="20" name="Textfeld 19">
            <a:extLst>
              <a:ext uri="{FF2B5EF4-FFF2-40B4-BE49-F238E27FC236}">
                <a16:creationId xmlns:a16="http://schemas.microsoft.com/office/drawing/2014/main" id="{758EE8F3-8C24-C7C8-8E9E-296CDE15A9E3}"/>
              </a:ext>
            </a:extLst>
          </p:cNvPr>
          <p:cNvSpPr txBox="1"/>
          <p:nvPr/>
        </p:nvSpPr>
        <p:spPr>
          <a:xfrm>
            <a:off x="7926993" y="3490309"/>
            <a:ext cx="3441968" cy="646331"/>
          </a:xfrm>
          <a:prstGeom prst="rect">
            <a:avLst/>
          </a:prstGeom>
          <a:noFill/>
        </p:spPr>
        <p:txBody>
          <a:bodyPr wrap="none" rtlCol="0">
            <a:spAutoFit/>
          </a:bodyPr>
          <a:lstStyle/>
          <a:p>
            <a:r>
              <a:rPr lang="de-DE" dirty="0"/>
              <a:t>Personenbeförderung + </a:t>
            </a:r>
          </a:p>
          <a:p>
            <a:r>
              <a:rPr lang="de-DE" dirty="0"/>
              <a:t>Bereitstellung von Fahrzeugen  </a:t>
            </a:r>
          </a:p>
        </p:txBody>
      </p:sp>
    </p:spTree>
    <p:extLst>
      <p:ext uri="{BB962C8B-B14F-4D97-AF65-F5344CB8AC3E}">
        <p14:creationId xmlns:p14="http://schemas.microsoft.com/office/powerpoint/2010/main" val="11289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F84BB-C912-A799-522E-BB9064E288FF}"/>
              </a:ext>
            </a:extLst>
          </p:cNvPr>
          <p:cNvSpPr>
            <a:spLocks noGrp="1"/>
          </p:cNvSpPr>
          <p:nvPr>
            <p:ph type="title"/>
          </p:nvPr>
        </p:nvSpPr>
        <p:spPr>
          <a:xfrm>
            <a:off x="1308100" y="669588"/>
            <a:ext cx="9289498" cy="374525"/>
          </a:xfrm>
        </p:spPr>
        <p:txBody>
          <a:bodyPr/>
          <a:lstStyle/>
          <a:p>
            <a:r>
              <a:rPr lang="de-DE" dirty="0"/>
              <a:t>Anliegen und Inhalte des Rechtsrahmen für Mobilitätsdienstleistungen </a:t>
            </a:r>
          </a:p>
        </p:txBody>
      </p:sp>
      <p:sp>
        <p:nvSpPr>
          <p:cNvPr id="4" name="Foliennummernplatzhalter 3">
            <a:extLst>
              <a:ext uri="{FF2B5EF4-FFF2-40B4-BE49-F238E27FC236}">
                <a16:creationId xmlns:a16="http://schemas.microsoft.com/office/drawing/2014/main" id="{45CA99B5-5935-8B40-BB6F-8A9140040313}"/>
              </a:ext>
            </a:extLst>
          </p:cNvPr>
          <p:cNvSpPr>
            <a:spLocks noGrp="1"/>
          </p:cNvSpPr>
          <p:nvPr>
            <p:ph type="sldNum" sz="quarter" idx="15"/>
          </p:nvPr>
        </p:nvSpPr>
        <p:spPr/>
        <p:txBody>
          <a:bodyPr/>
          <a:lstStyle/>
          <a:p>
            <a:fld id="{418F7AD7-DC47-44A0-A9D7-F1C17BFD6F09}" type="slidenum">
              <a:rPr lang="de-AT" smtClean="0"/>
              <a:pPr/>
              <a:t>8</a:t>
            </a:fld>
            <a:endParaRPr lang="de-AT" dirty="0"/>
          </a:p>
        </p:txBody>
      </p:sp>
      <p:graphicFrame>
        <p:nvGraphicFramePr>
          <p:cNvPr id="9" name="Tabelle 9">
            <a:extLst>
              <a:ext uri="{FF2B5EF4-FFF2-40B4-BE49-F238E27FC236}">
                <a16:creationId xmlns:a16="http://schemas.microsoft.com/office/drawing/2014/main" id="{152A06C4-CB77-C10B-1209-CF5E5115BC5E}"/>
              </a:ext>
            </a:extLst>
          </p:cNvPr>
          <p:cNvGraphicFramePr>
            <a:graphicFrameLocks noGrp="1"/>
          </p:cNvGraphicFramePr>
          <p:nvPr>
            <p:extLst>
              <p:ext uri="{D42A27DB-BD31-4B8C-83A1-F6EECF244321}">
                <p14:modId xmlns:p14="http://schemas.microsoft.com/office/powerpoint/2010/main" val="2444748033"/>
              </p:ext>
            </p:extLst>
          </p:nvPr>
        </p:nvGraphicFramePr>
        <p:xfrm>
          <a:off x="96982" y="1256964"/>
          <a:ext cx="11984182" cy="4604166"/>
        </p:xfrm>
        <a:graphic>
          <a:graphicData uri="http://schemas.openxmlformats.org/drawingml/2006/table">
            <a:tbl>
              <a:tblPr firstRow="1" bandRow="1">
                <a:tableStyleId>{5C22544A-7EE6-4342-B048-85BDC9FD1C3A}</a:tableStyleId>
              </a:tblPr>
              <a:tblGrid>
                <a:gridCol w="3104992">
                  <a:extLst>
                    <a:ext uri="{9D8B030D-6E8A-4147-A177-3AD203B41FA5}">
                      <a16:colId xmlns:a16="http://schemas.microsoft.com/office/drawing/2014/main" val="3676603280"/>
                    </a:ext>
                  </a:extLst>
                </a:gridCol>
                <a:gridCol w="3909912">
                  <a:extLst>
                    <a:ext uri="{9D8B030D-6E8A-4147-A177-3AD203B41FA5}">
                      <a16:colId xmlns:a16="http://schemas.microsoft.com/office/drawing/2014/main" val="388459245"/>
                    </a:ext>
                  </a:extLst>
                </a:gridCol>
                <a:gridCol w="4969278">
                  <a:extLst>
                    <a:ext uri="{9D8B030D-6E8A-4147-A177-3AD203B41FA5}">
                      <a16:colId xmlns:a16="http://schemas.microsoft.com/office/drawing/2014/main" val="1809321065"/>
                    </a:ext>
                  </a:extLst>
                </a:gridCol>
              </a:tblGrid>
              <a:tr h="807375">
                <a:tc>
                  <a:txBody>
                    <a:bodyPr/>
                    <a:lstStyle/>
                    <a:p>
                      <a:endParaRPr lang="de-DE"/>
                    </a:p>
                  </a:txBody>
                  <a:tcPr/>
                </a:tc>
                <a:tc>
                  <a:txBody>
                    <a:bodyPr/>
                    <a:lstStyle/>
                    <a:p>
                      <a:r>
                        <a:rPr lang="de-DE" dirty="0" err="1"/>
                        <a:t>GelVG</a:t>
                      </a:r>
                      <a:r>
                        <a:rPr lang="de-DE" dirty="0"/>
                        <a:t> </a:t>
                      </a:r>
                    </a:p>
                    <a:p>
                      <a:r>
                        <a:rPr lang="de-DE" sz="1400" b="0" dirty="0"/>
                        <a:t>(Taxi, Mietwagen)</a:t>
                      </a:r>
                    </a:p>
                  </a:txBody>
                  <a:tcPr/>
                </a:tc>
                <a:tc>
                  <a:txBody>
                    <a:bodyPr/>
                    <a:lstStyle/>
                    <a:p>
                      <a:r>
                        <a:rPr lang="de-DE" dirty="0" err="1"/>
                        <a:t>KflG</a:t>
                      </a:r>
                      <a:r>
                        <a:rPr lang="de-DE" dirty="0"/>
                        <a:t> </a:t>
                      </a:r>
                    </a:p>
                    <a:p>
                      <a:r>
                        <a:rPr lang="de-DE" sz="1400" b="0" dirty="0"/>
                        <a:t>(klassische Linienverkehr)</a:t>
                      </a:r>
                    </a:p>
                  </a:txBody>
                  <a:tcPr/>
                </a:tc>
                <a:extLst>
                  <a:ext uri="{0D108BD9-81ED-4DB2-BD59-A6C34878D82A}">
                    <a16:rowId xmlns:a16="http://schemas.microsoft.com/office/drawing/2014/main" val="2564981965"/>
                  </a:ext>
                </a:extLst>
              </a:tr>
              <a:tr h="1211064">
                <a:tc>
                  <a:txBody>
                    <a:bodyPr/>
                    <a:lstStyle/>
                    <a:p>
                      <a:endParaRPr lang="de-DE" dirty="0"/>
                    </a:p>
                    <a:p>
                      <a:r>
                        <a:rPr lang="de-DE" b="1" dirty="0"/>
                        <a:t>Marktzugang </a:t>
                      </a:r>
                    </a:p>
                    <a:p>
                      <a:r>
                        <a:rPr lang="de-DE" b="1" dirty="0"/>
                        <a:t>(Konzession) </a:t>
                      </a:r>
                    </a:p>
                  </a:txBody>
                  <a:tcPr/>
                </a:tc>
                <a:tc gridSpan="2">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104792810"/>
                  </a:ext>
                </a:extLst>
              </a:tr>
              <a:tr h="888114">
                <a:tc>
                  <a:txBody>
                    <a:bodyPr/>
                    <a:lstStyle/>
                    <a:p>
                      <a:r>
                        <a:rPr lang="de-DE" b="1" dirty="0"/>
                        <a:t>Ausübung der </a:t>
                      </a:r>
                    </a:p>
                    <a:p>
                      <a:r>
                        <a:rPr lang="de-DE" b="1" dirty="0"/>
                        <a:t>Tätigkeit (Beförderung, Haftung) </a:t>
                      </a:r>
                    </a:p>
                  </a:txBody>
                  <a:tcPr/>
                </a:tc>
                <a:tc>
                  <a:txBody>
                    <a:bodyPr/>
                    <a:lstStyle/>
                    <a:p>
                      <a:r>
                        <a:rPr lang="de-DE" dirty="0"/>
                        <a:t>Beförderungspflicht </a:t>
                      </a:r>
                    </a:p>
                    <a:p>
                      <a:endParaRPr lang="de-DE" dirty="0"/>
                    </a:p>
                    <a:p>
                      <a:r>
                        <a:rPr lang="de-DE" dirty="0"/>
                        <a:t>Tarife können festgelegt werden </a:t>
                      </a:r>
                    </a:p>
                  </a:txBody>
                  <a:tcPr/>
                </a:tc>
                <a:tc>
                  <a:txBody>
                    <a:bodyPr/>
                    <a:lstStyle/>
                    <a:p>
                      <a:r>
                        <a:rPr lang="de-DE" dirty="0"/>
                        <a:t>Betriebs- und Beförderungspflicht </a:t>
                      </a:r>
                    </a:p>
                    <a:p>
                      <a:r>
                        <a:rPr lang="de-DE" dirty="0"/>
                        <a:t>Sondergesetzliche Haftungsregeln </a:t>
                      </a:r>
                    </a:p>
                    <a:p>
                      <a:r>
                        <a:rPr lang="de-DE" dirty="0"/>
                        <a:t>Beförderungspreise werden festgelegt</a:t>
                      </a:r>
                    </a:p>
                  </a:txBody>
                  <a:tcPr/>
                </a:tc>
                <a:extLst>
                  <a:ext uri="{0D108BD9-81ED-4DB2-BD59-A6C34878D82A}">
                    <a16:rowId xmlns:a16="http://schemas.microsoft.com/office/drawing/2014/main" val="1456239719"/>
                  </a:ext>
                </a:extLst>
              </a:tr>
              <a:tr h="888114">
                <a:tc>
                  <a:txBody>
                    <a:bodyPr/>
                    <a:lstStyle/>
                    <a:p>
                      <a:r>
                        <a:rPr lang="de-DE" b="1" dirty="0"/>
                        <a:t>Spezifische</a:t>
                      </a:r>
                    </a:p>
                    <a:p>
                      <a:r>
                        <a:rPr lang="de-DE" b="1" dirty="0"/>
                        <a:t>Arbeitszeitregelung (Lenker*in)</a:t>
                      </a:r>
                    </a:p>
                  </a:txBody>
                  <a:tcPr/>
                </a:tc>
                <a:tc gridSpan="2">
                  <a:txBody>
                    <a:bodyPr/>
                    <a:lstStyle/>
                    <a:p>
                      <a:endParaRPr lang="de-DE" dirty="0"/>
                    </a:p>
                    <a:p>
                      <a:r>
                        <a:rPr lang="de-DE" dirty="0"/>
                        <a:t>                                Arbeitszeit für selbständige Kraftfahrer </a:t>
                      </a:r>
                    </a:p>
                  </a:txBody>
                  <a:tcPr/>
                </a:tc>
                <a:tc hMerge="1">
                  <a:txBody>
                    <a:bodyPr/>
                    <a:lstStyle/>
                    <a:p>
                      <a:endParaRPr lang="de-DE" dirty="0"/>
                    </a:p>
                  </a:txBody>
                  <a:tcPr/>
                </a:tc>
                <a:extLst>
                  <a:ext uri="{0D108BD9-81ED-4DB2-BD59-A6C34878D82A}">
                    <a16:rowId xmlns:a16="http://schemas.microsoft.com/office/drawing/2014/main" val="3482942686"/>
                  </a:ext>
                </a:extLst>
              </a:tr>
              <a:tr h="756927">
                <a:tc>
                  <a:txBody>
                    <a:bodyPr/>
                    <a:lstStyle/>
                    <a:p>
                      <a:r>
                        <a:rPr lang="de-DE" b="1" dirty="0"/>
                        <a:t>Teilnahme im Straßenverkehr </a:t>
                      </a:r>
                    </a:p>
                  </a:txBody>
                  <a:tcPr/>
                </a:tc>
                <a:tc gridSpan="2">
                  <a:txBody>
                    <a:bodyPr/>
                    <a:lstStyle/>
                    <a:p>
                      <a:endParaRPr lang="de-DE" sz="800" dirty="0"/>
                    </a:p>
                    <a:p>
                      <a:r>
                        <a:rPr lang="de-DE" dirty="0"/>
                        <a:t>Sonderbestimmungen in der StVO            Taxis und Kraftfahrlinien </a:t>
                      </a:r>
                    </a:p>
                  </a:txBody>
                  <a:tcPr/>
                </a:tc>
                <a:tc hMerge="1">
                  <a:txBody>
                    <a:bodyPr/>
                    <a:lstStyle/>
                    <a:p>
                      <a:endParaRPr lang="de-DE" dirty="0"/>
                    </a:p>
                  </a:txBody>
                  <a:tcPr/>
                </a:tc>
                <a:extLst>
                  <a:ext uri="{0D108BD9-81ED-4DB2-BD59-A6C34878D82A}">
                    <a16:rowId xmlns:a16="http://schemas.microsoft.com/office/drawing/2014/main" val="2419734987"/>
                  </a:ext>
                </a:extLst>
              </a:tr>
            </a:tbl>
          </a:graphicData>
        </a:graphic>
      </p:graphicFrame>
      <p:pic>
        <p:nvPicPr>
          <p:cNvPr id="10" name="Grafik 31">
            <a:extLst>
              <a:ext uri="{FF2B5EF4-FFF2-40B4-BE49-F238E27FC236}">
                <a16:creationId xmlns:a16="http://schemas.microsoft.com/office/drawing/2014/main" id="{B23FB7BB-6A5C-F4FC-9767-A725B1060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06" t="46727" r="6500" b="6221"/>
          <a:stretch>
            <a:fillRect/>
          </a:stretch>
        </p:blipFill>
        <p:spPr bwMode="auto">
          <a:xfrm>
            <a:off x="6095999" y="1384347"/>
            <a:ext cx="804330" cy="531036"/>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24">
            <a:extLst>
              <a:ext uri="{FF2B5EF4-FFF2-40B4-BE49-F238E27FC236}">
                <a16:creationId xmlns:a16="http://schemas.microsoft.com/office/drawing/2014/main" id="{3A0861CF-9127-64DB-FFB5-6C8A9EF564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398"/>
          <a:stretch/>
        </p:blipFill>
        <p:spPr bwMode="auto">
          <a:xfrm>
            <a:off x="10920118" y="1382451"/>
            <a:ext cx="809852" cy="5179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74613020-4589-F4E5-52AD-68E4EBFA09D0}"/>
              </a:ext>
            </a:extLst>
          </p:cNvPr>
          <p:cNvSpPr txBox="1"/>
          <p:nvPr/>
        </p:nvSpPr>
        <p:spPr>
          <a:xfrm>
            <a:off x="3616036" y="2424777"/>
            <a:ext cx="1774845" cy="369332"/>
          </a:xfrm>
          <a:prstGeom prst="rect">
            <a:avLst/>
          </a:prstGeom>
          <a:noFill/>
        </p:spPr>
        <p:txBody>
          <a:bodyPr wrap="none" rtlCol="0">
            <a:spAutoFit/>
          </a:bodyPr>
          <a:lstStyle/>
          <a:p>
            <a:r>
              <a:rPr lang="de-DE" dirty="0"/>
              <a:t>Anforderungen </a:t>
            </a:r>
          </a:p>
        </p:txBody>
      </p:sp>
      <p:sp>
        <p:nvSpPr>
          <p:cNvPr id="13" name="Textfeld 12">
            <a:extLst>
              <a:ext uri="{FF2B5EF4-FFF2-40B4-BE49-F238E27FC236}">
                <a16:creationId xmlns:a16="http://schemas.microsoft.com/office/drawing/2014/main" id="{9A06A111-1E9F-A1C2-014A-1D7645BDA724}"/>
              </a:ext>
            </a:extLst>
          </p:cNvPr>
          <p:cNvSpPr txBox="1"/>
          <p:nvPr/>
        </p:nvSpPr>
        <p:spPr>
          <a:xfrm>
            <a:off x="5631408" y="2131156"/>
            <a:ext cx="3112775" cy="369332"/>
          </a:xfrm>
          <a:prstGeom prst="rect">
            <a:avLst/>
          </a:prstGeom>
          <a:noFill/>
        </p:spPr>
        <p:txBody>
          <a:bodyPr wrap="none" rtlCol="0">
            <a:spAutoFit/>
          </a:bodyPr>
          <a:lstStyle/>
          <a:p>
            <a:r>
              <a:rPr lang="de-DE" dirty="0"/>
              <a:t>Betrieb der </a:t>
            </a:r>
            <a:r>
              <a:rPr lang="de-DE" dirty="0" err="1"/>
              <a:t>BeförderungsDL</a:t>
            </a:r>
            <a:r>
              <a:rPr lang="de-DE" dirty="0"/>
              <a:t> </a:t>
            </a:r>
          </a:p>
        </p:txBody>
      </p:sp>
      <p:sp>
        <p:nvSpPr>
          <p:cNvPr id="14" name="Textfeld 13">
            <a:extLst>
              <a:ext uri="{FF2B5EF4-FFF2-40B4-BE49-F238E27FC236}">
                <a16:creationId xmlns:a16="http://schemas.microsoft.com/office/drawing/2014/main" id="{AF4B587F-7F4E-824E-1A73-4BD7BEDA8DF7}"/>
              </a:ext>
            </a:extLst>
          </p:cNvPr>
          <p:cNvSpPr txBox="1"/>
          <p:nvPr/>
        </p:nvSpPr>
        <p:spPr>
          <a:xfrm>
            <a:off x="5614256" y="2485963"/>
            <a:ext cx="1903150" cy="369332"/>
          </a:xfrm>
          <a:prstGeom prst="rect">
            <a:avLst/>
          </a:prstGeom>
          <a:noFill/>
        </p:spPr>
        <p:txBody>
          <a:bodyPr wrap="none" rtlCol="0">
            <a:spAutoFit/>
          </a:bodyPr>
          <a:lstStyle/>
          <a:p>
            <a:r>
              <a:rPr lang="de-DE" dirty="0"/>
              <a:t>Verwendete KFZ</a:t>
            </a:r>
          </a:p>
        </p:txBody>
      </p:sp>
      <p:sp>
        <p:nvSpPr>
          <p:cNvPr id="15" name="Textfeld 14">
            <a:extLst>
              <a:ext uri="{FF2B5EF4-FFF2-40B4-BE49-F238E27FC236}">
                <a16:creationId xmlns:a16="http://schemas.microsoft.com/office/drawing/2014/main" id="{0D80348E-B5B8-AFCF-53D0-64D2543132B9}"/>
              </a:ext>
            </a:extLst>
          </p:cNvPr>
          <p:cNvSpPr txBox="1"/>
          <p:nvPr/>
        </p:nvSpPr>
        <p:spPr>
          <a:xfrm>
            <a:off x="5605584" y="2842027"/>
            <a:ext cx="3275256" cy="369332"/>
          </a:xfrm>
          <a:prstGeom prst="rect">
            <a:avLst/>
          </a:prstGeom>
          <a:noFill/>
        </p:spPr>
        <p:txBody>
          <a:bodyPr wrap="none" rtlCol="0">
            <a:spAutoFit/>
          </a:bodyPr>
          <a:lstStyle/>
          <a:p>
            <a:r>
              <a:rPr lang="de-DE" dirty="0"/>
              <a:t>Qualifikation der Lenker*innen</a:t>
            </a:r>
          </a:p>
        </p:txBody>
      </p:sp>
      <p:cxnSp>
        <p:nvCxnSpPr>
          <p:cNvPr id="17" name="Gerade Verbindung mit Pfeil 16">
            <a:extLst>
              <a:ext uri="{FF2B5EF4-FFF2-40B4-BE49-F238E27FC236}">
                <a16:creationId xmlns:a16="http://schemas.microsoft.com/office/drawing/2014/main" id="{C3BA462F-EF2B-44C3-8A78-61FC46F69EBB}"/>
              </a:ext>
            </a:extLst>
          </p:cNvPr>
          <p:cNvCxnSpPr>
            <a:cxnSpLocks/>
            <a:endCxn id="13" idx="1"/>
          </p:cNvCxnSpPr>
          <p:nvPr/>
        </p:nvCxnSpPr>
        <p:spPr>
          <a:xfrm flipV="1">
            <a:off x="5270617" y="2315822"/>
            <a:ext cx="360791" cy="191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778D0DCB-6A85-2129-7695-BD2042C7D77B}"/>
              </a:ext>
            </a:extLst>
          </p:cNvPr>
          <p:cNvCxnSpPr>
            <a:cxnSpLocks/>
          </p:cNvCxnSpPr>
          <p:nvPr/>
        </p:nvCxnSpPr>
        <p:spPr>
          <a:xfrm flipV="1">
            <a:off x="5246807" y="2632021"/>
            <a:ext cx="426166" cy="22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3D6EB17-FBAC-9F48-DD24-72627B31D143}"/>
              </a:ext>
            </a:extLst>
          </p:cNvPr>
          <p:cNvCxnSpPr>
            <a:cxnSpLocks/>
          </p:cNvCxnSpPr>
          <p:nvPr/>
        </p:nvCxnSpPr>
        <p:spPr>
          <a:xfrm>
            <a:off x="5270617" y="2779108"/>
            <a:ext cx="360791" cy="21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32">
            <a:extLst>
              <a:ext uri="{FF2B5EF4-FFF2-40B4-BE49-F238E27FC236}">
                <a16:creationId xmlns:a16="http://schemas.microsoft.com/office/drawing/2014/main" id="{AAD96415-242F-630F-B30D-AB387A83B50C}"/>
              </a:ext>
            </a:extLst>
          </p:cNvPr>
          <p:cNvCxnSpPr>
            <a:cxnSpLocks/>
          </p:cNvCxnSpPr>
          <p:nvPr/>
        </p:nvCxnSpPr>
        <p:spPr>
          <a:xfrm>
            <a:off x="8617527" y="2343532"/>
            <a:ext cx="289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B8F53EF0-D204-BC2F-5C54-0CDF4A26C994}"/>
              </a:ext>
            </a:extLst>
          </p:cNvPr>
          <p:cNvCxnSpPr/>
          <p:nvPr/>
        </p:nvCxnSpPr>
        <p:spPr>
          <a:xfrm>
            <a:off x="8906664" y="2158628"/>
            <a:ext cx="0" cy="376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999F7F67-D30A-BC6A-AB5A-571105EBD0D5}"/>
              </a:ext>
            </a:extLst>
          </p:cNvPr>
          <p:cNvCxnSpPr/>
          <p:nvPr/>
        </p:nvCxnSpPr>
        <p:spPr>
          <a:xfrm>
            <a:off x="8906664" y="2158628"/>
            <a:ext cx="2927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96A67CA9-AB42-5576-D8C3-9CA5E46914F4}"/>
              </a:ext>
            </a:extLst>
          </p:cNvPr>
          <p:cNvCxnSpPr/>
          <p:nvPr/>
        </p:nvCxnSpPr>
        <p:spPr>
          <a:xfrm>
            <a:off x="8906664" y="2340617"/>
            <a:ext cx="2927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8C3520EB-7F98-31B0-DEEA-DA726FE9905A}"/>
              </a:ext>
            </a:extLst>
          </p:cNvPr>
          <p:cNvCxnSpPr/>
          <p:nvPr/>
        </p:nvCxnSpPr>
        <p:spPr>
          <a:xfrm>
            <a:off x="8906664" y="2534704"/>
            <a:ext cx="29275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057D3DF3-D811-D5A9-D2FB-5F9650D37EC9}"/>
              </a:ext>
            </a:extLst>
          </p:cNvPr>
          <p:cNvSpPr txBox="1"/>
          <p:nvPr/>
        </p:nvSpPr>
        <p:spPr>
          <a:xfrm>
            <a:off x="9194342" y="2018985"/>
            <a:ext cx="1648208" cy="307777"/>
          </a:xfrm>
          <a:prstGeom prst="rect">
            <a:avLst/>
          </a:prstGeom>
          <a:noFill/>
        </p:spPr>
        <p:txBody>
          <a:bodyPr wrap="none" rtlCol="0">
            <a:spAutoFit/>
          </a:bodyPr>
          <a:lstStyle/>
          <a:p>
            <a:r>
              <a:rPr lang="de-DE" sz="1400" dirty="0"/>
              <a:t>fachlich geeignet* </a:t>
            </a:r>
          </a:p>
        </p:txBody>
      </p:sp>
      <p:sp>
        <p:nvSpPr>
          <p:cNvPr id="41" name="Textfeld 40">
            <a:extLst>
              <a:ext uri="{FF2B5EF4-FFF2-40B4-BE49-F238E27FC236}">
                <a16:creationId xmlns:a16="http://schemas.microsoft.com/office/drawing/2014/main" id="{62CA018F-EFE7-485C-0FD0-062C13716037}"/>
              </a:ext>
            </a:extLst>
          </p:cNvPr>
          <p:cNvSpPr txBox="1"/>
          <p:nvPr/>
        </p:nvSpPr>
        <p:spPr>
          <a:xfrm>
            <a:off x="9208193" y="2226805"/>
            <a:ext cx="2076209" cy="307777"/>
          </a:xfrm>
          <a:prstGeom prst="rect">
            <a:avLst/>
          </a:prstGeom>
          <a:noFill/>
        </p:spPr>
        <p:txBody>
          <a:bodyPr wrap="none" rtlCol="0">
            <a:spAutoFit/>
          </a:bodyPr>
          <a:lstStyle/>
          <a:p>
            <a:r>
              <a:rPr lang="de-DE" sz="1400" dirty="0"/>
              <a:t>finanziell leistungsfähig </a:t>
            </a:r>
          </a:p>
        </p:txBody>
      </p:sp>
      <p:sp>
        <p:nvSpPr>
          <p:cNvPr id="42" name="Textfeld 41">
            <a:extLst>
              <a:ext uri="{FF2B5EF4-FFF2-40B4-BE49-F238E27FC236}">
                <a16:creationId xmlns:a16="http://schemas.microsoft.com/office/drawing/2014/main" id="{CF9473DA-1E14-8A60-A079-1F8EF2FC84BC}"/>
              </a:ext>
            </a:extLst>
          </p:cNvPr>
          <p:cNvSpPr txBox="1"/>
          <p:nvPr/>
        </p:nvSpPr>
        <p:spPr>
          <a:xfrm>
            <a:off x="9208193" y="2424349"/>
            <a:ext cx="1130438" cy="307777"/>
          </a:xfrm>
          <a:prstGeom prst="rect">
            <a:avLst/>
          </a:prstGeom>
          <a:noFill/>
        </p:spPr>
        <p:txBody>
          <a:bodyPr wrap="none" rtlCol="0">
            <a:spAutoFit/>
          </a:bodyPr>
          <a:lstStyle/>
          <a:p>
            <a:r>
              <a:rPr lang="de-DE" sz="1400" dirty="0"/>
              <a:t>zuverlässig </a:t>
            </a:r>
          </a:p>
        </p:txBody>
      </p:sp>
      <p:sp>
        <p:nvSpPr>
          <p:cNvPr id="43" name="Textfeld 42">
            <a:extLst>
              <a:ext uri="{FF2B5EF4-FFF2-40B4-BE49-F238E27FC236}">
                <a16:creationId xmlns:a16="http://schemas.microsoft.com/office/drawing/2014/main" id="{E92FD54B-BF44-81D5-DC31-4920420C16F4}"/>
              </a:ext>
            </a:extLst>
          </p:cNvPr>
          <p:cNvSpPr txBox="1"/>
          <p:nvPr/>
        </p:nvSpPr>
        <p:spPr>
          <a:xfrm>
            <a:off x="9291792" y="5943274"/>
            <a:ext cx="2611612" cy="307777"/>
          </a:xfrm>
          <a:prstGeom prst="rect">
            <a:avLst/>
          </a:prstGeom>
          <a:noFill/>
        </p:spPr>
        <p:txBody>
          <a:bodyPr wrap="none" rtlCol="0">
            <a:spAutoFit/>
          </a:bodyPr>
          <a:lstStyle/>
          <a:p>
            <a:r>
              <a:rPr lang="de-DE" sz="1400" dirty="0"/>
              <a:t>* Betreiber oder Kraftfahrleiter </a:t>
            </a:r>
          </a:p>
        </p:txBody>
      </p:sp>
      <p:cxnSp>
        <p:nvCxnSpPr>
          <p:cNvPr id="45" name="Gerade Verbindung mit Pfeil 44">
            <a:extLst>
              <a:ext uri="{FF2B5EF4-FFF2-40B4-BE49-F238E27FC236}">
                <a16:creationId xmlns:a16="http://schemas.microsoft.com/office/drawing/2014/main" id="{071AFD18-D614-80E2-AD76-F53A3C325918}"/>
              </a:ext>
            </a:extLst>
          </p:cNvPr>
          <p:cNvCxnSpPr/>
          <p:nvPr/>
        </p:nvCxnSpPr>
        <p:spPr>
          <a:xfrm>
            <a:off x="6900329" y="5417127"/>
            <a:ext cx="57729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E9B87415-3D07-C1F6-773B-8FDD516B5612}"/>
              </a:ext>
            </a:extLst>
          </p:cNvPr>
          <p:cNvSpPr txBox="1"/>
          <p:nvPr/>
        </p:nvSpPr>
        <p:spPr>
          <a:xfrm>
            <a:off x="9947564" y="2842027"/>
            <a:ext cx="1319592" cy="369332"/>
          </a:xfrm>
          <a:prstGeom prst="rect">
            <a:avLst/>
          </a:prstGeom>
          <a:noFill/>
        </p:spPr>
        <p:txBody>
          <a:bodyPr wrap="none" rtlCol="0">
            <a:spAutoFit/>
          </a:bodyPr>
          <a:lstStyle/>
          <a:p>
            <a:r>
              <a:rPr lang="de-DE" dirty="0"/>
              <a:t>+ Bedarf !  </a:t>
            </a:r>
          </a:p>
        </p:txBody>
      </p:sp>
    </p:spTree>
    <p:extLst>
      <p:ext uri="{BB962C8B-B14F-4D97-AF65-F5344CB8AC3E}">
        <p14:creationId xmlns:p14="http://schemas.microsoft.com/office/powerpoint/2010/main" val="92041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F7C2D-D9FD-3202-FFA4-3AAA3859B7E0}"/>
              </a:ext>
            </a:extLst>
          </p:cNvPr>
          <p:cNvSpPr>
            <a:spLocks noGrp="1"/>
          </p:cNvSpPr>
          <p:nvPr>
            <p:ph type="title"/>
          </p:nvPr>
        </p:nvSpPr>
        <p:spPr/>
        <p:txBody>
          <a:bodyPr/>
          <a:lstStyle/>
          <a:p>
            <a:r>
              <a:rPr lang="de-DE" dirty="0"/>
              <a:t>Einordnung von Sharing </a:t>
            </a:r>
          </a:p>
        </p:txBody>
      </p:sp>
      <p:sp>
        <p:nvSpPr>
          <p:cNvPr id="4" name="Foliennummernplatzhalter 3">
            <a:extLst>
              <a:ext uri="{FF2B5EF4-FFF2-40B4-BE49-F238E27FC236}">
                <a16:creationId xmlns:a16="http://schemas.microsoft.com/office/drawing/2014/main" id="{6F8B90DB-3875-B20E-96D6-A6C3D6DCDA5E}"/>
              </a:ext>
            </a:extLst>
          </p:cNvPr>
          <p:cNvSpPr>
            <a:spLocks noGrp="1"/>
          </p:cNvSpPr>
          <p:nvPr>
            <p:ph type="sldNum" sz="quarter" idx="15"/>
          </p:nvPr>
        </p:nvSpPr>
        <p:spPr/>
        <p:txBody>
          <a:bodyPr/>
          <a:lstStyle/>
          <a:p>
            <a:fld id="{418F7AD7-DC47-44A0-A9D7-F1C17BFD6F09}" type="slidenum">
              <a:rPr lang="de-AT" smtClean="0"/>
              <a:pPr/>
              <a:t>9</a:t>
            </a:fld>
            <a:endParaRPr lang="de-AT" dirty="0"/>
          </a:p>
        </p:txBody>
      </p:sp>
      <p:graphicFrame>
        <p:nvGraphicFramePr>
          <p:cNvPr id="8" name="Tabelle 8">
            <a:extLst>
              <a:ext uri="{FF2B5EF4-FFF2-40B4-BE49-F238E27FC236}">
                <a16:creationId xmlns:a16="http://schemas.microsoft.com/office/drawing/2014/main" id="{E615919B-7B6E-4E20-CE61-C9C59D264B24}"/>
              </a:ext>
            </a:extLst>
          </p:cNvPr>
          <p:cNvGraphicFramePr>
            <a:graphicFrameLocks noGrp="1"/>
          </p:cNvGraphicFramePr>
          <p:nvPr>
            <p:extLst>
              <p:ext uri="{D42A27DB-BD31-4B8C-83A1-F6EECF244321}">
                <p14:modId xmlns:p14="http://schemas.microsoft.com/office/powerpoint/2010/main" val="2270040881"/>
              </p:ext>
            </p:extLst>
          </p:nvPr>
        </p:nvGraphicFramePr>
        <p:xfrm>
          <a:off x="565703" y="1925779"/>
          <a:ext cx="10988988" cy="4290261"/>
        </p:xfrm>
        <a:graphic>
          <a:graphicData uri="http://schemas.openxmlformats.org/drawingml/2006/table">
            <a:tbl>
              <a:tblPr firstRow="1" bandRow="1">
                <a:tableStyleId>{69CF1AB2-1976-4502-BF36-3FF5EA218861}</a:tableStyleId>
              </a:tblPr>
              <a:tblGrid>
                <a:gridCol w="3147315">
                  <a:extLst>
                    <a:ext uri="{9D8B030D-6E8A-4147-A177-3AD203B41FA5}">
                      <a16:colId xmlns:a16="http://schemas.microsoft.com/office/drawing/2014/main" val="3260989873"/>
                    </a:ext>
                  </a:extLst>
                </a:gridCol>
                <a:gridCol w="7841673">
                  <a:extLst>
                    <a:ext uri="{9D8B030D-6E8A-4147-A177-3AD203B41FA5}">
                      <a16:colId xmlns:a16="http://schemas.microsoft.com/office/drawing/2014/main" val="3988359067"/>
                    </a:ext>
                  </a:extLst>
                </a:gridCol>
              </a:tblGrid>
              <a:tr h="1254631">
                <a:tc>
                  <a:txBody>
                    <a:bodyPr/>
                    <a:lstStyle/>
                    <a:p>
                      <a:r>
                        <a:rPr lang="de-DE" dirty="0"/>
                        <a:t>Marktzugang </a:t>
                      </a:r>
                    </a:p>
                    <a:p>
                      <a:r>
                        <a:rPr lang="de-DE" dirty="0"/>
                        <a:t>(Konzession) </a:t>
                      </a:r>
                    </a:p>
                  </a:txBody>
                  <a:tcPr/>
                </a:tc>
                <a:tc>
                  <a:txBody>
                    <a:bodyPr/>
                    <a:lstStyle/>
                    <a:p>
                      <a:r>
                        <a:rPr lang="de-DE" b="0" dirty="0"/>
                        <a:t>Keine </a:t>
                      </a:r>
                      <a:r>
                        <a:rPr lang="de-DE" b="0" dirty="0" err="1"/>
                        <a:t>BeförderungsDL</a:t>
                      </a:r>
                      <a:r>
                        <a:rPr lang="de-DE" b="0" dirty="0"/>
                        <a:t> </a:t>
                      </a:r>
                    </a:p>
                    <a:p>
                      <a:pPr marL="285750" indent="-285750">
                        <a:buFont typeface="Arial" panose="020B0604020202020204" pitchFamily="34" charset="0"/>
                        <a:buChar char="•"/>
                      </a:pPr>
                      <a:r>
                        <a:rPr lang="de-DE" b="0" dirty="0"/>
                        <a:t>Freies Gewerbe („Vermietung von beweglichen Sachen“) </a:t>
                      </a:r>
                      <a:r>
                        <a:rPr lang="de-DE" b="0" dirty="0" err="1"/>
                        <a:t>iSd</a:t>
                      </a:r>
                      <a:r>
                        <a:rPr lang="de-DE" b="0" dirty="0"/>
                        <a:t> § 5 Abs 2 GewO (= kein Befähigungsnachweis) </a:t>
                      </a:r>
                    </a:p>
                    <a:p>
                      <a:pPr marL="285750" indent="-285750">
                        <a:buFont typeface="Arial" panose="020B0604020202020204" pitchFamily="34" charset="0"/>
                        <a:buChar char="•"/>
                      </a:pPr>
                      <a:r>
                        <a:rPr lang="de-DE" b="0" dirty="0"/>
                        <a:t>Nicht gewerbsmäßig (=keine Ertragserzielungsabsicht): </a:t>
                      </a:r>
                      <a:r>
                        <a:rPr lang="de-DE" b="0" dirty="0" err="1"/>
                        <a:t>genehmigunsgfrei</a:t>
                      </a:r>
                      <a:endParaRPr lang="de-DE" b="0" dirty="0"/>
                    </a:p>
                    <a:p>
                      <a:r>
                        <a:rPr lang="de-DE" b="0" dirty="0"/>
                        <a:t>Wann liegt (keine) Ertragserzielungsabsicht vor? </a:t>
                      </a:r>
                    </a:p>
                  </a:txBody>
                  <a:tcPr/>
                </a:tc>
                <a:extLst>
                  <a:ext uri="{0D108BD9-81ED-4DB2-BD59-A6C34878D82A}">
                    <a16:rowId xmlns:a16="http://schemas.microsoft.com/office/drawing/2014/main" val="379366965"/>
                  </a:ext>
                </a:extLst>
              </a:tr>
              <a:tr h="449781">
                <a:tc>
                  <a:txBody>
                    <a:bodyPr/>
                    <a:lstStyle/>
                    <a:p>
                      <a:r>
                        <a:rPr lang="de-DE" dirty="0"/>
                        <a:t>Ausübung der Tätigkeit </a:t>
                      </a:r>
                    </a:p>
                  </a:txBody>
                  <a:tcPr/>
                </a:tc>
                <a:tc>
                  <a:txBody>
                    <a:bodyPr/>
                    <a:lstStyle/>
                    <a:p>
                      <a:endParaRPr lang="de-DE" dirty="0"/>
                    </a:p>
                  </a:txBody>
                  <a:tcPr/>
                </a:tc>
                <a:extLst>
                  <a:ext uri="{0D108BD9-81ED-4DB2-BD59-A6C34878D82A}">
                    <a16:rowId xmlns:a16="http://schemas.microsoft.com/office/drawing/2014/main" val="3907185466"/>
                  </a:ext>
                </a:extLst>
              </a:tr>
              <a:tr h="415734">
                <a:tc>
                  <a:txBody>
                    <a:bodyPr/>
                    <a:lstStyle/>
                    <a:p>
                      <a:r>
                        <a:rPr lang="de-DE" dirty="0"/>
                        <a:t>Spezifische Arbeitszeit-regelungen (Lenker*in)</a:t>
                      </a:r>
                    </a:p>
                  </a:txBody>
                  <a:tcPr/>
                </a:tc>
                <a:tc>
                  <a:txBody>
                    <a:bodyPr/>
                    <a:lstStyle/>
                    <a:p>
                      <a:endParaRPr lang="de-DE" dirty="0"/>
                    </a:p>
                  </a:txBody>
                  <a:tcPr/>
                </a:tc>
                <a:extLst>
                  <a:ext uri="{0D108BD9-81ED-4DB2-BD59-A6C34878D82A}">
                    <a16:rowId xmlns:a16="http://schemas.microsoft.com/office/drawing/2014/main" val="191454128"/>
                  </a:ext>
                </a:extLst>
              </a:tr>
              <a:tr h="1446338">
                <a:tc>
                  <a:txBody>
                    <a:bodyPr/>
                    <a:lstStyle/>
                    <a:p>
                      <a:r>
                        <a:rPr lang="de-DE" b="1" dirty="0"/>
                        <a:t>Teilnahme im Straßenverkehr </a:t>
                      </a:r>
                    </a:p>
                  </a:txBody>
                  <a:tcPr/>
                </a:tc>
                <a:tc>
                  <a:txBody>
                    <a:bodyPr/>
                    <a:lstStyle/>
                    <a:p>
                      <a:r>
                        <a:rPr lang="de-DE" dirty="0"/>
                        <a:t>Keine expliziten rechtlichen Grundlagen in der StVO für Sharing. </a:t>
                      </a:r>
                    </a:p>
                    <a:p>
                      <a:r>
                        <a:rPr lang="de-DE" dirty="0"/>
                        <a:t>Unklar, inwieweit auf Grundlage der StVO Bevorrechtigungen f Sharing vorgesehen werden können (insb. Ausweisung exklusiv genutzter Parkplätze, Festlegung reduzierter Parkgebühren, Nutzung der Busspur?). </a:t>
                      </a:r>
                    </a:p>
                    <a:p>
                      <a:r>
                        <a:rPr lang="de-DE" dirty="0"/>
                        <a:t>Noch keine besondere Kennzeichnung vorgesehen. </a:t>
                      </a:r>
                    </a:p>
                  </a:txBody>
                  <a:tcPr/>
                </a:tc>
                <a:extLst>
                  <a:ext uri="{0D108BD9-81ED-4DB2-BD59-A6C34878D82A}">
                    <a16:rowId xmlns:a16="http://schemas.microsoft.com/office/drawing/2014/main" val="1439018392"/>
                  </a:ext>
                </a:extLst>
              </a:tr>
            </a:tbl>
          </a:graphicData>
        </a:graphic>
      </p:graphicFrame>
      <p:pic>
        <p:nvPicPr>
          <p:cNvPr id="9" name="Grafik 11">
            <a:extLst>
              <a:ext uri="{FF2B5EF4-FFF2-40B4-BE49-F238E27FC236}">
                <a16:creationId xmlns:a16="http://schemas.microsoft.com/office/drawing/2014/main" id="{8276B0AD-1E3C-2DDB-18C7-A2C2992BD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4082" b="76329"/>
          <a:stretch>
            <a:fillRect/>
          </a:stretch>
        </p:blipFill>
        <p:spPr bwMode="auto">
          <a:xfrm>
            <a:off x="6309130" y="925801"/>
            <a:ext cx="2442324" cy="8287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C9B8CA92-6880-E6A9-A43B-C295F5D05CAE}"/>
              </a:ext>
            </a:extLst>
          </p:cNvPr>
          <p:cNvSpPr txBox="1"/>
          <p:nvPr/>
        </p:nvSpPr>
        <p:spPr>
          <a:xfrm>
            <a:off x="6184891" y="614330"/>
            <a:ext cx="1236236" cy="261610"/>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Selbstorganisiert</a:t>
            </a:r>
          </a:p>
        </p:txBody>
      </p:sp>
      <p:sp>
        <p:nvSpPr>
          <p:cNvPr id="11" name="Textfeld 10">
            <a:extLst>
              <a:ext uri="{FF2B5EF4-FFF2-40B4-BE49-F238E27FC236}">
                <a16:creationId xmlns:a16="http://schemas.microsoft.com/office/drawing/2014/main" id="{3BE4E988-3C5F-3801-993E-5EC7C68FD04A}"/>
              </a:ext>
            </a:extLst>
          </p:cNvPr>
          <p:cNvSpPr txBox="1"/>
          <p:nvPr/>
        </p:nvSpPr>
        <p:spPr>
          <a:xfrm>
            <a:off x="7529537" y="445052"/>
            <a:ext cx="1111202"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Kommerzielles</a:t>
            </a:r>
          </a:p>
          <a:p>
            <a:pPr algn="ctr"/>
            <a:r>
              <a:rPr lang="de-AT" sz="1100" dirty="0">
                <a:latin typeface="Arial" panose="020B0604020202020204" pitchFamily="34" charset="0"/>
                <a:cs typeface="Arial" panose="020B0604020202020204" pitchFamily="34" charset="0"/>
              </a:rPr>
              <a:t>Unternehmen</a:t>
            </a:r>
          </a:p>
        </p:txBody>
      </p:sp>
      <p:sp>
        <p:nvSpPr>
          <p:cNvPr id="12" name="Eckige Klammer rechts 11">
            <a:extLst>
              <a:ext uri="{FF2B5EF4-FFF2-40B4-BE49-F238E27FC236}">
                <a16:creationId xmlns:a16="http://schemas.microsoft.com/office/drawing/2014/main" id="{8B41FED8-0127-C567-92EE-4AF3CF15AB22}"/>
              </a:ext>
            </a:extLst>
          </p:cNvPr>
          <p:cNvSpPr/>
          <p:nvPr/>
        </p:nvSpPr>
        <p:spPr>
          <a:xfrm rot="10800000">
            <a:off x="9258279" y="310307"/>
            <a:ext cx="198783" cy="6162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lumMod val="85000"/>
                </a:schemeClr>
              </a:solidFill>
            </a:endParaRPr>
          </a:p>
        </p:txBody>
      </p:sp>
      <p:cxnSp>
        <p:nvCxnSpPr>
          <p:cNvPr id="13" name="Gerade Verbindung 12">
            <a:extLst>
              <a:ext uri="{FF2B5EF4-FFF2-40B4-BE49-F238E27FC236}">
                <a16:creationId xmlns:a16="http://schemas.microsoft.com/office/drawing/2014/main" id="{D5A1519F-6A1F-4278-9C0C-4ADB1CD6027B}"/>
              </a:ext>
            </a:extLst>
          </p:cNvPr>
          <p:cNvCxnSpPr>
            <a:cxnSpLocks/>
          </p:cNvCxnSpPr>
          <p:nvPr/>
        </p:nvCxnSpPr>
        <p:spPr>
          <a:xfrm flipH="1">
            <a:off x="8762483" y="640003"/>
            <a:ext cx="308146" cy="706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001D4FB1-AE53-1E50-6942-98633C35A632}"/>
              </a:ext>
            </a:extLst>
          </p:cNvPr>
          <p:cNvSpPr txBox="1"/>
          <p:nvPr/>
        </p:nvSpPr>
        <p:spPr>
          <a:xfrm>
            <a:off x="9474631" y="702226"/>
            <a:ext cx="740907"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Stations-</a:t>
            </a:r>
          </a:p>
          <a:p>
            <a:pPr algn="ctr"/>
            <a:r>
              <a:rPr lang="de-AT" sz="1100" dirty="0">
                <a:latin typeface="Arial" panose="020B0604020202020204" pitchFamily="34" charset="0"/>
                <a:cs typeface="Arial" panose="020B0604020202020204" pitchFamily="34" charset="0"/>
              </a:rPr>
              <a:t>basiert</a:t>
            </a:r>
          </a:p>
        </p:txBody>
      </p:sp>
      <p:sp>
        <p:nvSpPr>
          <p:cNvPr id="15" name="Textfeld 14">
            <a:extLst>
              <a:ext uri="{FF2B5EF4-FFF2-40B4-BE49-F238E27FC236}">
                <a16:creationId xmlns:a16="http://schemas.microsoft.com/office/drawing/2014/main" id="{56177D24-57C9-29C7-F629-BB4509377B61}"/>
              </a:ext>
            </a:extLst>
          </p:cNvPr>
          <p:cNvSpPr txBox="1"/>
          <p:nvPr/>
        </p:nvSpPr>
        <p:spPr>
          <a:xfrm>
            <a:off x="9525126" y="102925"/>
            <a:ext cx="639919" cy="430887"/>
          </a:xfrm>
          <a:prstGeom prst="rect">
            <a:avLst/>
          </a:prstGeom>
          <a:noFill/>
        </p:spPr>
        <p:txBody>
          <a:bodyPr wrap="none" rtlCol="0">
            <a:spAutoFit/>
          </a:bodyPr>
          <a:lstStyle/>
          <a:p>
            <a:pPr algn="ctr"/>
            <a:r>
              <a:rPr lang="de-AT" sz="1100" dirty="0">
                <a:latin typeface="Arial" panose="020B0604020202020204" pitchFamily="34" charset="0"/>
                <a:cs typeface="Arial" panose="020B0604020202020204" pitchFamily="34" charset="0"/>
              </a:rPr>
              <a:t>Free-</a:t>
            </a:r>
          </a:p>
          <a:p>
            <a:pPr algn="ctr"/>
            <a:r>
              <a:rPr lang="de-AT" sz="1100" dirty="0" err="1">
                <a:latin typeface="Arial" panose="020B0604020202020204" pitchFamily="34" charset="0"/>
                <a:cs typeface="Arial" panose="020B0604020202020204" pitchFamily="34" charset="0"/>
              </a:rPr>
              <a:t>floating</a:t>
            </a:r>
            <a:endParaRPr lang="de-AT" sz="1100" dirty="0">
              <a:latin typeface="Arial" panose="020B0604020202020204" pitchFamily="34" charset="0"/>
              <a:cs typeface="Arial" panose="020B0604020202020204" pitchFamily="34" charset="0"/>
            </a:endParaRPr>
          </a:p>
        </p:txBody>
      </p:sp>
      <p:cxnSp>
        <p:nvCxnSpPr>
          <p:cNvPr id="18" name="Gerade Verbindung 17">
            <a:extLst>
              <a:ext uri="{FF2B5EF4-FFF2-40B4-BE49-F238E27FC236}">
                <a16:creationId xmlns:a16="http://schemas.microsoft.com/office/drawing/2014/main" id="{51B1A616-17BA-73E7-4BB3-F9F045B84512}"/>
              </a:ext>
            </a:extLst>
          </p:cNvPr>
          <p:cNvCxnSpPr>
            <a:cxnSpLocks/>
          </p:cNvCxnSpPr>
          <p:nvPr/>
        </p:nvCxnSpPr>
        <p:spPr>
          <a:xfrm flipV="1">
            <a:off x="3774847" y="3677545"/>
            <a:ext cx="7641298" cy="38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5E14E34-92C5-BD5A-2D2D-551AB0DF83D8}"/>
              </a:ext>
            </a:extLst>
          </p:cNvPr>
          <p:cNvCxnSpPr>
            <a:cxnSpLocks/>
          </p:cNvCxnSpPr>
          <p:nvPr/>
        </p:nvCxnSpPr>
        <p:spPr>
          <a:xfrm flipV="1">
            <a:off x="3763527" y="4225636"/>
            <a:ext cx="7791164" cy="4677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391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LANG_DEF" val="3079"/>
  <p:tag name="LANG_NAME" val="German Austria"/>
  <p:tag name="MASTCOUNT" val="1"/>
  <p:tag name="DES1LAYOUTCOUNT" val="33"/>
  <p:tag name="LINGO_COUNT" val="56"/>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FOB Rechtswissenschaften">
  <a:themeElements>
    <a:clrScheme name="Benutzerdefiniert 2">
      <a:dk1>
        <a:srgbClr val="000000"/>
      </a:dk1>
      <a:lt1>
        <a:srgbClr val="FFFFFF"/>
      </a:lt1>
      <a:dk2>
        <a:srgbClr val="006699"/>
      </a:dk2>
      <a:lt2>
        <a:srgbClr val="DFF2FD"/>
      </a:lt2>
      <a:accent1>
        <a:srgbClr val="006699"/>
      </a:accent1>
      <a:accent2>
        <a:srgbClr val="72ADD5"/>
      </a:accent2>
      <a:accent3>
        <a:srgbClr val="A6D5EC"/>
      </a:accent3>
      <a:accent4>
        <a:srgbClr val="DFF2FD"/>
      </a:accent4>
      <a:accent5>
        <a:srgbClr val="646363"/>
      </a:accent5>
      <a:accent6>
        <a:srgbClr val="5485AB"/>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 1">
      <a:srgbClr val="5485AB"/>
    </a:custClr>
    <a:custClr name="Blau 2">
      <a:srgbClr val="72ADD5"/>
    </a:custClr>
    <a:custClr name="Blau 3">
      <a:srgbClr val="A6D5EC"/>
    </a:custClr>
    <a:custClr name="Blau 4">
      <a:srgbClr val="DFF2FD"/>
    </a:custClr>
    <a:custClr name="Grün 1">
      <a:srgbClr val="007E71"/>
    </a:custClr>
    <a:custClr name="Grün 2">
      <a:srgbClr val="6AAAA5"/>
    </a:custClr>
    <a:custClr name="Grün 3">
      <a:srgbClr val="A2C6C2"/>
    </a:custClr>
    <a:custClr name="Grün 4">
      <a:srgbClr val="E9F1F0"/>
    </a:custClr>
    <a:custClr name="Magenta 1">
      <a:srgbClr val="BA4682"/>
    </a:custClr>
    <a:custClr name="Magenta 2">
      <a:srgbClr val="CD81A8"/>
    </a:custClr>
    <a:custClr name="Magenta 3">
      <a:srgbClr val="DFAFCA"/>
    </a:custClr>
    <a:custClr name="Magenta 4">
      <a:srgbClr val="F5E5EF"/>
    </a:custClr>
    <a:custClr name="Orange 1">
      <a:srgbClr val="E18922"/>
    </a:custClr>
    <a:custClr name="Orange 2">
      <a:srgbClr val="EEB473"/>
    </a:custClr>
    <a:custClr name="Orange 3">
      <a:srgbClr val="F5D0A8"/>
    </a:custClr>
    <a:custClr name="Orange 4">
      <a:srgbClr val="FDEFE1"/>
    </a:custClr>
    <a:custClr name="Grau 1">
      <a:srgbClr val="646363"/>
    </a:custClr>
    <a:custClr name="Grau 2">
      <a:srgbClr val="9D9D9C"/>
    </a:custClr>
    <a:custClr name="Grau 3">
      <a:srgbClr val="D0D0D0"/>
    </a:custClr>
    <a:custClr name="Grau 4">
      <a:srgbClr val="EDEDED"/>
    </a:custClr>
  </a:custClrLst>
  <a:extLst>
    <a:ext uri="{05A4C25C-085E-4340-85A3-A5531E510DB2}">
      <thm15:themeFamily xmlns:thm15="http://schemas.microsoft.com/office/thememl/2012/main" name="TUW_Praesentation_Manual.potx" id="{5F1B5B2F-F0CB-44F4-8311-32707E3982A9}" vid="{63D61159-81E5-4E59-9D7C-7597216411D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TUW_Praesentation_Manual</Template>
  <TotalTime>0</TotalTime>
  <Words>2714</Words>
  <Application>Microsoft Macintosh PowerPoint</Application>
  <PresentationFormat>Breitbild</PresentationFormat>
  <Paragraphs>302</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Roboto</vt:lpstr>
      <vt:lpstr>Calibri</vt:lpstr>
      <vt:lpstr>Arial</vt:lpstr>
      <vt:lpstr>Arial Nova</vt:lpstr>
      <vt:lpstr>Wingdings</vt:lpstr>
      <vt:lpstr>FOB Rechtswissenschaften</vt:lpstr>
      <vt:lpstr>Der rechtliche Rahmen für alternative Mobilitätsdienste - </vt:lpstr>
      <vt:lpstr>Alternative Mobilitätsdienste –  zentrale Bausteine der Mobilitätswende </vt:lpstr>
      <vt:lpstr>Inhalt des Vortrags </vt:lpstr>
      <vt:lpstr>Struktur: Alternative und  klassische Mobilitätsdienste</vt:lpstr>
      <vt:lpstr>Betriebsmodelle des Mikro-ÖV</vt:lpstr>
      <vt:lpstr>Struktur: Alternative und klassische Mobilitätsdienste </vt:lpstr>
      <vt:lpstr>Die verschiedenen Ebenen des Mobilitätssektors </vt:lpstr>
      <vt:lpstr>Anliegen und Inhalte des Rechtsrahmen für Mobilitätsdienstleistungen </vt:lpstr>
      <vt:lpstr>Einordnung von Sharing </vt:lpstr>
      <vt:lpstr>Einordnung von Carpooling</vt:lpstr>
      <vt:lpstr>Einordnung von Mikro-ÖV  </vt:lpstr>
      <vt:lpstr>Was ist zu tun? </vt:lpstr>
      <vt:lpstr>Neues Mobilitäts-/Personenbeförderungsgesetz </vt:lpstr>
      <vt:lpstr>Was ist noch zu tun?  Förderung  einer breiten Etablierung </vt:lpstr>
      <vt:lpstr>PowerPoint-Präsentation</vt:lpstr>
    </vt:vector>
  </TitlesOfParts>
  <Company>Technische Universität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zur PowerPoint-Vorlage</dc:title>
  <dc:creator>Steger, Lotta</dc:creator>
  <cp:lastModifiedBy>Damjanovic, Dragana</cp:lastModifiedBy>
  <cp:revision>52</cp:revision>
  <cp:lastPrinted>2022-10-17T17:06:29Z</cp:lastPrinted>
  <dcterms:created xsi:type="dcterms:W3CDTF">2022-02-20T14:52:42Z</dcterms:created>
  <dcterms:modified xsi:type="dcterms:W3CDTF">2022-10-17T19:24:30Z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0x01010047F7283A7873274F8E189EC753F03E5A</vt:lpwstr>
  </property>
</Properties>
</file>