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 varScale="1">
        <p:scale>
          <a:sx n="95" d="100"/>
          <a:sy n="95" d="100"/>
        </p:scale>
        <p:origin x="134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AT"/>
              <a:t>Präsentationstitel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32541-9D6E-4435-884B-1AB690B194A6}" type="datetimeFigureOut">
              <a:rPr lang="de-DE" smtClean="0"/>
              <a:pPr/>
              <a:t>21.09.2021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A4A7E-6021-4838-B744-44A95236965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535944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AT"/>
              <a:t>Präsentationstitel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5F676-9FAA-4539-AFF1-C737BFB57619}" type="datetimeFigureOut">
              <a:rPr lang="de-DE" smtClean="0"/>
              <a:pPr/>
              <a:t>21.09.2021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8A085-BE79-410E-8217-284F855DE845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661289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571461" y="428604"/>
            <a:ext cx="10953827" cy="5929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AG Rounded LT Pro Thin" panose="020F04020202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08235" y="6356351"/>
            <a:ext cx="331705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" t="15449" r="2761" b="16315"/>
          <a:stretch/>
        </p:blipFill>
        <p:spPr>
          <a:xfrm>
            <a:off x="4963509" y="5913849"/>
            <a:ext cx="2264985" cy="8663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428604"/>
            <a:ext cx="10862997" cy="127220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1844825"/>
            <a:ext cx="10862997" cy="4032448"/>
          </a:xfrm>
        </p:spPr>
        <p:txBody>
          <a:bodyPr vert="eaVert"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09152" y="476673"/>
            <a:ext cx="2743200" cy="5649491"/>
          </a:xfrm>
        </p:spPr>
        <p:txBody>
          <a:bodyPr vert="eaVert"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476673"/>
            <a:ext cx="8026400" cy="5649491"/>
          </a:xfrm>
        </p:spPr>
        <p:txBody>
          <a:bodyPr vert="eaVert"/>
          <a:lstStyle>
            <a:lvl1pPr>
              <a:defRPr>
                <a:latin typeface="HelveticaNeueLT Pro 45 Lt" panose="020B0403020202020204" pitchFamily="34" charset="0"/>
              </a:defRPr>
            </a:lvl1pPr>
            <a:lvl2pPr>
              <a:defRPr>
                <a:latin typeface="HelveticaNeueLT Pro 45 Lt" panose="020B0403020202020204" pitchFamily="34" charset="0"/>
              </a:defRPr>
            </a:lvl2pPr>
            <a:lvl3pPr>
              <a:defRPr>
                <a:latin typeface="HelveticaNeueLT Pro 45 Lt" panose="020B0403020202020204" pitchFamily="34" charset="0"/>
              </a:defRPr>
            </a:lvl3pPr>
            <a:lvl4pPr>
              <a:defRPr>
                <a:latin typeface="HelveticaNeueLT Pro 45 Lt" panose="020B0403020202020204" pitchFamily="34" charset="0"/>
              </a:defRPr>
            </a:lvl4pPr>
            <a:lvl5pPr>
              <a:defRPr>
                <a:latin typeface="HelveticaNeueLT Pro 45 Lt" panose="020B04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NeueLT Pro 45 Lt" panose="020B0403020202020204" pitchFamily="34" charset="0"/>
              </a:defRPr>
            </a:lvl1pPr>
            <a:lvl2pPr>
              <a:defRPr>
                <a:latin typeface="HelveticaNeueLT Pro 45 Lt" panose="020B0403020202020204" pitchFamily="34" charset="0"/>
              </a:defRPr>
            </a:lvl2pPr>
            <a:lvl3pPr>
              <a:defRPr>
                <a:latin typeface="HelveticaNeueLT Pro 45 Lt" panose="020B0403020202020204" pitchFamily="34" charset="0"/>
              </a:defRPr>
            </a:lvl3pPr>
            <a:lvl4pPr>
              <a:defRPr>
                <a:latin typeface="HelveticaNeueLT Pro 45 Lt" panose="020B0403020202020204" pitchFamily="34" charset="0"/>
              </a:defRPr>
            </a:lvl4pPr>
            <a:lvl5pPr>
              <a:defRPr>
                <a:latin typeface="HelveticaNeueLT Pro 45 Lt" panose="020B04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08235" y="6356351"/>
            <a:ext cx="331705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NeueLT Pro 45 Lt" panose="020B0403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45" y="6356351"/>
            <a:ext cx="322104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700809"/>
            <a:ext cx="5384800" cy="4425355"/>
          </a:xfrm>
        </p:spPr>
        <p:txBody>
          <a:bodyPr/>
          <a:lstStyle>
            <a:lvl1pPr>
              <a:defRPr sz="2800">
                <a:latin typeface="HelveticaNeueLT Pro 45 Lt" panose="020B0403020202020204" pitchFamily="34" charset="0"/>
              </a:defRPr>
            </a:lvl1pPr>
            <a:lvl2pPr>
              <a:defRPr sz="2400">
                <a:latin typeface="HelveticaNeueLT Pro 45 Lt" panose="020B0403020202020204" pitchFamily="34" charset="0"/>
              </a:defRPr>
            </a:lvl2pPr>
            <a:lvl3pPr>
              <a:defRPr sz="2000">
                <a:latin typeface="HelveticaNeueLT Pro 45 Lt" panose="020B0403020202020204" pitchFamily="34" charset="0"/>
              </a:defRPr>
            </a:lvl3pPr>
            <a:lvl4pPr>
              <a:defRPr sz="1800">
                <a:latin typeface="HelveticaNeueLT Pro 45 Lt" panose="020B0403020202020204" pitchFamily="34" charset="0"/>
              </a:defRPr>
            </a:lvl4pPr>
            <a:lvl5pPr>
              <a:defRPr sz="1800">
                <a:latin typeface="HelveticaNeueLT Pro 45 Lt" panose="020B04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7280" y="1700809"/>
            <a:ext cx="5371008" cy="4425355"/>
          </a:xfrm>
        </p:spPr>
        <p:txBody>
          <a:bodyPr/>
          <a:lstStyle>
            <a:lvl1pPr>
              <a:defRPr sz="2800">
                <a:latin typeface="HelveticaNeueLT Pro 45 Lt" panose="020B0403020202020204" pitchFamily="34" charset="0"/>
              </a:defRPr>
            </a:lvl1pPr>
            <a:lvl2pPr>
              <a:defRPr sz="2400">
                <a:latin typeface="HelveticaNeueLT Pro 45 Lt" panose="020B0403020202020204" pitchFamily="34" charset="0"/>
              </a:defRPr>
            </a:lvl2pPr>
            <a:lvl3pPr>
              <a:defRPr sz="2000">
                <a:latin typeface="HelveticaNeueLT Pro 45 Lt" panose="020B0403020202020204" pitchFamily="34" charset="0"/>
              </a:defRPr>
            </a:lvl3pPr>
            <a:lvl4pPr>
              <a:defRPr sz="1800">
                <a:latin typeface="HelveticaNeueLT Pro 45 Lt" panose="020B0403020202020204" pitchFamily="34" charset="0"/>
              </a:defRPr>
            </a:lvl4pPr>
            <a:lvl5pPr>
              <a:defRPr sz="1800">
                <a:latin typeface="HelveticaNeueLT Pro 45 Lt" panose="020B04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45" y="6356351"/>
            <a:ext cx="322104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5386917" cy="783778"/>
          </a:xfrm>
        </p:spPr>
        <p:txBody>
          <a:bodyPr anchor="b"/>
          <a:lstStyle>
            <a:lvl1pPr marL="0" indent="0">
              <a:buNone/>
              <a:defRPr sz="2400" b="1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636913"/>
            <a:ext cx="5386917" cy="3489250"/>
          </a:xfrm>
        </p:spPr>
        <p:txBody>
          <a:bodyPr/>
          <a:lstStyle>
            <a:lvl1pPr>
              <a:defRPr sz="2400">
                <a:latin typeface="HelveticaNeueLT Pro 45 Lt" panose="020B0403020202020204" pitchFamily="34" charset="0"/>
              </a:defRPr>
            </a:lvl1pPr>
            <a:lvl2pPr>
              <a:defRPr sz="2000">
                <a:latin typeface="HelveticaNeueLT Pro 45 Lt" panose="020B0403020202020204" pitchFamily="34" charset="0"/>
              </a:defRPr>
            </a:lvl2pPr>
            <a:lvl3pPr>
              <a:defRPr sz="1800">
                <a:latin typeface="HelveticaNeueLT Pro 45 Lt" panose="020B0403020202020204" pitchFamily="34" charset="0"/>
              </a:defRPr>
            </a:lvl3pPr>
            <a:lvl4pPr>
              <a:defRPr sz="1600">
                <a:latin typeface="HelveticaNeueLT Pro 45 Lt" panose="020B0403020202020204" pitchFamily="34" charset="0"/>
              </a:defRPr>
            </a:lvl4pPr>
            <a:lvl5pPr>
              <a:defRPr sz="1600">
                <a:latin typeface="HelveticaNeueLT Pro 45 Lt" panose="020B04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28513" y="1772816"/>
            <a:ext cx="5389033" cy="783778"/>
          </a:xfrm>
        </p:spPr>
        <p:txBody>
          <a:bodyPr anchor="b"/>
          <a:lstStyle>
            <a:lvl1pPr marL="0" indent="0">
              <a:buNone/>
              <a:defRPr sz="2400" b="1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28513" y="2636913"/>
            <a:ext cx="5389033" cy="3489250"/>
          </a:xfrm>
        </p:spPr>
        <p:txBody>
          <a:bodyPr/>
          <a:lstStyle>
            <a:lvl1pPr>
              <a:defRPr sz="2400">
                <a:latin typeface="HelveticaNeueLT Pro 45 Lt" panose="020B0403020202020204" pitchFamily="34" charset="0"/>
              </a:defRPr>
            </a:lvl1pPr>
            <a:lvl2pPr>
              <a:defRPr sz="2000">
                <a:latin typeface="HelveticaNeueLT Pro 45 Lt" panose="020B0403020202020204" pitchFamily="34" charset="0"/>
              </a:defRPr>
            </a:lvl2pPr>
            <a:lvl3pPr>
              <a:defRPr sz="1800">
                <a:latin typeface="HelveticaNeueLT Pro 45 Lt" panose="020B0403020202020204" pitchFamily="34" charset="0"/>
              </a:defRPr>
            </a:lvl3pPr>
            <a:lvl4pPr>
              <a:defRPr sz="1600">
                <a:latin typeface="HelveticaNeueLT Pro 45 Lt" panose="020B0403020202020204" pitchFamily="34" charset="0"/>
              </a:defRPr>
            </a:lvl4pPr>
            <a:lvl5pPr>
              <a:defRPr sz="1600">
                <a:latin typeface="HelveticaNeueLT Pro 45 Lt" panose="020B04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08235" y="6356351"/>
            <a:ext cx="3317053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AT" dirty="0"/>
              <a:t>ZVR-Verkehrsrechtstag 2021</a:t>
            </a:r>
          </a:p>
          <a:p>
            <a:endParaRPr lang="de-A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Th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548680"/>
            <a:ext cx="4011084" cy="886420"/>
          </a:xfrm>
        </p:spPr>
        <p:txBody>
          <a:bodyPr anchor="b"/>
          <a:lstStyle>
            <a:lvl1pPr algn="l">
              <a:defRPr sz="2000" b="1"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548681"/>
            <a:ext cx="6815667" cy="5577483"/>
          </a:xfrm>
        </p:spPr>
        <p:txBody>
          <a:bodyPr/>
          <a:lstStyle>
            <a:lvl1pPr>
              <a:defRPr sz="3200">
                <a:latin typeface="HelveticaNeueLT Pro 45 Lt" panose="020B0403020202020204" pitchFamily="34" charset="0"/>
              </a:defRPr>
            </a:lvl1pPr>
            <a:lvl2pPr>
              <a:defRPr sz="2800">
                <a:latin typeface="HelveticaNeueLT Pro 45 Lt" panose="020B0403020202020204" pitchFamily="34" charset="0"/>
              </a:defRPr>
            </a:lvl2pPr>
            <a:lvl3pPr>
              <a:defRPr sz="2400">
                <a:latin typeface="HelveticaNeueLT Pro 45 Lt" panose="020B0403020202020204" pitchFamily="34" charset="0"/>
              </a:defRPr>
            </a:lvl3pPr>
            <a:lvl4pPr>
              <a:defRPr sz="2000">
                <a:latin typeface="HelveticaNeueLT Pro 45 Lt" panose="020B0403020202020204" pitchFamily="34" charset="0"/>
              </a:defRPr>
            </a:lvl4pPr>
            <a:lvl5pPr>
              <a:defRPr sz="2000">
                <a:latin typeface="HelveticaNeueLT Pro 45 Lt" panose="020B0403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556793"/>
            <a:ext cx="4011084" cy="4569371"/>
          </a:xfrm>
        </p:spPr>
        <p:txBody>
          <a:bodyPr/>
          <a:lstStyle>
            <a:lvl1pPr marL="0" indent="0">
              <a:buNone/>
              <a:defRPr sz="1400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764024"/>
            <a:ext cx="7315200" cy="566738"/>
          </a:xfrm>
        </p:spPr>
        <p:txBody>
          <a:bodyPr anchor="b"/>
          <a:lstStyle>
            <a:lvl1pPr algn="l">
              <a:defRPr sz="2000" b="1">
                <a:latin typeface="VAG Rounded LT Pro Thin" panose="020F0402020204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HelveticaNeueLT Pro 45 Lt" panose="020B04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VAG Rounded LT Pro Thin" panose="020F0402020204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21.09.2021</a:t>
            </a:fld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787688" cy="365125"/>
          </a:xfrm>
        </p:spPr>
        <p:txBody>
          <a:bodyPr/>
          <a:lstStyle>
            <a:lvl1pPr>
              <a:defRPr>
                <a:latin typeface="VAG Rounded LT Pro Thin" panose="020F0402020204020204" pitchFamily="34" charset="0"/>
              </a:defRPr>
            </a:lvl1pPr>
          </a:lstStyle>
          <a:p>
            <a:fld id="{A29B659E-BD5B-4068-83D4-A539104FB6CD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428604"/>
            <a:ext cx="10915688" cy="1272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844825"/>
            <a:ext cx="10915688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AG Rounded LT Pro Thin" panose="020F0402020204020204" pitchFamily="34" charset="0"/>
              </a:defRPr>
            </a:lvl1pPr>
          </a:lstStyle>
          <a:p>
            <a:fld id="{42E46A74-2E9A-4F09-AB6B-17E0CA8D1F95}" type="datetimeFigureOut">
              <a:rPr lang="de-DE" smtClean="0"/>
              <a:pPr/>
              <a:t>21.09.2021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356351"/>
            <a:ext cx="3374165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VAG Rounded LT Pro Thin" panose="020F0402020204020204" pitchFamily="34" charset="0"/>
              </a:defRPr>
            </a:lvl1pPr>
          </a:lstStyle>
          <a:p>
            <a:pPr algn="ctr"/>
            <a:r>
              <a:rPr lang="de-AT" dirty="0"/>
              <a:t>ZVR-Verkehrsrechtstag 2021</a:t>
            </a:r>
          </a:p>
          <a:p>
            <a:endParaRPr lang="de-AT" dirty="0"/>
          </a:p>
        </p:txBody>
      </p:sp>
      <p:sp>
        <p:nvSpPr>
          <p:cNvPr id="7" name="Rechteck 6"/>
          <p:cNvSpPr/>
          <p:nvPr userDrawn="1"/>
        </p:nvSpPr>
        <p:spPr>
          <a:xfrm>
            <a:off x="571461" y="428604"/>
            <a:ext cx="10953827" cy="5929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" t="15449" r="2761" b="16315"/>
          <a:stretch/>
        </p:blipFill>
        <p:spPr>
          <a:xfrm>
            <a:off x="4963509" y="5913849"/>
            <a:ext cx="2264985" cy="8663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AG Rounded LT Pro Thin" panose="020F0402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•"/>
        <a:defRPr sz="32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–"/>
        <a:defRPr sz="28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•"/>
        <a:defRPr sz="24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–"/>
        <a:defRPr sz="20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»"/>
        <a:defRPr sz="2000" kern="1200">
          <a:solidFill>
            <a:schemeClr val="tx1"/>
          </a:solidFill>
          <a:latin typeface="HelveticaNeueLT Pro 45 L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oe.at/" TargetMode="External"/><Relationship Id="rId2" Type="http://schemas.openxmlformats.org/officeDocument/2006/relationships/hyperlink" Target="mailto:info@arboe.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1052737"/>
            <a:ext cx="7772400" cy="1470025"/>
          </a:xfrm>
        </p:spPr>
        <p:txBody>
          <a:bodyPr/>
          <a:lstStyle/>
          <a:p>
            <a:r>
              <a:rPr lang="de-AT" dirty="0"/>
              <a:t>ZVR-Verkehrsrechtstag 2021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95600" y="3068960"/>
            <a:ext cx="6400800" cy="1752600"/>
          </a:xfrm>
        </p:spPr>
        <p:txBody>
          <a:bodyPr/>
          <a:lstStyle/>
          <a:p>
            <a:r>
              <a:rPr lang="de-AT" dirty="0"/>
              <a:t>Gesetzliche Neuerungen </a:t>
            </a:r>
          </a:p>
          <a:p>
            <a:r>
              <a:rPr lang="de-AT" dirty="0"/>
              <a:t>im Straßenverkehrsrecht </a:t>
            </a:r>
          </a:p>
          <a:p>
            <a:r>
              <a:rPr lang="de-AT" dirty="0"/>
              <a:t>seit dem VRT 2019	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F232D8C-CD41-4E2D-9F8B-2EFA1B248576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4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		Kraftfahrrecht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39. KFG-Novelle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Bei Gutachten mit einem Mangel mit Gefahr im Verzug erfolgt die Verständigung über den Versicherungsverband (§57 Abs 4b u. d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Rote Kennzeichentafeln mit EU-Emblem (§49 Abs 4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12.04.2021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Änderung der </a:t>
            </a:r>
            <a:r>
              <a:rPr lang="de-AT" sz="56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ZulassungssperrenVO</a:t>
            </a: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Emissionsfreie KFZ und Klassen L1e, L2e aus dem Anwendungsbereich genommen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Erleichterung für Menschen mit Behinderung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Inkrafttreten 01.07.2021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5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b="1" u="sng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97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04		Verbraucherrecht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Änderung der PKW-</a:t>
            </a:r>
            <a:r>
              <a:rPr lang="de-AT" sz="18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VerbraucherinformationsV</a:t>
            </a: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2018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 BGBl. II 2019/379</a:t>
            </a:r>
            <a:endParaRPr lang="de-AT" sz="18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Umstellung der Berechnung von Verbrauchswerten auf WLTP statt NEFZ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01.01.2020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Änderung der </a:t>
            </a:r>
            <a:r>
              <a:rPr lang="de-AT" sz="18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PreistransparenzV</a:t>
            </a: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Treibstoffpreise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BGBl II 2019/412</a:t>
            </a:r>
            <a:endParaRPr lang="de-AT" sz="18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Verlängerung des Geltungszeitraumes bis Ende 2022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01.01.2020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Änderung der PKW-</a:t>
            </a:r>
            <a:r>
              <a:rPr lang="de-AT" sz="18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VerbraucherinformationsV</a:t>
            </a: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2018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 BGBl II 2021/365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Energieverbrauch von Elektrofahrzeugen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01.01.2022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b="1" u="sng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551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		Steuerrecht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Normverbrauchsabgabe (NOVA)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de-AT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Steuerreformgesetz 2020</a:t>
            </a: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  BGBl I 103/202</a:t>
            </a:r>
            <a:endParaRPr lang="de-AT" sz="21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Umstellung der Berechnung von Verbrauchswerten von NEFZ auf WLTP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01.01.2020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28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		Steuerrecht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de-AT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Änderung des </a:t>
            </a:r>
            <a:r>
              <a:rPr lang="de-AT" sz="21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NovaG</a:t>
            </a: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  BGBl I 18/2021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Ausweitung der Steuerpflicht auf Klasse N1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Anhebung der Höchststeuersätze und </a:t>
            </a:r>
            <a:r>
              <a:rPr lang="de-AT" sz="2100" dirty="0" err="1">
                <a:ea typeface="Calibri" panose="020F0502020204030204" pitchFamily="34" charset="0"/>
                <a:cs typeface="Times New Roman" panose="02020603050405020304" pitchFamily="18" charset="0"/>
              </a:rPr>
              <a:t>Malusbeträge</a:t>
            </a:r>
            <a:endParaRPr lang="de-AT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Vereinfachungen für Menschen mit Behinderung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Sonderregelung für Wohnmobile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2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01.07.2021</a:t>
            </a:r>
            <a:endParaRPr lang="de-AT" sz="21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de-AT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Änderung der Sachbezugswerteverordnung</a:t>
            </a:r>
            <a:r>
              <a:rPr lang="de-AT" sz="2100" dirty="0">
                <a:ea typeface="Calibri" panose="020F0502020204030204" pitchFamily="34" charset="0"/>
                <a:cs typeface="Times New Roman" panose="02020603050405020304" pitchFamily="18" charset="0"/>
              </a:rPr>
              <a:t>  BGBl II 314/2019</a:t>
            </a:r>
            <a:endParaRPr lang="de-AT" sz="21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Umstellung der Berechnung von Verbrauchswerten von NEFZ auf WLTP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Privatnutzung eines arbeitgebereigenen Kraftrads oder Fahrrads (§4b Sachbezugswerteverordnung)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01.11.2019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263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Vielen Dank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ARBÖ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Auto-, Motor- und Radfahrerbund Österreich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Johann-Böhm-Platz 1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>
                <a:ea typeface="Calibri" panose="020F0502020204030204" pitchFamily="34" charset="0"/>
                <a:cs typeface="Times New Roman" panose="02020603050405020304" pitchFamily="18" charset="0"/>
              </a:rPr>
              <a:t>1020 Wien</a:t>
            </a: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Telefon: 01 891 21 0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E-Mail:	</a:t>
            </a: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info@arboe.at</a:t>
            </a: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2100" b="1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www.arboe.at</a:t>
            </a: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2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21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26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70B499-2A05-4977-8A81-1B4EC126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Neuerungen seit September 2019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372233-1107-4027-B843-FEE83F866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>
                <a:cs typeface="Times New Roman" panose="02020603050405020304" pitchFamily="18" charset="0"/>
              </a:rPr>
              <a:t>Themengebiete</a:t>
            </a:r>
          </a:p>
          <a:p>
            <a:pPr marL="0" indent="0">
              <a:buNone/>
            </a:pPr>
            <a:endParaRPr lang="de-AT" sz="1600" dirty="0"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01 Führerscheinrecht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02 Straßenverkehrsrecht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03 Kraftfahrrecht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04 Verbraucherrecht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05 Steuerrecht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58E620-EB4A-4E2F-AF18-9453AE9E9558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2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768148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		Führerscheinrecht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96753"/>
            <a:ext cx="8186766" cy="492941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4. FSG-VBV-Novelle</a:t>
            </a:r>
          </a:p>
          <a:p>
            <a:pPr lvl="0" algn="just">
              <a:lnSpc>
                <a:spcPct val="115000"/>
              </a:lnSpc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Theoretische Einweisung vor Beginn der Ausbildungsfahrten mit zumindest einem Begleiter und dem Ausbildner (§ 2 Abs. 4 FSG-VBV)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Das für Ausbildungsfahrten zu verwendende Schild muss nur noch „blau“ statt „hellblau“ sein und darf durch das Schild „Übungsfahrt“ ersetzt werden. (§6 FSG-VBV)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01.07.2020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20. FSG-Novelle</a:t>
            </a:r>
            <a:r>
              <a:rPr lang="de-AT" sz="1800" u="sng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Die Terrorismusparagraphen des StGB werden in die Gründe für Verkehrsunzuverlässigkeit eingefügt (§ 7 Abs. 3 Z.10 FSG) </a:t>
            </a:r>
          </a:p>
          <a:p>
            <a:pPr algn="just"/>
            <a:r>
              <a:rPr lang="de-AT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01.08.2021</a:t>
            </a:r>
          </a:p>
          <a:p>
            <a:pPr algn="just"/>
            <a:endParaRPr lang="de-AT" sz="1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21. FSG-Novelle</a:t>
            </a:r>
          </a:p>
          <a:p>
            <a:pPr lvl="0">
              <a:lnSpc>
                <a:spcPct val="115000"/>
              </a:lnSpc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FS-Klasse B: Ausnahme hinsichtlich der höchst zulässigen Gesamtmasse für Fahrzeuge mit alternativem Antrieb (§2 Abs. 1a FSG)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01.03.2022</a:t>
            </a:r>
          </a:p>
          <a:p>
            <a:pPr algn="just"/>
            <a:endParaRPr lang="de-AT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DCD630B-5D5D-4261-94A0-4E9EFE9FF86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8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		Führerscheinrecht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21. FSG-Novelle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Geschwindigkeitsübertretung, ab der ein Delikt als unter „besonders gefährlichen Verhältnissen“ ausgeführt gilt wird von 90/100 km/h auf 80/90 km/h (innerorts/außerorts) herabgesetzt. (§ 7 Abs. 3 Z. 3 FSG)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NEU: Beteiligung an unerlaubten Straßenrennen in § 7 Abs. 3 Z. 3 FSG aufgenommen.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Entziehung oder Einschränkung der Lenkberechtigung: § 24 FSG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Begleitende Maßnahmen oder die Beibringung eines amtsärztlichen Gutachtens können bei Verkehrsdelikten, die „unter besonders gefährlichen Verhältnissen oder unter besonderer Rücksichtslosigkeit“ begangen werden, angeordnet werden.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Bei einer zweiten Überschreitung der zulässigen Höchstgeschwindigkeit um 40/50 Km/h (innerorts/außerorts) erhöht sich der Beobachtungszeitraum von 2 auf 4 Jahre.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Bei einer zweiten Begehung von „§ 7 Abs.3 Z.3-Delikten“ oder mehr als 1,6 Promille innerhalb von 4 Jahren ist die Beibringung eines amtsärztlichen Gutachtens und einer verkehrspsychologischen Stellungnahme anzuordnen.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04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		Führerscheinrecht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21. FSG-Novelle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Sonderfälle der Entziehung § 26 FSG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Beobachtungszeitraum nach einer erstmaligen Entziehung wegen „§7 Abs.3. Z.3-Delikten“ erhöht sich von 2 auf 4 Jahre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Überschreitung der zulässigen Höchstgeschwindigkeit um mehr als 40/50 Km/h (innerorts/außerorts): Entziehungsdauer von 2 Wochen auf 1 Monat erhöht.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Überschreitung der zulässigen Höchstgeschwindigkeit um mehr als 60/70 Km/h (innerorts/außerorts): Entziehungsdauer von 6 Wochen auf mindestens 3 Monate erhöht.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Bei wiederholter Begehung innerhalb von 4 Jahren (zuvor: 2 Jahre) beträgt sie Entziehungsdauer bei einer Überschreitung von 40/50 km/h mindestens 3 Monate; bei 60/70 km/h mindestens 6 Monate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01.09.2021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8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		Führerscheinrecht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FSG-Novelle – digitaler Dokumentennachweis</a:t>
            </a: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 BGBl. I Nr. 169/2020</a:t>
            </a:r>
            <a:endParaRPr lang="de-AT" sz="56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Inhaber einer E-ID (§§ 4 E-</a:t>
            </a:r>
            <a:r>
              <a:rPr lang="de-AT" sz="5600" dirty="0" err="1">
                <a:ea typeface="Calibri" panose="020F0502020204030204" pitchFamily="34" charset="0"/>
                <a:cs typeface="Times New Roman" panose="02020603050405020304" pitchFamily="18" charset="0"/>
              </a:rPr>
              <a:t>GovG</a:t>
            </a: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) von der Verpflichtung den Führerschein mitzuführen befreit. (§ 15a FSG)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01.01.2021 </a:t>
            </a: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e-AT" sz="5600" i="1" dirty="0"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de-DE" sz="5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und finden erst Anwendung, wenn die technischen und organisatorischen Voraussetzungen für den Echtbetrieb des digitalen Dokumentennachweises im Führerscheinregister vorliegen.“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5600" b="1" u="sng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13. FSG-PV-Novelle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Hubraumanforderung für Klasse A2 Prüfungsfahrzeuge von 395 auf 245 ccm³ gesenkt.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Anrechnung einer Schaltgetriebeprüfung auf weitere FS-Klassen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20. FSG-DV-Novelle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Unterweisung in lebensrettenden Sofortmaßnahmen zulässig durch in EWR-Staaten niedergelassene Institutionen.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Gleichwertigkeit von Führerscheinen aus Großbritannien und Gibraltar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Codes 112 und 113 (Schülertransporte) entfallen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01.01.2021</a:t>
            </a:r>
            <a:endParaRPr lang="de-AT" sz="5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30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		Straßenverkehrsrecht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StVO-Novelle 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BGBl. I Nr. 154/2021 „</a:t>
            </a:r>
            <a:r>
              <a:rPr lang="de-AT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Raserpaket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Überschreitung der zulässigen Höchstgeschwindigkeit um mehr als 30 km/h wird mit € 150 - € 5.000 (statt zuvor € 70 - € 2.180) bestraft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Überschreitung um mehr als 40/50 km/h (innerorts/außerorts) wird mit € 300 - € 5.000 (statt bisher € 150 - € 2.180) bestraft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01.09.2021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/>
              <a:t>Aufhebung</a:t>
            </a:r>
            <a:r>
              <a:rPr lang="de-AT" sz="1800" b="1" u="sng" dirty="0">
                <a:solidFill>
                  <a:srgbClr val="C00000"/>
                </a:solidFill>
              </a:rPr>
              <a:t> </a:t>
            </a:r>
            <a:r>
              <a:rPr lang="de-AT" sz="1800" b="1" u="sng" dirty="0"/>
              <a:t>des § 98a Abs 2 Satz 1 StVO durch den VfGH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/>
              <a:t>Datenübermittlung an Sicherheitsbehörden bei </a:t>
            </a:r>
            <a:r>
              <a:rPr lang="de-AT" sz="1800" dirty="0" err="1"/>
              <a:t>Section</a:t>
            </a:r>
            <a:r>
              <a:rPr lang="de-AT" sz="1800" dirty="0"/>
              <a:t> Control unzulässiger Grundrechtsreingriff</a:t>
            </a:r>
            <a:endParaRPr lang="de-DE" sz="1800" dirty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60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		Kraftfahrrecht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36. KFG-Novelle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Duplikatsausstellung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von Fahrzeug-Genehmigungsdokumenten nur wenn Abfrage ergibt, dass Dokument nicht zur Sicherstellung hinterlegt wurde.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01.10.2020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37. KFG-Novelle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Sachbereichskennzeichen „FW“ für Feuerwehrfahrzeuge (§§48 Abs 4 u. 49 Abs.4 </a:t>
            </a:r>
            <a:r>
              <a:rPr lang="de-AT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iVm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§ 26 Abs 4 </a:t>
            </a:r>
            <a:r>
              <a:rPr lang="de-AT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lit</a:t>
            </a: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 i KDV) – 66. KDV-Novelle: </a:t>
            </a: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27.11.2020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a typeface="Calibri" panose="020F0502020204030204" pitchFamily="34" charset="0"/>
                <a:cs typeface="Times New Roman" panose="02020603050405020304" pitchFamily="18" charset="0"/>
              </a:rPr>
              <a:t>Begutachtungsintervalle für Fahrzeuge der Klasse L: 3-2-1-1 -  </a:t>
            </a: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01.03.2021</a:t>
            </a: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1800" b="1" u="sng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67. KDV-Novelle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Behördenkennzeichnung „KG“ für Gemeinde Klosterneuburg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01.04.2020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solidFill>
                <a:schemeClr val="tx1">
                  <a:lumMod val="95000"/>
                  <a:lumOff val="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b="1" u="sng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7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5F462-3E9A-46CD-8432-8A61C72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28604"/>
            <a:ext cx="8186766" cy="840156"/>
          </a:xfrm>
        </p:spPr>
        <p:txBody>
          <a:bodyPr>
            <a:normAutofit/>
          </a:bodyPr>
          <a:lstStyle/>
          <a:p>
            <a:pPr algn="l"/>
            <a:r>
              <a:rPr lang="de-AT" sz="4000" dirty="0">
                <a:latin typeface="VAG Rounded LT Pro Thin" panose="020F08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		Kraftfahrrecht</a:t>
            </a:r>
            <a:endParaRPr lang="de-AT" sz="4000" dirty="0">
              <a:latin typeface="VAG Rounded LT Pro Thin" panose="020F0802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C3779-153B-4ECE-AF57-26AD48C5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761"/>
            <a:ext cx="8186766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38. KFG-Novelle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Feuerwehren dürfen auf Fahrzeugdaten der Zulassungsevidenz zugreifen (§47 Abs 4d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01.10.2020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AT" sz="5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39. KFG-Novelle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Ausnahme der IG-L-Geschwindigkeitsbeschränkung auf ausländische Fahrzeuge erweitert (§82 Abs 4a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Blaulichtberechtigung auf Kommando- und Mannschaftsfahrzeuge der Feuerwehr sowie auf Fahrzeuge der Fernmeldebehörde erweitert (§20 Abs 4 </a:t>
            </a:r>
            <a:r>
              <a:rPr lang="de-AT" sz="5600" dirty="0" err="1">
                <a:ea typeface="Calibri" panose="020F0502020204030204" pitchFamily="34" charset="0"/>
                <a:cs typeface="Times New Roman" panose="02020603050405020304" pitchFamily="18" charset="0"/>
              </a:rPr>
              <a:t>lit</a:t>
            </a: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 d u. k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Wahlrecht für Einzelunternehmer, wo Fahrzeug angemeldet wird (§40 Abs 1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Radar- und Laserblocker sind für verfallen zu erklären (§134 Abs 8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16.12.2020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Bei Gutachten mit einem Mangel mit Gefahr im Verzug erfolgt die Verständigung über den Versicherungsverband (§57 Abs 4b u. d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ea typeface="Calibri" panose="020F0502020204030204" pitchFamily="34" charset="0"/>
                <a:cs typeface="Times New Roman" panose="02020603050405020304" pitchFamily="18" charset="0"/>
              </a:rPr>
              <a:t>Rote Kennzeichentafeln mit EU-Emblem (§49 Abs 4 KFG)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5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Inkrafttreten 12.04.2021 </a:t>
            </a:r>
            <a:endParaRPr lang="de-AT" sz="5600" dirty="0">
              <a:solidFill>
                <a:schemeClr val="tx1">
                  <a:lumMod val="95000"/>
                  <a:lumOff val="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AT" sz="1800" b="1" u="sng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A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7D7FFA-28C5-4084-9469-1B8AE3C7A4FF}"/>
              </a:ext>
            </a:extLst>
          </p:cNvPr>
          <p:cNvSpPr txBox="1"/>
          <p:nvPr/>
        </p:nvSpPr>
        <p:spPr>
          <a:xfrm>
            <a:off x="7248128" y="63813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bg1">
                    <a:lumMod val="85000"/>
                  </a:schemeClr>
                </a:solidFill>
                <a:latin typeface="VAG Rounded LT Pro Thin" panose="020F0802020204020204" pitchFamily="34" charset="0"/>
              </a:rPr>
              <a:t>ZVR-Verkehrsrechtstag 2021</a:t>
            </a:r>
          </a:p>
          <a:p>
            <a:endParaRPr lang="de-AT" dirty="0">
              <a:latin typeface="VAG Rounded LT Pro Thin" panose="020F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881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1103</Words>
  <Application>Microsoft Office PowerPoint</Application>
  <PresentationFormat>Breitbild</PresentationFormat>
  <Paragraphs>149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2" baseType="lpstr">
      <vt:lpstr>Arial</vt:lpstr>
      <vt:lpstr>Calibri</vt:lpstr>
      <vt:lpstr>HelveticaNeueLT Pro 45 Lt</vt:lpstr>
      <vt:lpstr>Times New Roman</vt:lpstr>
      <vt:lpstr>VAG Rounded LT Pro Thin</vt:lpstr>
      <vt:lpstr>VAG Rounded Th</vt:lpstr>
      <vt:lpstr>Wingdings</vt:lpstr>
      <vt:lpstr>Larissa-Design</vt:lpstr>
      <vt:lpstr>ZVR-Verkehrsrechtstag 2021</vt:lpstr>
      <vt:lpstr>Neuerungen seit September 2019</vt:lpstr>
      <vt:lpstr>01  Führerscheinrecht</vt:lpstr>
      <vt:lpstr>01  Führerscheinrecht</vt:lpstr>
      <vt:lpstr>01  Führerscheinrecht</vt:lpstr>
      <vt:lpstr>01  Führerscheinrecht</vt:lpstr>
      <vt:lpstr>02  Straßenverkehrsrecht</vt:lpstr>
      <vt:lpstr>03  Kraftfahrrecht</vt:lpstr>
      <vt:lpstr>03  Kraftfahrrecht</vt:lpstr>
      <vt:lpstr>03  Kraftfahrrecht</vt:lpstr>
      <vt:lpstr>04  Verbraucherrecht</vt:lpstr>
      <vt:lpstr>05  Steuerrecht</vt:lpstr>
      <vt:lpstr>05  Steuerrecht</vt:lpstr>
      <vt:lpstr>Vielen Dank</vt:lpstr>
    </vt:vector>
  </TitlesOfParts>
  <Company>ARBÖ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Patrick Bartl</dc:creator>
  <cp:lastModifiedBy>Michaela Koth-Harring</cp:lastModifiedBy>
  <cp:revision>77</cp:revision>
  <dcterms:created xsi:type="dcterms:W3CDTF">2012-05-23T11:24:11Z</dcterms:created>
  <dcterms:modified xsi:type="dcterms:W3CDTF">2021-09-21T09:24:12Z</dcterms:modified>
</cp:coreProperties>
</file>