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AD5"/>
    <a:srgbClr val="94B8E4"/>
    <a:srgbClr val="CFD8E7"/>
    <a:srgbClr val="D3D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43B6E-C7BE-471C-9CF8-5F44B90FFCD4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de-CH"/>
        </a:p>
      </dgm:t>
    </dgm:pt>
    <dgm:pt modelId="{CC7FBC41-B48B-4040-8B8B-7A9A9AA72F6B}">
      <dgm:prSet phldrT="[Text]" custT="1"/>
      <dgm:spPr/>
      <dgm:t>
        <a:bodyPr/>
        <a:lstStyle/>
        <a:p>
          <a:r>
            <a:rPr lang="de-CH" sz="2400" b="1" dirty="0"/>
            <a:t>Prävention</a:t>
          </a:r>
        </a:p>
      </dgm:t>
    </dgm:pt>
    <dgm:pt modelId="{4CE0F9E0-032E-4E42-9933-B10A92A997BD}" type="parTrans" cxnId="{F4BCB289-345C-4F81-B81A-779B3A3FB736}">
      <dgm:prSet/>
      <dgm:spPr/>
      <dgm:t>
        <a:bodyPr/>
        <a:lstStyle/>
        <a:p>
          <a:endParaRPr lang="de-CH"/>
        </a:p>
      </dgm:t>
    </dgm:pt>
    <dgm:pt modelId="{FE2A4D2F-221B-40E5-8F3E-5F838F0EA590}" type="sibTrans" cxnId="{F4BCB289-345C-4F81-B81A-779B3A3FB736}">
      <dgm:prSet/>
      <dgm:spPr/>
      <dgm:t>
        <a:bodyPr/>
        <a:lstStyle/>
        <a:p>
          <a:endParaRPr lang="de-CH"/>
        </a:p>
      </dgm:t>
    </dgm:pt>
    <dgm:pt modelId="{5B08F613-4426-4F1F-911A-5B71F314004B}">
      <dgm:prSet phldrT="[Text]" custT="1"/>
      <dgm:spPr/>
      <dgm:t>
        <a:bodyPr/>
        <a:lstStyle/>
        <a:p>
          <a:r>
            <a:rPr lang="de-CH" sz="2400" b="1"/>
            <a:t>Unfall-analyse</a:t>
          </a:r>
          <a:endParaRPr lang="de-CH" sz="2400" b="1" dirty="0"/>
        </a:p>
      </dgm:t>
    </dgm:pt>
    <dgm:pt modelId="{27C88274-7223-4B33-9181-BD29D3B023E4}" type="parTrans" cxnId="{62E51E43-63E4-4336-A7EC-C0D7FB75D814}">
      <dgm:prSet/>
      <dgm:spPr/>
      <dgm:t>
        <a:bodyPr/>
        <a:lstStyle/>
        <a:p>
          <a:endParaRPr lang="de-CH"/>
        </a:p>
      </dgm:t>
    </dgm:pt>
    <dgm:pt modelId="{BECCE810-AA10-40A6-980F-7819C4860EEC}" type="sibTrans" cxnId="{62E51E43-63E4-4336-A7EC-C0D7FB75D814}">
      <dgm:prSet/>
      <dgm:spPr/>
      <dgm:t>
        <a:bodyPr lIns="108000"/>
        <a:lstStyle/>
        <a:p>
          <a:endParaRPr lang="de-CH"/>
        </a:p>
      </dgm:t>
    </dgm:pt>
    <dgm:pt modelId="{E8D9266D-D149-45CB-B13D-A79EBA7F8C91}">
      <dgm:prSet phldrT="[Text]" custT="1"/>
      <dgm:spPr/>
      <dgm:t>
        <a:bodyPr/>
        <a:lstStyle/>
        <a:p>
          <a:r>
            <a:rPr lang="de-CH" sz="2400" b="1"/>
            <a:t>Durch-setzung</a:t>
          </a:r>
          <a:endParaRPr lang="de-CH" sz="2400" b="1" dirty="0"/>
        </a:p>
      </dgm:t>
    </dgm:pt>
    <dgm:pt modelId="{99211C5D-D946-436A-993F-60B162454B99}" type="parTrans" cxnId="{5927CE9D-F284-4D82-8FEA-034859361241}">
      <dgm:prSet/>
      <dgm:spPr/>
      <dgm:t>
        <a:bodyPr/>
        <a:lstStyle/>
        <a:p>
          <a:endParaRPr lang="de-CH"/>
        </a:p>
      </dgm:t>
    </dgm:pt>
    <dgm:pt modelId="{F295A2E7-7E79-40BF-A608-97D09641252B}" type="sibTrans" cxnId="{5927CE9D-F284-4D82-8FEA-034859361241}">
      <dgm:prSet/>
      <dgm:spPr/>
      <dgm:t>
        <a:bodyPr/>
        <a:lstStyle/>
        <a:p>
          <a:endParaRPr lang="de-CH"/>
        </a:p>
      </dgm:t>
    </dgm:pt>
    <dgm:pt modelId="{55557EBC-B0A8-42B1-B268-3043350B2381}">
      <dgm:prSet phldrT="[Text]" custT="1"/>
      <dgm:spPr/>
      <dgm:t>
        <a:bodyPr/>
        <a:lstStyle/>
        <a:p>
          <a:r>
            <a:rPr lang="de-CH" sz="2400" b="1" dirty="0" err="1"/>
            <a:t>Infra</a:t>
          </a:r>
          <a:r>
            <a:rPr lang="de-CH" sz="2400" b="1" dirty="0"/>
            <a:t>-struktur</a:t>
          </a:r>
        </a:p>
      </dgm:t>
    </dgm:pt>
    <dgm:pt modelId="{0BF05AF2-D915-49A5-BE82-1B105105F586}" type="parTrans" cxnId="{5FEE5951-16F1-4E50-A723-CAB2BFB76767}">
      <dgm:prSet/>
      <dgm:spPr/>
      <dgm:t>
        <a:bodyPr/>
        <a:lstStyle/>
        <a:p>
          <a:endParaRPr lang="de-CH"/>
        </a:p>
      </dgm:t>
    </dgm:pt>
    <dgm:pt modelId="{82A7D529-62EA-4D03-8F1F-1A5FC787D902}" type="sibTrans" cxnId="{5FEE5951-16F1-4E50-A723-CAB2BFB76767}">
      <dgm:prSet/>
      <dgm:spPr/>
      <dgm:t>
        <a:bodyPr/>
        <a:lstStyle/>
        <a:p>
          <a:endParaRPr lang="de-CH"/>
        </a:p>
      </dgm:t>
    </dgm:pt>
    <dgm:pt modelId="{8C8A43D9-E1C8-4B47-B7FE-D157B3EF176F}">
      <dgm:prSet phldrT="[Text]" custT="1"/>
      <dgm:spPr/>
      <dgm:t>
        <a:bodyPr/>
        <a:lstStyle/>
        <a:p>
          <a:r>
            <a:rPr lang="de-CH" sz="2400" b="1" dirty="0"/>
            <a:t>Repression</a:t>
          </a:r>
        </a:p>
      </dgm:t>
    </dgm:pt>
    <dgm:pt modelId="{833D89E1-7084-4E32-A655-F03DD0967C38}" type="parTrans" cxnId="{8F4F4547-2399-4CF7-A61A-8CA6B844F9A3}">
      <dgm:prSet/>
      <dgm:spPr/>
      <dgm:t>
        <a:bodyPr/>
        <a:lstStyle/>
        <a:p>
          <a:endParaRPr lang="de-CH"/>
        </a:p>
      </dgm:t>
    </dgm:pt>
    <dgm:pt modelId="{C591ECA7-723E-42EF-B16C-EBF407856337}" type="sibTrans" cxnId="{8F4F4547-2399-4CF7-A61A-8CA6B844F9A3}">
      <dgm:prSet/>
      <dgm:spPr/>
      <dgm:t>
        <a:bodyPr/>
        <a:lstStyle/>
        <a:p>
          <a:endParaRPr lang="de-CH"/>
        </a:p>
      </dgm:t>
    </dgm:pt>
    <dgm:pt modelId="{2A95B6B2-97E5-424E-BBC1-17CB05DBC723}" type="pres">
      <dgm:prSet presAssocID="{D2E43B6E-C7BE-471C-9CF8-5F44B90FFCD4}" presName="cycle" presStyleCnt="0">
        <dgm:presLayoutVars>
          <dgm:dir/>
          <dgm:resizeHandles val="exact"/>
        </dgm:presLayoutVars>
      </dgm:prSet>
      <dgm:spPr/>
    </dgm:pt>
    <dgm:pt modelId="{E5DF1378-850A-4002-A18A-53958820A432}" type="pres">
      <dgm:prSet presAssocID="{CC7FBC41-B48B-4040-8B8B-7A9A9AA72F6B}" presName="node" presStyleLbl="node1" presStyleIdx="0" presStyleCnt="5" custScaleX="124182">
        <dgm:presLayoutVars>
          <dgm:bulletEnabled val="1"/>
        </dgm:presLayoutVars>
      </dgm:prSet>
      <dgm:spPr/>
    </dgm:pt>
    <dgm:pt modelId="{01B3E645-A0D5-495D-A2BF-97B45B677EA9}" type="pres">
      <dgm:prSet presAssocID="{CC7FBC41-B48B-4040-8B8B-7A9A9AA72F6B}" presName="spNode" presStyleCnt="0"/>
      <dgm:spPr/>
    </dgm:pt>
    <dgm:pt modelId="{1C2B6566-0624-422E-AFAC-1BFBFD289631}" type="pres">
      <dgm:prSet presAssocID="{FE2A4D2F-221B-40E5-8F3E-5F838F0EA590}" presName="sibTrans" presStyleLbl="sibTrans1D1" presStyleIdx="0" presStyleCnt="5"/>
      <dgm:spPr/>
    </dgm:pt>
    <dgm:pt modelId="{66ADC016-535B-4ECF-BF44-9798D5574385}" type="pres">
      <dgm:prSet presAssocID="{5B08F613-4426-4F1F-911A-5B71F314004B}" presName="node" presStyleLbl="node1" presStyleIdx="1" presStyleCnt="5" custScaleX="122845">
        <dgm:presLayoutVars>
          <dgm:bulletEnabled val="1"/>
        </dgm:presLayoutVars>
      </dgm:prSet>
      <dgm:spPr/>
    </dgm:pt>
    <dgm:pt modelId="{10901F3C-33AE-4AA7-A1A9-5267DC7FBB41}" type="pres">
      <dgm:prSet presAssocID="{5B08F613-4426-4F1F-911A-5B71F314004B}" presName="spNode" presStyleCnt="0"/>
      <dgm:spPr/>
    </dgm:pt>
    <dgm:pt modelId="{A5CFA4AD-409D-4924-93CB-3ECD1ECFF2AD}" type="pres">
      <dgm:prSet presAssocID="{BECCE810-AA10-40A6-980F-7819C4860EEC}" presName="sibTrans" presStyleLbl="sibTrans1D1" presStyleIdx="1" presStyleCnt="5"/>
      <dgm:spPr/>
    </dgm:pt>
    <dgm:pt modelId="{182D6C7D-49CE-4742-BE88-B0DF404A0969}" type="pres">
      <dgm:prSet presAssocID="{E8D9266D-D149-45CB-B13D-A79EBA7F8C91}" presName="node" presStyleLbl="node1" presStyleIdx="2" presStyleCnt="5" custScaleX="128278">
        <dgm:presLayoutVars>
          <dgm:bulletEnabled val="1"/>
        </dgm:presLayoutVars>
      </dgm:prSet>
      <dgm:spPr/>
    </dgm:pt>
    <dgm:pt modelId="{B81B04BE-9C99-45BE-B7E9-4EE7930ABABB}" type="pres">
      <dgm:prSet presAssocID="{E8D9266D-D149-45CB-B13D-A79EBA7F8C91}" presName="spNode" presStyleCnt="0"/>
      <dgm:spPr/>
    </dgm:pt>
    <dgm:pt modelId="{BADFA0D1-F89E-4BF9-AD42-2B97CAAE4F95}" type="pres">
      <dgm:prSet presAssocID="{F295A2E7-7E79-40BF-A608-97D09641252B}" presName="sibTrans" presStyleLbl="sibTrans1D1" presStyleIdx="2" presStyleCnt="5"/>
      <dgm:spPr/>
    </dgm:pt>
    <dgm:pt modelId="{8C514C93-A99F-4CFD-9566-8E879FEC48A3}" type="pres">
      <dgm:prSet presAssocID="{55557EBC-B0A8-42B1-B268-3043350B2381}" presName="node" presStyleLbl="node1" presStyleIdx="3" presStyleCnt="5" custScaleX="114748">
        <dgm:presLayoutVars>
          <dgm:bulletEnabled val="1"/>
        </dgm:presLayoutVars>
      </dgm:prSet>
      <dgm:spPr/>
    </dgm:pt>
    <dgm:pt modelId="{C8D84613-B43F-469D-8DD4-CD198E1408ED}" type="pres">
      <dgm:prSet presAssocID="{55557EBC-B0A8-42B1-B268-3043350B2381}" presName="spNode" presStyleCnt="0"/>
      <dgm:spPr/>
    </dgm:pt>
    <dgm:pt modelId="{851661FB-4DA2-49A8-8CF8-20AC2B42E6ED}" type="pres">
      <dgm:prSet presAssocID="{82A7D529-62EA-4D03-8F1F-1A5FC787D902}" presName="sibTrans" presStyleLbl="sibTrans1D1" presStyleIdx="3" presStyleCnt="5"/>
      <dgm:spPr/>
    </dgm:pt>
    <dgm:pt modelId="{6A9883FA-72B9-43E1-919B-031377C88137}" type="pres">
      <dgm:prSet presAssocID="{8C8A43D9-E1C8-4B47-B7FE-D157B3EF176F}" presName="node" presStyleLbl="node1" presStyleIdx="4" presStyleCnt="5" custScaleX="123447">
        <dgm:presLayoutVars>
          <dgm:bulletEnabled val="1"/>
        </dgm:presLayoutVars>
      </dgm:prSet>
      <dgm:spPr/>
    </dgm:pt>
    <dgm:pt modelId="{729A60CD-EAB3-4062-8DF5-C2C96A2134D2}" type="pres">
      <dgm:prSet presAssocID="{8C8A43D9-E1C8-4B47-B7FE-D157B3EF176F}" presName="spNode" presStyleCnt="0"/>
      <dgm:spPr/>
    </dgm:pt>
    <dgm:pt modelId="{5C2F6FD9-1126-490B-BC6C-9B11F455F1E7}" type="pres">
      <dgm:prSet presAssocID="{C591ECA7-723E-42EF-B16C-EBF407856337}" presName="sibTrans" presStyleLbl="sibTrans1D1" presStyleIdx="4" presStyleCnt="5"/>
      <dgm:spPr/>
    </dgm:pt>
  </dgm:ptLst>
  <dgm:cxnLst>
    <dgm:cxn modelId="{29387001-62FD-4DCC-B851-3D7C65F88002}" type="presOf" srcId="{CC7FBC41-B48B-4040-8B8B-7A9A9AA72F6B}" destId="{E5DF1378-850A-4002-A18A-53958820A432}" srcOrd="0" destOrd="0" presId="urn:microsoft.com/office/officeart/2005/8/layout/cycle6"/>
    <dgm:cxn modelId="{D8390F2C-7CA8-4565-8004-0B7B82E7D529}" type="presOf" srcId="{F295A2E7-7E79-40BF-A608-97D09641252B}" destId="{BADFA0D1-F89E-4BF9-AD42-2B97CAAE4F95}" srcOrd="0" destOrd="0" presId="urn:microsoft.com/office/officeart/2005/8/layout/cycle6"/>
    <dgm:cxn modelId="{8C96F930-B350-4E0B-BCFE-F4F1A41B7FC6}" type="presOf" srcId="{5B08F613-4426-4F1F-911A-5B71F314004B}" destId="{66ADC016-535B-4ECF-BF44-9798D5574385}" srcOrd="0" destOrd="0" presId="urn:microsoft.com/office/officeart/2005/8/layout/cycle6"/>
    <dgm:cxn modelId="{65B6CC40-74A2-40F0-A2E2-BC15742A0192}" type="presOf" srcId="{55557EBC-B0A8-42B1-B268-3043350B2381}" destId="{8C514C93-A99F-4CFD-9566-8E879FEC48A3}" srcOrd="0" destOrd="0" presId="urn:microsoft.com/office/officeart/2005/8/layout/cycle6"/>
    <dgm:cxn modelId="{B7742E41-366B-4E71-A3B6-863A7BEFD100}" type="presOf" srcId="{82A7D529-62EA-4D03-8F1F-1A5FC787D902}" destId="{851661FB-4DA2-49A8-8CF8-20AC2B42E6ED}" srcOrd="0" destOrd="0" presId="urn:microsoft.com/office/officeart/2005/8/layout/cycle6"/>
    <dgm:cxn modelId="{62E51E43-63E4-4336-A7EC-C0D7FB75D814}" srcId="{D2E43B6E-C7BE-471C-9CF8-5F44B90FFCD4}" destId="{5B08F613-4426-4F1F-911A-5B71F314004B}" srcOrd="1" destOrd="0" parTransId="{27C88274-7223-4B33-9181-BD29D3B023E4}" sibTransId="{BECCE810-AA10-40A6-980F-7819C4860EEC}"/>
    <dgm:cxn modelId="{74422443-A3C3-4AC5-85B8-34CA978CF3A6}" type="presOf" srcId="{D2E43B6E-C7BE-471C-9CF8-5F44B90FFCD4}" destId="{2A95B6B2-97E5-424E-BBC1-17CB05DBC723}" srcOrd="0" destOrd="0" presId="urn:microsoft.com/office/officeart/2005/8/layout/cycle6"/>
    <dgm:cxn modelId="{8F4F4547-2399-4CF7-A61A-8CA6B844F9A3}" srcId="{D2E43B6E-C7BE-471C-9CF8-5F44B90FFCD4}" destId="{8C8A43D9-E1C8-4B47-B7FE-D157B3EF176F}" srcOrd="4" destOrd="0" parTransId="{833D89E1-7084-4E32-A655-F03DD0967C38}" sibTransId="{C591ECA7-723E-42EF-B16C-EBF407856337}"/>
    <dgm:cxn modelId="{0C544E6A-C1B0-470D-A17F-B7F9628D60EF}" type="presOf" srcId="{8C8A43D9-E1C8-4B47-B7FE-D157B3EF176F}" destId="{6A9883FA-72B9-43E1-919B-031377C88137}" srcOrd="0" destOrd="0" presId="urn:microsoft.com/office/officeart/2005/8/layout/cycle6"/>
    <dgm:cxn modelId="{5FEE5951-16F1-4E50-A723-CAB2BFB76767}" srcId="{D2E43B6E-C7BE-471C-9CF8-5F44B90FFCD4}" destId="{55557EBC-B0A8-42B1-B268-3043350B2381}" srcOrd="3" destOrd="0" parTransId="{0BF05AF2-D915-49A5-BE82-1B105105F586}" sibTransId="{82A7D529-62EA-4D03-8F1F-1A5FC787D902}"/>
    <dgm:cxn modelId="{F4BCB289-345C-4F81-B81A-779B3A3FB736}" srcId="{D2E43B6E-C7BE-471C-9CF8-5F44B90FFCD4}" destId="{CC7FBC41-B48B-4040-8B8B-7A9A9AA72F6B}" srcOrd="0" destOrd="0" parTransId="{4CE0F9E0-032E-4E42-9933-B10A92A997BD}" sibTransId="{FE2A4D2F-221B-40E5-8F3E-5F838F0EA590}"/>
    <dgm:cxn modelId="{5927CE9D-F284-4D82-8FEA-034859361241}" srcId="{D2E43B6E-C7BE-471C-9CF8-5F44B90FFCD4}" destId="{E8D9266D-D149-45CB-B13D-A79EBA7F8C91}" srcOrd="2" destOrd="0" parTransId="{99211C5D-D946-436A-993F-60B162454B99}" sibTransId="{F295A2E7-7E79-40BF-A608-97D09641252B}"/>
    <dgm:cxn modelId="{B19AA89F-6298-4853-AA66-1233C52D97EE}" type="presOf" srcId="{C591ECA7-723E-42EF-B16C-EBF407856337}" destId="{5C2F6FD9-1126-490B-BC6C-9B11F455F1E7}" srcOrd="0" destOrd="0" presId="urn:microsoft.com/office/officeart/2005/8/layout/cycle6"/>
    <dgm:cxn modelId="{D0353DC9-75BA-4DA8-8920-50CDBB4760DA}" type="presOf" srcId="{BECCE810-AA10-40A6-980F-7819C4860EEC}" destId="{A5CFA4AD-409D-4924-93CB-3ECD1ECFF2AD}" srcOrd="0" destOrd="0" presId="urn:microsoft.com/office/officeart/2005/8/layout/cycle6"/>
    <dgm:cxn modelId="{BD228ECE-A0FC-4B43-9BAA-BC7F4A9CEEDF}" type="presOf" srcId="{FE2A4D2F-221B-40E5-8F3E-5F838F0EA590}" destId="{1C2B6566-0624-422E-AFAC-1BFBFD289631}" srcOrd="0" destOrd="0" presId="urn:microsoft.com/office/officeart/2005/8/layout/cycle6"/>
    <dgm:cxn modelId="{4D03FEEF-D7E2-477D-AE07-47DF0AA27E21}" type="presOf" srcId="{E8D9266D-D149-45CB-B13D-A79EBA7F8C91}" destId="{182D6C7D-49CE-4742-BE88-B0DF404A0969}" srcOrd="0" destOrd="0" presId="urn:microsoft.com/office/officeart/2005/8/layout/cycle6"/>
    <dgm:cxn modelId="{35015855-352D-4736-96A6-C7F7532A468B}" type="presParOf" srcId="{2A95B6B2-97E5-424E-BBC1-17CB05DBC723}" destId="{E5DF1378-850A-4002-A18A-53958820A432}" srcOrd="0" destOrd="0" presId="urn:microsoft.com/office/officeart/2005/8/layout/cycle6"/>
    <dgm:cxn modelId="{747497EA-B734-49E9-8A3E-1677F8108330}" type="presParOf" srcId="{2A95B6B2-97E5-424E-BBC1-17CB05DBC723}" destId="{01B3E645-A0D5-495D-A2BF-97B45B677EA9}" srcOrd="1" destOrd="0" presId="urn:microsoft.com/office/officeart/2005/8/layout/cycle6"/>
    <dgm:cxn modelId="{AF667937-82D1-4E20-9E19-68657B89147D}" type="presParOf" srcId="{2A95B6B2-97E5-424E-BBC1-17CB05DBC723}" destId="{1C2B6566-0624-422E-AFAC-1BFBFD289631}" srcOrd="2" destOrd="0" presId="urn:microsoft.com/office/officeart/2005/8/layout/cycle6"/>
    <dgm:cxn modelId="{E882B178-ABE5-4494-8418-0879B8C09601}" type="presParOf" srcId="{2A95B6B2-97E5-424E-BBC1-17CB05DBC723}" destId="{66ADC016-535B-4ECF-BF44-9798D5574385}" srcOrd="3" destOrd="0" presId="urn:microsoft.com/office/officeart/2005/8/layout/cycle6"/>
    <dgm:cxn modelId="{EAEC5A6E-2BB9-4348-A85F-6246CCFC64E2}" type="presParOf" srcId="{2A95B6B2-97E5-424E-BBC1-17CB05DBC723}" destId="{10901F3C-33AE-4AA7-A1A9-5267DC7FBB41}" srcOrd="4" destOrd="0" presId="urn:microsoft.com/office/officeart/2005/8/layout/cycle6"/>
    <dgm:cxn modelId="{E64CFAA2-3523-497E-B391-4FCC25EBA83E}" type="presParOf" srcId="{2A95B6B2-97E5-424E-BBC1-17CB05DBC723}" destId="{A5CFA4AD-409D-4924-93CB-3ECD1ECFF2AD}" srcOrd="5" destOrd="0" presId="urn:microsoft.com/office/officeart/2005/8/layout/cycle6"/>
    <dgm:cxn modelId="{424A2C4E-6592-438D-AC28-A3CF74E3B1FF}" type="presParOf" srcId="{2A95B6B2-97E5-424E-BBC1-17CB05DBC723}" destId="{182D6C7D-49CE-4742-BE88-B0DF404A0969}" srcOrd="6" destOrd="0" presId="urn:microsoft.com/office/officeart/2005/8/layout/cycle6"/>
    <dgm:cxn modelId="{563440F3-D9A4-462C-A12F-16B72E531241}" type="presParOf" srcId="{2A95B6B2-97E5-424E-BBC1-17CB05DBC723}" destId="{B81B04BE-9C99-45BE-B7E9-4EE7930ABABB}" srcOrd="7" destOrd="0" presId="urn:microsoft.com/office/officeart/2005/8/layout/cycle6"/>
    <dgm:cxn modelId="{849B8388-487D-4B2E-9DA0-8E2D08570609}" type="presParOf" srcId="{2A95B6B2-97E5-424E-BBC1-17CB05DBC723}" destId="{BADFA0D1-F89E-4BF9-AD42-2B97CAAE4F95}" srcOrd="8" destOrd="0" presId="urn:microsoft.com/office/officeart/2005/8/layout/cycle6"/>
    <dgm:cxn modelId="{D63967B8-615A-4377-8A99-3ED725473F13}" type="presParOf" srcId="{2A95B6B2-97E5-424E-BBC1-17CB05DBC723}" destId="{8C514C93-A99F-4CFD-9566-8E879FEC48A3}" srcOrd="9" destOrd="0" presId="urn:microsoft.com/office/officeart/2005/8/layout/cycle6"/>
    <dgm:cxn modelId="{80FE7DD8-71F4-4D1C-BA6B-8CCFE5FB11CB}" type="presParOf" srcId="{2A95B6B2-97E5-424E-BBC1-17CB05DBC723}" destId="{C8D84613-B43F-469D-8DD4-CD198E1408ED}" srcOrd="10" destOrd="0" presId="urn:microsoft.com/office/officeart/2005/8/layout/cycle6"/>
    <dgm:cxn modelId="{C448E712-DF9B-47DE-8B72-29E63D6928A1}" type="presParOf" srcId="{2A95B6B2-97E5-424E-BBC1-17CB05DBC723}" destId="{851661FB-4DA2-49A8-8CF8-20AC2B42E6ED}" srcOrd="11" destOrd="0" presId="urn:microsoft.com/office/officeart/2005/8/layout/cycle6"/>
    <dgm:cxn modelId="{5AB7C5D9-4364-469F-9768-28741C6C609F}" type="presParOf" srcId="{2A95B6B2-97E5-424E-BBC1-17CB05DBC723}" destId="{6A9883FA-72B9-43E1-919B-031377C88137}" srcOrd="12" destOrd="0" presId="urn:microsoft.com/office/officeart/2005/8/layout/cycle6"/>
    <dgm:cxn modelId="{B3D00DB8-0A33-41B8-BB19-2997F47C5253}" type="presParOf" srcId="{2A95B6B2-97E5-424E-BBC1-17CB05DBC723}" destId="{729A60CD-EAB3-4062-8DF5-C2C96A2134D2}" srcOrd="13" destOrd="0" presId="urn:microsoft.com/office/officeart/2005/8/layout/cycle6"/>
    <dgm:cxn modelId="{4C58649C-06D0-4578-B487-774D128F11E1}" type="presParOf" srcId="{2A95B6B2-97E5-424E-BBC1-17CB05DBC723}" destId="{5C2F6FD9-1126-490B-BC6C-9B11F455F1E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1378-850A-4002-A18A-53958820A432}">
      <dsp:nvSpPr>
        <dsp:cNvPr id="0" name=""/>
        <dsp:cNvSpPr/>
      </dsp:nvSpPr>
      <dsp:spPr>
        <a:xfrm>
          <a:off x="2931926" y="1919"/>
          <a:ext cx="1957471" cy="1024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/>
            <a:t>Prävention</a:t>
          </a:r>
        </a:p>
      </dsp:txBody>
      <dsp:txXfrm>
        <a:off x="2981942" y="51935"/>
        <a:ext cx="1857439" cy="924558"/>
      </dsp:txXfrm>
    </dsp:sp>
    <dsp:sp modelId="{1C2B6566-0624-422E-AFAC-1BFBFD289631}">
      <dsp:nvSpPr>
        <dsp:cNvPr id="0" name=""/>
        <dsp:cNvSpPr/>
      </dsp:nvSpPr>
      <dsp:spPr>
        <a:xfrm>
          <a:off x="1864779" y="514214"/>
          <a:ext cx="4091766" cy="4091766"/>
        </a:xfrm>
        <a:custGeom>
          <a:avLst/>
          <a:gdLst/>
          <a:ahLst/>
          <a:cxnLst/>
          <a:rect l="0" t="0" r="0" b="0"/>
          <a:pathLst>
            <a:path>
              <a:moveTo>
                <a:pt x="3033119" y="253956"/>
              </a:moveTo>
              <a:arcTo wR="2045883" hR="2045883" stAng="17931116" swAng="161165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DC016-535B-4ECF-BF44-9798D5574385}">
      <dsp:nvSpPr>
        <dsp:cNvPr id="0" name=""/>
        <dsp:cNvSpPr/>
      </dsp:nvSpPr>
      <dsp:spPr>
        <a:xfrm>
          <a:off x="4888214" y="1415590"/>
          <a:ext cx="1936396" cy="10245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/>
            <a:t>Unfall-analyse</a:t>
          </a:r>
          <a:endParaRPr lang="de-CH" sz="2400" b="1" kern="1200" dirty="0"/>
        </a:p>
      </dsp:txBody>
      <dsp:txXfrm>
        <a:off x="4938230" y="1465606"/>
        <a:ext cx="1836364" cy="924558"/>
      </dsp:txXfrm>
    </dsp:sp>
    <dsp:sp modelId="{A5CFA4AD-409D-4924-93CB-3ECD1ECFF2AD}">
      <dsp:nvSpPr>
        <dsp:cNvPr id="0" name=""/>
        <dsp:cNvSpPr/>
      </dsp:nvSpPr>
      <dsp:spPr>
        <a:xfrm>
          <a:off x="1864779" y="514214"/>
          <a:ext cx="4091766" cy="4091766"/>
        </a:xfrm>
        <a:custGeom>
          <a:avLst/>
          <a:gdLst/>
          <a:ahLst/>
          <a:cxnLst/>
          <a:rect l="0" t="0" r="0" b="0"/>
          <a:pathLst>
            <a:path>
              <a:moveTo>
                <a:pt x="4088974" y="1939037"/>
              </a:moveTo>
              <a:arcTo wR="2045883" hR="2045883" stAng="21420383" swAng="219521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D6C7D-49CE-4742-BE88-B0DF404A0969}">
      <dsp:nvSpPr>
        <dsp:cNvPr id="0" name=""/>
        <dsp:cNvSpPr/>
      </dsp:nvSpPr>
      <dsp:spPr>
        <a:xfrm>
          <a:off x="4102183" y="3702956"/>
          <a:ext cx="2022036" cy="10245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/>
            <a:t>Durch-setzung</a:t>
          </a:r>
          <a:endParaRPr lang="de-CH" sz="2400" b="1" kern="1200" dirty="0"/>
        </a:p>
      </dsp:txBody>
      <dsp:txXfrm>
        <a:off x="4152199" y="3752972"/>
        <a:ext cx="1922004" cy="924558"/>
      </dsp:txXfrm>
    </dsp:sp>
    <dsp:sp modelId="{BADFA0D1-F89E-4BF9-AD42-2B97CAAE4F95}">
      <dsp:nvSpPr>
        <dsp:cNvPr id="0" name=""/>
        <dsp:cNvSpPr/>
      </dsp:nvSpPr>
      <dsp:spPr>
        <a:xfrm>
          <a:off x="1864779" y="514214"/>
          <a:ext cx="4091766" cy="4091766"/>
        </a:xfrm>
        <a:custGeom>
          <a:avLst/>
          <a:gdLst/>
          <a:ahLst/>
          <a:cxnLst/>
          <a:rect l="0" t="0" r="0" b="0"/>
          <a:pathLst>
            <a:path>
              <a:moveTo>
                <a:pt x="2232526" y="4083234"/>
              </a:moveTo>
              <a:arcTo wR="2045883" hR="2045883" stAng="5085941" swAng="80862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14C93-A99F-4CFD-9566-8E879FEC48A3}">
      <dsp:nvSpPr>
        <dsp:cNvPr id="0" name=""/>
        <dsp:cNvSpPr/>
      </dsp:nvSpPr>
      <dsp:spPr>
        <a:xfrm>
          <a:off x="1803740" y="3702956"/>
          <a:ext cx="1808764" cy="10245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 err="1"/>
            <a:t>Infra</a:t>
          </a:r>
          <a:r>
            <a:rPr lang="de-CH" sz="2400" b="1" kern="1200" dirty="0"/>
            <a:t>-struktur</a:t>
          </a:r>
        </a:p>
      </dsp:txBody>
      <dsp:txXfrm>
        <a:off x="1853756" y="3752972"/>
        <a:ext cx="1708732" cy="924558"/>
      </dsp:txXfrm>
    </dsp:sp>
    <dsp:sp modelId="{851661FB-4DA2-49A8-8CF8-20AC2B42E6ED}">
      <dsp:nvSpPr>
        <dsp:cNvPr id="0" name=""/>
        <dsp:cNvSpPr/>
      </dsp:nvSpPr>
      <dsp:spPr>
        <a:xfrm>
          <a:off x="1864779" y="514214"/>
          <a:ext cx="4091766" cy="4091766"/>
        </a:xfrm>
        <a:custGeom>
          <a:avLst/>
          <a:gdLst/>
          <a:ahLst/>
          <a:cxnLst/>
          <a:rect l="0" t="0" r="0" b="0"/>
          <a:pathLst>
            <a:path>
              <a:moveTo>
                <a:pt x="341692" y="3177860"/>
              </a:moveTo>
              <a:arcTo wR="2045883" hR="2045883" stAng="8784398" swAng="219521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883FA-72B9-43E1-919B-031377C88137}">
      <dsp:nvSpPr>
        <dsp:cNvPr id="0" name=""/>
        <dsp:cNvSpPr/>
      </dsp:nvSpPr>
      <dsp:spPr>
        <a:xfrm>
          <a:off x="991968" y="1415590"/>
          <a:ext cx="1945886" cy="10245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/>
            <a:t>Repression</a:t>
          </a:r>
        </a:p>
      </dsp:txBody>
      <dsp:txXfrm>
        <a:off x="1041984" y="1465606"/>
        <a:ext cx="1845854" cy="924558"/>
      </dsp:txXfrm>
    </dsp:sp>
    <dsp:sp modelId="{5C2F6FD9-1126-490B-BC6C-9B11F455F1E7}">
      <dsp:nvSpPr>
        <dsp:cNvPr id="0" name=""/>
        <dsp:cNvSpPr/>
      </dsp:nvSpPr>
      <dsp:spPr>
        <a:xfrm>
          <a:off x="1864779" y="514214"/>
          <a:ext cx="4091766" cy="4091766"/>
        </a:xfrm>
        <a:custGeom>
          <a:avLst/>
          <a:gdLst/>
          <a:ahLst/>
          <a:cxnLst/>
          <a:rect l="0" t="0" r="0" b="0"/>
          <a:pathLst>
            <a:path>
              <a:moveTo>
                <a:pt x="355523" y="893354"/>
              </a:moveTo>
              <a:arcTo wR="2045883" hR="2045883" stAng="12857228" swAng="161165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FCA9B-DDB3-4B9B-8F23-A3D02DD42EB6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37D8-AE6E-446C-801C-AB5CBB1938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3748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D3644-DB41-4142-A7EC-D626EBADD445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0F32-91C7-4CBC-93D3-BA34E9989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53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096000" y="387351"/>
            <a:ext cx="432011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altLang="de-DE" sz="800">
                <a:latin typeface="Arial" panose="020B0604020202020204" pitchFamily="34" charset="0"/>
              </a:rPr>
              <a:t>Eidgenössisches Departement für</a:t>
            </a:r>
            <a:br>
              <a:rPr lang="de-CH" altLang="de-DE" sz="800">
                <a:latin typeface="Arial" panose="020B0604020202020204" pitchFamily="34" charset="0"/>
              </a:rPr>
            </a:br>
            <a:r>
              <a:rPr lang="de-CH" altLang="de-DE" sz="800">
                <a:latin typeface="Arial" panose="020B0604020202020204" pitchFamily="34" charset="0"/>
              </a:rPr>
              <a:t>Umwelt, Verkehr, Energie und Kommunikation UVEK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altLang="de-DE" sz="800" b="1">
                <a:latin typeface="Arial" panose="020B0604020202020204" pitchFamily="34" charset="0"/>
              </a:rPr>
              <a:t>Bundesamt für Strassen ASTRA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9317" y="2708920"/>
            <a:ext cx="9906000" cy="1530170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GB" altLang="de-DE" noProof="0" dirty="0" err="1"/>
              <a:t>Sanktionen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gegen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Raser</a:t>
            </a:r>
            <a:br>
              <a:rPr lang="en-GB" altLang="de-DE" noProof="0" dirty="0"/>
            </a:br>
            <a:r>
              <a:rPr lang="en-GB" altLang="de-DE" noProof="0" dirty="0"/>
              <a:t>in der Schweiz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14500" y="5212887"/>
            <a:ext cx="9906000" cy="421359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GB" altLang="de-DE" noProof="0" dirty="0"/>
              <a:t>Wien, 22. September 2021</a:t>
            </a: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1710613" y="5842955"/>
            <a:ext cx="9906000" cy="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1200" dirty="0"/>
              <a:t>Werner Jeger</a:t>
            </a:r>
            <a:endParaRPr lang="en-GB" altLang="de-DE" sz="1200" baseline="0" dirty="0"/>
          </a:p>
          <a:p>
            <a:r>
              <a:rPr lang="en-GB" altLang="de-DE" sz="1200" baseline="0" dirty="0"/>
              <a:t>Bundesamt für Strassen ASTRA</a:t>
            </a:r>
            <a:br>
              <a:rPr lang="en-GB" altLang="de-DE" sz="1200" baseline="0" dirty="0"/>
            </a:br>
            <a:r>
              <a:rPr lang="en-GB" altLang="de-DE" sz="1200" baseline="0" dirty="0"/>
              <a:t>www.astra.admin.ch</a:t>
            </a:r>
            <a:endParaRPr lang="en-GB" altLang="de-DE" sz="1200" dirty="0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1729317" y="1658467"/>
            <a:ext cx="9906000" cy="42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000" dirty="0"/>
              <a:t>ZVR </a:t>
            </a:r>
            <a:r>
              <a:rPr lang="en-GB" altLang="de-DE" sz="2000" dirty="0" err="1"/>
              <a:t>Verkehrsrechtstag</a:t>
            </a:r>
            <a:endParaRPr lang="en-GB" altLang="de-DE" sz="2000" dirty="0"/>
          </a:p>
        </p:txBody>
      </p:sp>
      <p:pic>
        <p:nvPicPr>
          <p:cNvPr id="8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5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6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1721555" y="6165850"/>
            <a:ext cx="7260167" cy="3684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F51B-C3E7-41B9-95F0-67E27C52B01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77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15513" y="1709739"/>
            <a:ext cx="9631936" cy="194428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de-DE" dirty="0"/>
              <a:t>Zwischentitel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15513" y="4589464"/>
            <a:ext cx="9631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7FDA-B843-4C13-AA16-FD3709128C6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1721555" y="6165850"/>
            <a:ext cx="7260167" cy="3684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9020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714500" y="1449388"/>
            <a:ext cx="4878917" cy="4545012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96618" y="1449388"/>
            <a:ext cx="4881033" cy="4545012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6EC7-744C-4EDA-82E6-EC037C53EB1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1721555" y="6165850"/>
            <a:ext cx="7260167" cy="3684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069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5FD5-595C-4454-9753-FFFA83BA579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1721555" y="6165850"/>
            <a:ext cx="7260167" cy="3684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15136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1B36-0505-41B4-A43A-09454662B4B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1721555" y="6165850"/>
            <a:ext cx="7260167" cy="3684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48262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43"/>
          <p:cNvSpPr>
            <a:spLocks noChangeArrowheads="1"/>
          </p:cNvSpPr>
          <p:nvPr userDrawn="1"/>
        </p:nvSpPr>
        <p:spPr bwMode="auto">
          <a:xfrm>
            <a:off x="1693757" y="6330951"/>
            <a:ext cx="4720617" cy="206057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altLang="de-DE" sz="900" dirty="0">
                <a:latin typeface="Arial" panose="020B0604020202020204" pitchFamily="34" charset="0"/>
              </a:rPr>
              <a:t>Bundesamt für Strassen ASTRA</a:t>
            </a:r>
            <a:endParaRPr lang="de-CH" altLang="de-DE" sz="900" b="1" dirty="0">
              <a:latin typeface="Arial" panose="020B0604020202020204" pitchFamily="34" charset="0"/>
            </a:endParaRP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28660" y="6170612"/>
            <a:ext cx="726016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latin typeface="+mn-lt"/>
              </a:defRPr>
            </a:lvl1pPr>
          </a:lstStyle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7517" y="61658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+mn-lt"/>
              </a:defRPr>
            </a:lvl1pPr>
          </a:lstStyle>
          <a:p>
            <a:pPr>
              <a:defRPr/>
            </a:pPr>
            <a:fld id="{C20549C7-78EF-44CF-9190-7215E18686B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711200" y="304800"/>
            <a:ext cx="680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de-DE" sz="2400">
              <a:latin typeface="Arial" panose="020B0604020202020204" pitchFamily="34" charset="0"/>
            </a:endParaRP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741714" y="323851"/>
            <a:ext cx="9935937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Titel</a:t>
            </a:r>
            <a:endParaRPr lang="en-GB" altLang="de-DE" dirty="0"/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1" y="1449388"/>
            <a:ext cx="9963151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Text</a:t>
            </a:r>
          </a:p>
          <a:p>
            <a:pPr lvl="0"/>
            <a:r>
              <a:rPr lang="en-GB" altLang="de-DE" dirty="0"/>
              <a:t>Text</a:t>
            </a:r>
          </a:p>
          <a:p>
            <a:pPr lvl="0"/>
            <a:r>
              <a:rPr lang="en-GB" altLang="de-DE" dirty="0"/>
              <a:t>Text</a:t>
            </a:r>
          </a:p>
          <a:p>
            <a:pPr lvl="0"/>
            <a:r>
              <a:rPr lang="en-GB" altLang="de-DE" dirty="0"/>
              <a:t>Text</a:t>
            </a:r>
          </a:p>
          <a:p>
            <a:pPr lvl="1"/>
            <a:r>
              <a:rPr lang="en-GB" altLang="de-DE" dirty="0"/>
              <a:t>Text</a:t>
            </a:r>
          </a:p>
          <a:p>
            <a:pPr lvl="2"/>
            <a:r>
              <a:rPr lang="en-GB" altLang="de-DE" dirty="0"/>
              <a:t>Text</a:t>
            </a:r>
          </a:p>
          <a:p>
            <a:pPr lvl="3"/>
            <a:r>
              <a:rPr lang="en-GB" altLang="de-DE" dirty="0"/>
              <a:t>Text</a:t>
            </a:r>
          </a:p>
          <a:p>
            <a:pPr lvl="4"/>
            <a:r>
              <a:rPr lang="en-GB" altLang="de-DE" dirty="0"/>
              <a:t>Text</a:t>
            </a:r>
          </a:p>
        </p:txBody>
      </p:sp>
      <p:sp>
        <p:nvSpPr>
          <p:cNvPr id="1033" name="Line 40"/>
          <p:cNvSpPr>
            <a:spLocks noChangeShapeType="1"/>
          </p:cNvSpPr>
          <p:nvPr/>
        </p:nvSpPr>
        <p:spPr bwMode="auto">
          <a:xfrm flipH="1">
            <a:off x="1714501" y="6162675"/>
            <a:ext cx="999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2400"/>
          </a:p>
        </p:txBody>
      </p:sp>
      <p:pic>
        <p:nvPicPr>
          <p:cNvPr id="10" name="Picture 39" descr="Logo_col_wappen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5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5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Symbol" panose="05050102010706020507" pitchFamily="18" charset="2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▫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</a:rPr>
              <a:t>Sanktionen gegen</a:t>
            </a:r>
            <a:br>
              <a:rPr lang="de-CH" dirty="0">
                <a:latin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</a:rPr>
              <a:t>Raser in der Schweiz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</a:rPr>
              <a:t>Wien, 22. September 2021</a:t>
            </a:r>
          </a:p>
        </p:txBody>
      </p:sp>
      <p:pic>
        <p:nvPicPr>
          <p:cNvPr id="2050" name="Picture 2" descr="Führerauswes / Ausbild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"/>
          <a:stretch/>
        </p:blipFill>
        <p:spPr bwMode="auto">
          <a:xfrm flipH="1">
            <a:off x="5181599" y="4239090"/>
            <a:ext cx="6453717" cy="22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696187" y="6198349"/>
            <a:ext cx="195942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CH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Kurhan</a:t>
            </a:r>
            <a:r>
              <a:rPr lang="de-CH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de-CH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9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/>
              <a:t>Volksinitiative «Schutz vor Rasern»</a:t>
            </a:r>
            <a:br>
              <a:rPr lang="de-CH" altLang="de-DE" sz="2800" dirty="0"/>
            </a:b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Parallel zur Beratung von Via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sicura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wurde die Volksinitiative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«Schutz vor Rasern» eingereicht.</a:t>
            </a: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b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Definition «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Rasertatbestand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» und eine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Sanktionenliste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  <p:pic>
        <p:nvPicPr>
          <p:cNvPr id="6" name="Grafik 5" descr="Ras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3527"/>
          <a:stretch/>
        </p:blipFill>
        <p:spPr bwMode="auto">
          <a:xfrm>
            <a:off x="2103614" y="2644774"/>
            <a:ext cx="4240364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Raserinitiat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422524"/>
            <a:ext cx="3571876" cy="20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2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/>
              <a:t>Raser-Definition der Volksinitiative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Ein «Raser» ist, wer einen der folgenden Tatbestände erfüllt: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krasse Missachtung der zulässigen Höchstgeschwindigkeit; «krass» ist immer erfüllt bei Überschreitung um:</a:t>
            </a:r>
          </a:p>
          <a:p>
            <a:pPr marL="714375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mindestens 40 km/h bei 30 km/h zulässiger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Vmax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14375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mindestens 50 km/h innerorts, </a:t>
            </a:r>
          </a:p>
          <a:p>
            <a:pPr marL="714375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mindestens 60 km/h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ausserorts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</a:p>
          <a:p>
            <a:pPr marL="714375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mindestens 80 km/h auf Autobahnen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waghalsiges Überholen;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Teilnahme an einem nicht bewilligten Rennen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mit Motorfahrzeugen.</a:t>
            </a: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11</a:t>
            </a:fld>
            <a:endParaRPr lang="de-CH" altLang="de-DE"/>
          </a:p>
        </p:txBody>
      </p:sp>
      <p:pic>
        <p:nvPicPr>
          <p:cNvPr id="7" name="Grafik 6" descr="Ras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3527"/>
          <a:stretch/>
        </p:blipFill>
        <p:spPr bwMode="auto">
          <a:xfrm>
            <a:off x="8642608" y="4667250"/>
            <a:ext cx="3119709" cy="11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1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/>
              <a:t>Massnahmen der Volksinitiative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Die Forderungen der Volksinitiative fanden im Parlament von links bis rechts breite Unterstützung und Via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sicura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wurde wie folgt ergänzt: 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Definition «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Rasertatbestand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Mindeststrafe 1 Jahr Gefängnis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Führerausweisentzug mindestens 24 Monate für Ersttäter, bei Rückfall Entzug für immer.</a:t>
            </a: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  <p:pic>
        <p:nvPicPr>
          <p:cNvPr id="8" name="Grafik 7" descr="Ras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3527"/>
          <a:stretch/>
        </p:blipFill>
        <p:spPr bwMode="auto">
          <a:xfrm>
            <a:off x="8642608" y="4667250"/>
            <a:ext cx="3119709" cy="11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5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Zusätzliche Widerhandlungskategorie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13</a:t>
            </a:fld>
            <a:endParaRPr lang="de-CH" altLang="de-DE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80633"/>
              </p:ext>
            </p:extLst>
          </p:nvPr>
        </p:nvGraphicFramePr>
        <p:xfrm>
          <a:off x="1721555" y="1367011"/>
          <a:ext cx="9956095" cy="46390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49867">
                  <a:extLst>
                    <a:ext uri="{9D8B030D-6E8A-4147-A177-3AD203B41FA5}">
                      <a16:colId xmlns:a16="http://schemas.microsoft.com/office/drawing/2014/main" val="4052174711"/>
                    </a:ext>
                  </a:extLst>
                </a:gridCol>
                <a:gridCol w="2336134">
                  <a:extLst>
                    <a:ext uri="{9D8B030D-6E8A-4147-A177-3AD203B41FA5}">
                      <a16:colId xmlns:a16="http://schemas.microsoft.com/office/drawing/2014/main" val="3145118165"/>
                    </a:ext>
                  </a:extLst>
                </a:gridCol>
                <a:gridCol w="2483991">
                  <a:extLst>
                    <a:ext uri="{9D8B030D-6E8A-4147-A177-3AD203B41FA5}">
                      <a16:colId xmlns:a16="http://schemas.microsoft.com/office/drawing/2014/main" val="1690085704"/>
                    </a:ext>
                  </a:extLst>
                </a:gridCol>
                <a:gridCol w="2486103">
                  <a:extLst>
                    <a:ext uri="{9D8B030D-6E8A-4147-A177-3AD203B41FA5}">
                      <a16:colId xmlns:a16="http://schemas.microsoft.com/office/drawing/2014/main" val="1420020992"/>
                    </a:ext>
                  </a:extLst>
                </a:gridCol>
              </a:tblGrid>
              <a:tr h="909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Überschreitung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der Vmax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Innerorts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Ausserorts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Autobahnen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44103"/>
                  </a:ext>
                </a:extLst>
              </a:tr>
              <a:tr h="620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Ordnungsbusse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15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20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25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886041427"/>
                  </a:ext>
                </a:extLst>
              </a:tr>
              <a:tr h="6706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Leichte Widerhandlung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20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25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30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78768"/>
                  </a:ext>
                </a:extLst>
              </a:tr>
              <a:tr h="908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Mittelschwere Widerhandlung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24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29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34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45512096"/>
                  </a:ext>
                </a:extLst>
              </a:tr>
              <a:tr h="708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Schwere Widerhandlung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50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60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80 km/h</a:t>
                      </a:r>
                      <a:endParaRPr kumimoji="0" lang="fr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ABB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17313"/>
                  </a:ext>
                </a:extLst>
              </a:tr>
              <a:tr h="676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«Raser»</a:t>
                      </a:r>
                    </a:p>
                  </a:txBody>
                  <a:tcPr horzOverflow="overflow">
                    <a:solidFill>
                      <a:srgbClr val="D3DB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≥ 50 km/h</a:t>
                      </a:r>
                    </a:p>
                  </a:txBody>
                  <a:tcPr horzOverflow="overflow">
                    <a:solidFill>
                      <a:srgbClr val="D3DB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≥ 60 km/h</a:t>
                      </a:r>
                    </a:p>
                  </a:txBody>
                  <a:tcPr horzOverflow="overflow">
                    <a:solidFill>
                      <a:srgbClr val="D3DB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de-DE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≥ 80 km/h</a:t>
                      </a:r>
                    </a:p>
                  </a:txBody>
                  <a:tcPr horzOverflow="overflow">
                    <a:solidFill>
                      <a:srgbClr val="D3D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9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31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Evaluation der Via </a:t>
            </a:r>
            <a:r>
              <a:rPr lang="de-CH" sz="2800" dirty="0" err="1">
                <a:latin typeface="Arial" panose="020B0604020202020204" pitchFamily="34" charset="0"/>
                <a:cs typeface="Arial" panose="020B0604020202020204" pitchFamily="34" charset="0"/>
              </a:rPr>
              <a:t>sicura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 Massnahmen</a:t>
            </a: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Für die Begutachtung wurden unabhängige ausländische Experten beigezogen. </a:t>
            </a:r>
          </a:p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Die Evaluation von Via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sicura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hat die erwartete positive Wirkung insgesamt bestätigt. </a:t>
            </a:r>
          </a:p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Besonders positiv wirkende Massnahmen:</a:t>
            </a:r>
          </a:p>
          <a:p>
            <a:pPr marL="809625" indent="-361950"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Alkoholverbot für Neulenkende und Berufschauffeure</a:t>
            </a:r>
          </a:p>
          <a:p>
            <a:pPr marL="809625" indent="-361950">
              <a:buClr>
                <a:srgbClr val="FF0000"/>
              </a:buClr>
            </a:pP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Lichtobligatorium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für Motorfahrzeuge am Tag</a:t>
            </a:r>
          </a:p>
          <a:p>
            <a:pPr marL="809625" indent="-361950"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Regelung von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Raserdelikten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361950"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Infrastrukturmassnahmen</a:t>
            </a:r>
          </a:p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Korrekturbedarf bei den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Rasermassnahmen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►"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14</a:t>
            </a:fld>
            <a:endParaRPr lang="de-CH" altLang="de-DE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4137209"/>
            <a:ext cx="2379058" cy="18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Geplante Korrekturen </a:t>
            </a: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Das Parlament will die folgenden im Evaluationsbericht vorgeschlagenen Korrekturen vornehmen:</a:t>
            </a:r>
          </a:p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Grösserer Ermessensspielraum für Vollzugsbehörden bei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Raserdelikten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9625" indent="-361950">
              <a:spcBef>
                <a:spcPts val="0"/>
              </a:spcBef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Aufhebung des Automatismus bei der Anwendung des Raser-Tatbestands.</a:t>
            </a:r>
          </a:p>
          <a:p>
            <a:pPr marL="809625" indent="-361950">
              <a:spcBef>
                <a:spcPts val="0"/>
              </a:spcBef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Verzicht auf Mindestfreiheitsstrafe von 1 Jahr, aber Höchststrafe 4 Jahre wird beibehalten.</a:t>
            </a:r>
          </a:p>
          <a:p>
            <a:pPr marL="809625" indent="-361950">
              <a:spcBef>
                <a:spcPts val="0"/>
              </a:spcBef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Mindestdauer des Führerausweisentzugs wird bei Ersttätern von 24 auf 12 Monate verkürzt.</a:t>
            </a:r>
          </a:p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Die Änderung soll übertriebene Härten beseitigen, ohne aber die Wirkung zu schmälern.</a:t>
            </a:r>
          </a:p>
          <a:p>
            <a:pPr marL="447675" indent="-447675">
              <a:buClr>
                <a:srgbClr val="FF0000"/>
              </a:buClr>
              <a:buFont typeface="Arial" panose="020B0604020202020204" pitchFamily="34" charset="0"/>
              <a:buChar char="►"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6273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4" y="323851"/>
            <a:ext cx="10020603" cy="989013"/>
          </a:xfrm>
        </p:spPr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Entwicklung der schweren Unfälle nach</a:t>
            </a: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Verkehrsteilnahme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16</a:t>
            </a:fld>
            <a:endParaRPr lang="de-CH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4963"/>
          <a:stretch/>
        </p:blipFill>
        <p:spPr>
          <a:xfrm>
            <a:off x="2514803" y="1447994"/>
            <a:ext cx="8389757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Ziel des ASTRA für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mehr als 100 Verkehrstote und 2'500 Schwerverletzte pro Jahr auf Schweizer Strassen als Zielsetzung. </a:t>
            </a:r>
          </a:p>
          <a:p>
            <a:pPr marL="0" indent="0"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fast allen Arten der Verkehrsteilnahme sind wir auf Kurs. Noch grosse Anstrengungen sind bei den E-Bike- und Fahrradunfällen notwendig. </a:t>
            </a: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400" dirty="0"/>
              <a:t>Besten Dank für Ihre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17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492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Aufgaben des ASTRA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449389"/>
            <a:ext cx="5981699" cy="205581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Bau, Betrieb und Unterhalt der Nationalstrassen</a:t>
            </a:r>
          </a:p>
          <a:p>
            <a:pPr>
              <a:buClr>
                <a:srgbClr val="FF0000"/>
              </a:buClr>
            </a:pP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Strassenverkehrsrecht </a:t>
            </a:r>
          </a:p>
          <a:p>
            <a:pPr>
              <a:buClr>
                <a:srgbClr val="FF0000"/>
              </a:buClr>
            </a:pP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Sicherheit und Zugang zum Strassenverkehr</a:t>
            </a:r>
          </a:p>
          <a:p>
            <a:pPr>
              <a:buClr>
                <a:srgbClr val="FF0000"/>
              </a:buClr>
            </a:pP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Verkehrsmanagement</a:t>
            </a: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  <p:pic>
        <p:nvPicPr>
          <p:cNvPr id="6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75" y="759047"/>
            <a:ext cx="3776300" cy="252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07" y="3538095"/>
            <a:ext cx="3781852" cy="252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75" y="3505201"/>
            <a:ext cx="3779076" cy="252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7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Vorgehen zur Reduktion der Geschwindigkeitsdelikte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Soft-Massnahmen 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Risiko, beim Schnellfahren erwischt zu werden, erhöhen.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Sanktionen, die für die Betroffenen persönlich spürbar sind.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3</a:t>
            </a:fld>
            <a:endParaRPr lang="de-CH" altLang="de-DE"/>
          </a:p>
        </p:txBody>
      </p:sp>
      <p:pic>
        <p:nvPicPr>
          <p:cNvPr id="1026" name="Picture 2" descr="3x1 banner verkehrsregeln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83" y="3721894"/>
            <a:ext cx="6662668" cy="22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Kategorisierung der Widerhandlungen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892463"/>
              </p:ext>
            </p:extLst>
          </p:nvPr>
        </p:nvGraphicFramePr>
        <p:xfrm>
          <a:off x="1741716" y="1624063"/>
          <a:ext cx="9935935" cy="42305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88159">
                  <a:extLst>
                    <a:ext uri="{9D8B030D-6E8A-4147-A177-3AD203B41FA5}">
                      <a16:colId xmlns:a16="http://schemas.microsoft.com/office/drawing/2014/main" val="368239082"/>
                    </a:ext>
                  </a:extLst>
                </a:gridCol>
                <a:gridCol w="2317444">
                  <a:extLst>
                    <a:ext uri="{9D8B030D-6E8A-4147-A177-3AD203B41FA5}">
                      <a16:colId xmlns:a16="http://schemas.microsoft.com/office/drawing/2014/main" val="3325685469"/>
                    </a:ext>
                  </a:extLst>
                </a:gridCol>
                <a:gridCol w="2464118">
                  <a:extLst>
                    <a:ext uri="{9D8B030D-6E8A-4147-A177-3AD203B41FA5}">
                      <a16:colId xmlns:a16="http://schemas.microsoft.com/office/drawing/2014/main" val="3391715928"/>
                    </a:ext>
                  </a:extLst>
                </a:gridCol>
                <a:gridCol w="2466214">
                  <a:extLst>
                    <a:ext uri="{9D8B030D-6E8A-4147-A177-3AD203B41FA5}">
                      <a16:colId xmlns:a16="http://schemas.microsoft.com/office/drawing/2014/main" val="4251648720"/>
                    </a:ext>
                  </a:extLst>
                </a:gridCol>
              </a:tblGrid>
              <a:tr h="880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Überschreitung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der Vmax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Innerorts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Ausserorts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Autobahnen</a:t>
                      </a:r>
                      <a:endParaRPr kumimoji="0" lang="de-CH" alt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3288"/>
                  </a:ext>
                </a:extLst>
              </a:tr>
              <a:tr h="8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Ordnungsbusse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15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20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25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478050"/>
                  </a:ext>
                </a:extLst>
              </a:tr>
              <a:tr h="838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Leichte Widerhandlung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20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25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30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02302"/>
                  </a:ext>
                </a:extLst>
              </a:tr>
              <a:tr h="8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Mittelschwere Widerhandlung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24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29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≤ 34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5276567"/>
                  </a:ext>
                </a:extLst>
              </a:tr>
              <a:tr h="838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Schwere Widerhandlung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 24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 29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B2B2B2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0C0C0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 34 km/h</a:t>
                      </a:r>
                      <a:endParaRPr kumimoji="0" lang="de-CH" alt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1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48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Kaskadensystem bei Administrativmassnahmen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660" y="1466851"/>
            <a:ext cx="9963151" cy="4545012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Wer so schnell fährt, dass keine Ordnungsbusse möglich ist, erhält zusätzlich zur Strafe eine Massnahme gemäss folgendem Mindesttarif:</a:t>
            </a: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altLang="de-DE" sz="2200" dirty="0"/>
          </a:p>
          <a:p>
            <a:pPr marL="0" indent="0">
              <a:buNone/>
            </a:pPr>
            <a:r>
              <a:rPr lang="de-CH" altLang="de-DE" sz="2200" dirty="0"/>
              <a:t>Bei jeder weiteren Widerhandlung gilt ein strengerer Mindesttarif bis zum Führerausweisentzug für immer (Kaskadensystem). 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5</a:t>
            </a:fld>
            <a:endParaRPr lang="de-CH" alt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66357"/>
              </p:ext>
            </p:extLst>
          </p:nvPr>
        </p:nvGraphicFramePr>
        <p:xfrm>
          <a:off x="1741712" y="2446505"/>
          <a:ext cx="9602562" cy="23446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854">
                  <a:extLst>
                    <a:ext uri="{9D8B030D-6E8A-4147-A177-3AD203B41FA5}">
                      <a16:colId xmlns:a16="http://schemas.microsoft.com/office/drawing/2014/main" val="2815957196"/>
                    </a:ext>
                  </a:extLst>
                </a:gridCol>
                <a:gridCol w="3200854">
                  <a:extLst>
                    <a:ext uri="{9D8B030D-6E8A-4147-A177-3AD203B41FA5}">
                      <a16:colId xmlns:a16="http://schemas.microsoft.com/office/drawing/2014/main" val="3365135136"/>
                    </a:ext>
                  </a:extLst>
                </a:gridCol>
                <a:gridCol w="3200854">
                  <a:extLst>
                    <a:ext uri="{9D8B030D-6E8A-4147-A177-3AD203B41FA5}">
                      <a16:colId xmlns:a16="http://schemas.microsoft.com/office/drawing/2014/main" val="1454550204"/>
                    </a:ext>
                  </a:extLst>
                </a:gridCol>
              </a:tblGrid>
              <a:tr h="156269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Erste Widerhandlung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Zweite Widerhandlung </a:t>
                      </a:r>
                    </a:p>
                    <a:p>
                      <a:r>
                        <a:rPr lang="de-CH" sz="2000" dirty="0"/>
                        <a:t>(innert</a:t>
                      </a:r>
                      <a:r>
                        <a:rPr lang="de-CH" sz="2000" baseline="0" dirty="0"/>
                        <a:t> 2 bzw. 5 Jahren)</a:t>
                      </a:r>
                      <a:endParaRPr lang="de-CH" sz="2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887109"/>
                  </a:ext>
                </a:extLst>
              </a:tr>
              <a:tr h="471306">
                <a:tc>
                  <a:txBody>
                    <a:bodyPr/>
                    <a:lstStyle/>
                    <a:p>
                      <a:r>
                        <a:rPr lang="de-CH" sz="2000" dirty="0"/>
                        <a:t>Leichte Widerhandlung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Verwarnung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1 Monat Entzug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112613"/>
                  </a:ext>
                </a:extLst>
              </a:tr>
              <a:tr h="471306">
                <a:tc>
                  <a:txBody>
                    <a:bodyPr/>
                    <a:lstStyle/>
                    <a:p>
                      <a:r>
                        <a:rPr lang="de-CH" sz="2000" dirty="0"/>
                        <a:t>Mittelschwere Widerhandlung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1 Monat Entzug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4 Monate Entzug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214368"/>
                  </a:ext>
                </a:extLst>
              </a:tr>
              <a:tr h="471306">
                <a:tc>
                  <a:txBody>
                    <a:bodyPr/>
                    <a:lstStyle/>
                    <a:p>
                      <a:r>
                        <a:rPr lang="de-CH" sz="2000" dirty="0"/>
                        <a:t>Schwere</a:t>
                      </a:r>
                      <a:r>
                        <a:rPr lang="de-CH" sz="2000" baseline="0" dirty="0"/>
                        <a:t> Widerhandlung</a:t>
                      </a:r>
                      <a:endParaRPr lang="de-CH" sz="2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3 Monate Entzug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12 Monate Entzug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859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09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Sicherheitsprogramm Via </a:t>
            </a:r>
            <a:r>
              <a:rPr lang="de-CH" sz="2800" dirty="0" err="1">
                <a:latin typeface="Arial" panose="020B0604020202020204" pitchFamily="34" charset="0"/>
                <a:cs typeface="Arial" panose="020B0604020202020204" pitchFamily="34" charset="0"/>
              </a:rPr>
              <a:t>sicura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tabLst>
                <a:tab pos="542925" algn="l"/>
                <a:tab pos="1790700" algn="l"/>
              </a:tabLst>
            </a:pPr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Ziel: </a:t>
            </a: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Signifikante Reduktion der Anzahl Schwerverletzter und Toter</a:t>
            </a:r>
          </a:p>
          <a:p>
            <a:pPr marL="1790700" indent="-1790700">
              <a:tabLst>
                <a:tab pos="266700" algn="l"/>
                <a:tab pos="1790700" algn="l"/>
              </a:tabLst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57" y="2120118"/>
            <a:ext cx="4591050" cy="35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0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/>
              <a:t>Via </a:t>
            </a:r>
            <a:r>
              <a:rPr lang="de-CH" altLang="de-DE" sz="2800" dirty="0" err="1"/>
              <a:t>sicura</a:t>
            </a:r>
            <a:r>
              <a:rPr lang="de-CH" altLang="de-DE" sz="2800" dirty="0"/>
              <a:t> – Inhalt</a:t>
            </a:r>
            <a:br>
              <a:rPr lang="de-CH" altLang="de-DE" sz="2800" dirty="0"/>
            </a:b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135758905"/>
              </p:ext>
            </p:extLst>
          </p:nvPr>
        </p:nvGraphicFramePr>
        <p:xfrm>
          <a:off x="2801392" y="1240403"/>
          <a:ext cx="7816580" cy="479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56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/>
              <a:t>Massnahmen aus Via </a:t>
            </a:r>
            <a:r>
              <a:rPr lang="de-CH" altLang="de-DE" sz="2800" dirty="0" err="1"/>
              <a:t>sicura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Massnahmen bei Geschwindigkeitsexzessen:</a:t>
            </a:r>
          </a:p>
          <a:p>
            <a:pPr>
              <a:buClr>
                <a:srgbClr val="FF0000"/>
              </a:buClr>
            </a:pPr>
            <a:r>
              <a:rPr lang="de-CH" sz="2400" i="1" dirty="0">
                <a:latin typeface="Arial" panose="020B0604020202020204" pitchFamily="34" charset="0"/>
                <a:cs typeface="Arial" panose="020B0604020202020204" pitchFamily="34" charset="0"/>
              </a:rPr>
              <a:t>Fahreignungsabklärung: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Wird die Geschwindigkeitsüberschreitung als rücksichtsloses Verhalten beurteilt, dann wird der Führerausweis vorsorglich, bis zum Nachweis der Fahreignung entzogen. </a:t>
            </a: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Einziehung und Verwertung des Tatfahrzeugs (nächste Folie)</a:t>
            </a: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8</a:t>
            </a:fld>
            <a:endParaRPr lang="de-CH" altLang="de-DE"/>
          </a:p>
        </p:txBody>
      </p:sp>
      <p:pic>
        <p:nvPicPr>
          <p:cNvPr id="6" name="Picture 2" descr="Führerauswes / Ausbild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"/>
          <a:stretch/>
        </p:blipFill>
        <p:spPr bwMode="auto">
          <a:xfrm flipH="1">
            <a:off x="5223934" y="3686640"/>
            <a:ext cx="6453717" cy="22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738522" y="5645899"/>
            <a:ext cx="195942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CH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Kurhan</a:t>
            </a:r>
            <a:r>
              <a:rPr lang="de-CH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de-CH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449387"/>
            <a:ext cx="9963151" cy="454183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Das Gericht kann die Einziehung eines Motorfahrzeugs anordnen, wenn:</a:t>
            </a:r>
          </a:p>
          <a:p>
            <a:pPr marL="714375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damit eine grobe Verkehrsregelverletzung in skrupelloser Weise begangen wurde; und</a:t>
            </a:r>
          </a:p>
          <a:p>
            <a:pPr marL="714375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Täter durch die Einziehung von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weiteren groben Verkehrsregel-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verletzungen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abgehalten werden kann.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Das Gericht kann die Verwertung des Motorfahrzeugs anordnen und die Verwendung des Erlöses, unter Abzug der Verwertungs- und Verfahrenskosten, festlegen.</a:t>
            </a:r>
          </a:p>
          <a:p>
            <a:pPr>
              <a:buClr>
                <a:srgbClr val="FF0000"/>
              </a:buClr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Einziehung + Verwertung Tatfahrzeug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ZVR Verkehrsrechtstag vom 22.09.2021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F51B-C3E7-41B9-95F0-67E27C52B019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  <p:pic>
        <p:nvPicPr>
          <p:cNvPr id="3076" name="Picture 4" descr="Richter-Hammer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9" b="10120"/>
          <a:stretch/>
        </p:blipFill>
        <p:spPr bwMode="auto">
          <a:xfrm>
            <a:off x="7762876" y="2915444"/>
            <a:ext cx="3810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68614"/>
      </p:ext>
    </p:extLst>
  </p:cSld>
  <p:clrMapOvr>
    <a:masterClrMapping/>
  </p:clrMapOvr>
</p:sld>
</file>

<file path=ppt/theme/theme1.xml><?xml version="1.0" encoding="utf-8"?>
<a:theme xmlns:a="http://schemas.openxmlformats.org/drawingml/2006/main" name="BK_Vorlagen_Beam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K_Vorlagen_Bea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K_Vorlagen_Bea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_Vorlagen_Bea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_Vorlagen_Bea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_Vorlagen_Bea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_Vorlagen_Bea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_Vorlagen_Bea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_Vorlagen_Bea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_Vorlagen_Bea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_Vorlagen_Bea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_Vorlagen_Bea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_Vorlagen_Bea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_Vorlagen_Bea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852</Words>
  <Application>Microsoft Office PowerPoint</Application>
  <PresentationFormat>Breitbild</PresentationFormat>
  <Paragraphs>179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Wingdings</vt:lpstr>
      <vt:lpstr>BK_Vorlagen_Beamer</vt:lpstr>
      <vt:lpstr>Sanktionen gegen Raser in der Schweiz</vt:lpstr>
      <vt:lpstr>Aufgaben des ASTRA</vt:lpstr>
      <vt:lpstr>Vorgehen zur Reduktion der Geschwindigkeitsdelikte</vt:lpstr>
      <vt:lpstr>Kategorisierung der Widerhandlungen</vt:lpstr>
      <vt:lpstr>Kaskadensystem bei Administrativmassnahmen</vt:lpstr>
      <vt:lpstr>Sicherheitsprogramm Via sicura </vt:lpstr>
      <vt:lpstr>Via sicura – Inhalt </vt:lpstr>
      <vt:lpstr>Massnahmen aus Via sicura</vt:lpstr>
      <vt:lpstr>Einziehung + Verwertung Tatfahrzeug</vt:lpstr>
      <vt:lpstr>Volksinitiative «Schutz vor Rasern» </vt:lpstr>
      <vt:lpstr>Raser-Definition der Volksinitiative</vt:lpstr>
      <vt:lpstr>Massnahmen der Volksinitiative</vt:lpstr>
      <vt:lpstr>Zusätzliche Widerhandlungskategorie</vt:lpstr>
      <vt:lpstr>Evaluation der Via sicura Massnahmen </vt:lpstr>
      <vt:lpstr>Geplante Korrekturen  </vt:lpstr>
      <vt:lpstr>Entwicklung der schweren Unfälle nach Verkehrsteilnahme</vt:lpstr>
      <vt:lpstr>Ziel des ASTRA für 2030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Ebener Petra ASTRA</dc:creator>
  <cp:lastModifiedBy>Michaela Koth-Harring</cp:lastModifiedBy>
  <cp:revision>22</cp:revision>
  <cp:lastPrinted>2021-08-18T12:38:22Z</cp:lastPrinted>
  <dcterms:created xsi:type="dcterms:W3CDTF">2021-04-06T09:41:00Z</dcterms:created>
  <dcterms:modified xsi:type="dcterms:W3CDTF">2021-08-26T08:22:10Z</dcterms:modified>
</cp:coreProperties>
</file>