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handoutMasterIdLst>
    <p:handoutMasterId r:id="rId94"/>
  </p:handoutMasterIdLst>
  <p:sldIdLst>
    <p:sldId id="257" r:id="rId2"/>
    <p:sldId id="389" r:id="rId3"/>
    <p:sldId id="409" r:id="rId4"/>
    <p:sldId id="390" r:id="rId5"/>
    <p:sldId id="391" r:id="rId6"/>
    <p:sldId id="392" r:id="rId7"/>
    <p:sldId id="263" r:id="rId8"/>
    <p:sldId id="264" r:id="rId9"/>
    <p:sldId id="265" r:id="rId10"/>
    <p:sldId id="267" r:id="rId11"/>
    <p:sldId id="268" r:id="rId12"/>
    <p:sldId id="269" r:id="rId13"/>
    <p:sldId id="270" r:id="rId14"/>
    <p:sldId id="271" r:id="rId15"/>
    <p:sldId id="397" r:id="rId16"/>
    <p:sldId id="396" r:id="rId17"/>
    <p:sldId id="334" r:id="rId18"/>
    <p:sldId id="336" r:id="rId19"/>
    <p:sldId id="337" r:id="rId20"/>
    <p:sldId id="338" r:id="rId21"/>
    <p:sldId id="339" r:id="rId22"/>
    <p:sldId id="340" r:id="rId23"/>
    <p:sldId id="341" r:id="rId24"/>
    <p:sldId id="342" r:id="rId25"/>
    <p:sldId id="343" r:id="rId26"/>
    <p:sldId id="344" r:id="rId27"/>
    <p:sldId id="345" r:id="rId28"/>
    <p:sldId id="385" r:id="rId29"/>
    <p:sldId id="398" r:id="rId30"/>
    <p:sldId id="258" r:id="rId31"/>
    <p:sldId id="399" r:id="rId32"/>
    <p:sldId id="259" r:id="rId33"/>
    <p:sldId id="260" r:id="rId34"/>
    <p:sldId id="400" r:id="rId35"/>
    <p:sldId id="261" r:id="rId36"/>
    <p:sldId id="262" r:id="rId37"/>
    <p:sldId id="386" r:id="rId38"/>
    <p:sldId id="401" r:id="rId39"/>
    <p:sldId id="347" r:id="rId40"/>
    <p:sldId id="348" r:id="rId41"/>
    <p:sldId id="349" r:id="rId42"/>
    <p:sldId id="350" r:id="rId43"/>
    <p:sldId id="351" r:id="rId44"/>
    <p:sldId id="352" r:id="rId45"/>
    <p:sldId id="353" r:id="rId46"/>
    <p:sldId id="354" r:id="rId47"/>
    <p:sldId id="355" r:id="rId48"/>
    <p:sldId id="393" r:id="rId49"/>
    <p:sldId id="387" r:id="rId50"/>
    <p:sldId id="388" r:id="rId51"/>
    <p:sldId id="266" r:id="rId52"/>
    <p:sldId id="360" r:id="rId53"/>
    <p:sldId id="361" r:id="rId54"/>
    <p:sldId id="362" r:id="rId55"/>
    <p:sldId id="402" r:id="rId56"/>
    <p:sldId id="280" r:id="rId57"/>
    <p:sldId id="282" r:id="rId58"/>
    <p:sldId id="285" r:id="rId59"/>
    <p:sldId id="284" r:id="rId60"/>
    <p:sldId id="283" r:id="rId61"/>
    <p:sldId id="286" r:id="rId62"/>
    <p:sldId id="287" r:id="rId63"/>
    <p:sldId id="288" r:id="rId64"/>
    <p:sldId id="289" r:id="rId65"/>
    <p:sldId id="291" r:id="rId66"/>
    <p:sldId id="404" r:id="rId67"/>
    <p:sldId id="290" r:id="rId68"/>
    <p:sldId id="292" r:id="rId69"/>
    <p:sldId id="294" r:id="rId70"/>
    <p:sldId id="293" r:id="rId71"/>
    <p:sldId id="295" r:id="rId72"/>
    <p:sldId id="297" r:id="rId73"/>
    <p:sldId id="298" r:id="rId74"/>
    <p:sldId id="299" r:id="rId75"/>
    <p:sldId id="300" r:id="rId76"/>
    <p:sldId id="301" r:id="rId77"/>
    <p:sldId id="304" r:id="rId78"/>
    <p:sldId id="305" r:id="rId79"/>
    <p:sldId id="405" r:id="rId80"/>
    <p:sldId id="306" r:id="rId81"/>
    <p:sldId id="307" r:id="rId82"/>
    <p:sldId id="308" r:id="rId83"/>
    <p:sldId id="309" r:id="rId84"/>
    <p:sldId id="310" r:id="rId85"/>
    <p:sldId id="311" r:id="rId86"/>
    <p:sldId id="394" r:id="rId87"/>
    <p:sldId id="312" r:id="rId88"/>
    <p:sldId id="406" r:id="rId89"/>
    <p:sldId id="313" r:id="rId90"/>
    <p:sldId id="410" r:id="rId91"/>
    <p:sldId id="384" r:id="rId92"/>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94" autoAdjust="0"/>
  </p:normalViewPr>
  <p:slideViewPr>
    <p:cSldViewPr snapToGrid="0">
      <p:cViewPr varScale="1">
        <p:scale>
          <a:sx n="91" d="100"/>
          <a:sy n="91" d="100"/>
        </p:scale>
        <p:origin x="293" y="58"/>
      </p:cViewPr>
      <p:guideLst/>
    </p:cSldViewPr>
  </p:slideViewPr>
  <p:outlineViewPr>
    <p:cViewPr>
      <p:scale>
        <a:sx n="33" d="100"/>
        <a:sy n="33" d="100"/>
      </p:scale>
      <p:origin x="0" y="-4987"/>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 Id="rId9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4029A54-F808-4349-ACFF-5A3066223B5D}" type="datetimeFigureOut">
              <a:rPr lang="de-DE" smtClean="0"/>
              <a:t>14.09.2021</a:t>
            </a:fld>
            <a:endParaRPr lang="de-DE"/>
          </a:p>
        </p:txBody>
      </p:sp>
      <p:sp>
        <p:nvSpPr>
          <p:cNvPr id="4" name="Fußzeilenplatzhalt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FF782E7-2DB4-4961-ADED-01741ABCCC13}" type="slidenum">
              <a:rPr lang="de-DE" smtClean="0"/>
              <a:t>‹Nr.›</a:t>
            </a:fld>
            <a:endParaRPr lang="de-DE"/>
          </a:p>
        </p:txBody>
      </p:sp>
    </p:spTree>
    <p:extLst>
      <p:ext uri="{BB962C8B-B14F-4D97-AF65-F5344CB8AC3E}">
        <p14:creationId xmlns:p14="http://schemas.microsoft.com/office/powerpoint/2010/main" val="593443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7F9A0BC-8CD8-40B4-A149-3311AB9F630F}" type="datetimeFigureOut">
              <a:rPr lang="de-DE" smtClean="0"/>
              <a:t>14.09.2021</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E0E79F9-7154-4368-A297-0515A722C14A}" type="slidenum">
              <a:rPr lang="de-DE" smtClean="0"/>
              <a:t>‹Nr.›</a:t>
            </a:fld>
            <a:endParaRPr lang="de-DE"/>
          </a:p>
        </p:txBody>
      </p:sp>
    </p:spTree>
    <p:extLst>
      <p:ext uri="{BB962C8B-B14F-4D97-AF65-F5344CB8AC3E}">
        <p14:creationId xmlns:p14="http://schemas.microsoft.com/office/powerpoint/2010/main" val="4049460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E0E79F9-7154-4368-A297-0515A722C14A}" type="slidenum">
              <a:rPr lang="de-DE" smtClean="0"/>
              <a:t>1</a:t>
            </a:fld>
            <a:endParaRPr lang="de-DE"/>
          </a:p>
        </p:txBody>
      </p:sp>
    </p:spTree>
    <p:extLst>
      <p:ext uri="{BB962C8B-B14F-4D97-AF65-F5344CB8AC3E}">
        <p14:creationId xmlns:p14="http://schemas.microsoft.com/office/powerpoint/2010/main" val="1353749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E0E79F9-7154-4368-A297-0515A722C14A}" type="slidenum">
              <a:rPr lang="de-DE" smtClean="0"/>
              <a:t>10</a:t>
            </a:fld>
            <a:endParaRPr lang="de-DE"/>
          </a:p>
        </p:txBody>
      </p:sp>
    </p:spTree>
    <p:extLst>
      <p:ext uri="{BB962C8B-B14F-4D97-AF65-F5344CB8AC3E}">
        <p14:creationId xmlns:p14="http://schemas.microsoft.com/office/powerpoint/2010/main" val="200606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E0E79F9-7154-4368-A297-0515A722C14A}" type="slidenum">
              <a:rPr lang="de-DE" smtClean="0"/>
              <a:t>11</a:t>
            </a:fld>
            <a:endParaRPr lang="de-DE"/>
          </a:p>
        </p:txBody>
      </p:sp>
    </p:spTree>
    <p:extLst>
      <p:ext uri="{BB962C8B-B14F-4D97-AF65-F5344CB8AC3E}">
        <p14:creationId xmlns:p14="http://schemas.microsoft.com/office/powerpoint/2010/main" val="3810579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E0E79F9-7154-4368-A297-0515A722C14A}" type="slidenum">
              <a:rPr lang="de-DE" smtClean="0"/>
              <a:t>12</a:t>
            </a:fld>
            <a:endParaRPr lang="de-DE"/>
          </a:p>
        </p:txBody>
      </p:sp>
    </p:spTree>
    <p:extLst>
      <p:ext uri="{BB962C8B-B14F-4D97-AF65-F5344CB8AC3E}">
        <p14:creationId xmlns:p14="http://schemas.microsoft.com/office/powerpoint/2010/main" val="1421665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E0E79F9-7154-4368-A297-0515A722C14A}" type="slidenum">
              <a:rPr lang="de-DE" smtClean="0"/>
              <a:t>13</a:t>
            </a:fld>
            <a:endParaRPr lang="de-DE"/>
          </a:p>
        </p:txBody>
      </p:sp>
    </p:spTree>
    <p:extLst>
      <p:ext uri="{BB962C8B-B14F-4D97-AF65-F5344CB8AC3E}">
        <p14:creationId xmlns:p14="http://schemas.microsoft.com/office/powerpoint/2010/main" val="1166593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E0E79F9-7154-4368-A297-0515A722C14A}" type="slidenum">
              <a:rPr lang="de-DE" smtClean="0"/>
              <a:t>14</a:t>
            </a:fld>
            <a:endParaRPr lang="de-DE"/>
          </a:p>
        </p:txBody>
      </p:sp>
    </p:spTree>
    <p:extLst>
      <p:ext uri="{BB962C8B-B14F-4D97-AF65-F5344CB8AC3E}">
        <p14:creationId xmlns:p14="http://schemas.microsoft.com/office/powerpoint/2010/main" val="985771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E0E79F9-7154-4368-A297-0515A722C14A}" type="slidenum">
              <a:rPr lang="de-DE" smtClean="0"/>
              <a:t>15</a:t>
            </a:fld>
            <a:endParaRPr lang="de-DE"/>
          </a:p>
        </p:txBody>
      </p:sp>
    </p:spTree>
    <p:extLst>
      <p:ext uri="{BB962C8B-B14F-4D97-AF65-F5344CB8AC3E}">
        <p14:creationId xmlns:p14="http://schemas.microsoft.com/office/powerpoint/2010/main" val="60482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E0E79F9-7154-4368-A297-0515A722C14A}" type="slidenum">
              <a:rPr lang="de-DE" smtClean="0"/>
              <a:t>16</a:t>
            </a:fld>
            <a:endParaRPr lang="de-DE"/>
          </a:p>
        </p:txBody>
      </p:sp>
    </p:spTree>
    <p:extLst>
      <p:ext uri="{BB962C8B-B14F-4D97-AF65-F5344CB8AC3E}">
        <p14:creationId xmlns:p14="http://schemas.microsoft.com/office/powerpoint/2010/main" val="2864166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E0E79F9-7154-4368-A297-0515A722C14A}" type="slidenum">
              <a:rPr lang="de-DE" smtClean="0"/>
              <a:t>17</a:t>
            </a:fld>
            <a:endParaRPr lang="de-DE"/>
          </a:p>
        </p:txBody>
      </p:sp>
    </p:spTree>
    <p:extLst>
      <p:ext uri="{BB962C8B-B14F-4D97-AF65-F5344CB8AC3E}">
        <p14:creationId xmlns:p14="http://schemas.microsoft.com/office/powerpoint/2010/main" val="3123412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E0E79F9-7154-4368-A297-0515A722C14A}" type="slidenum">
              <a:rPr lang="de-DE" smtClean="0"/>
              <a:t>18</a:t>
            </a:fld>
            <a:endParaRPr lang="de-DE"/>
          </a:p>
        </p:txBody>
      </p:sp>
    </p:spTree>
    <p:extLst>
      <p:ext uri="{BB962C8B-B14F-4D97-AF65-F5344CB8AC3E}">
        <p14:creationId xmlns:p14="http://schemas.microsoft.com/office/powerpoint/2010/main" val="86073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E0E79F9-7154-4368-A297-0515A722C14A}" type="slidenum">
              <a:rPr lang="de-DE" smtClean="0"/>
              <a:t>19</a:t>
            </a:fld>
            <a:endParaRPr lang="de-DE"/>
          </a:p>
        </p:txBody>
      </p:sp>
    </p:spTree>
    <p:extLst>
      <p:ext uri="{BB962C8B-B14F-4D97-AF65-F5344CB8AC3E}">
        <p14:creationId xmlns:p14="http://schemas.microsoft.com/office/powerpoint/2010/main" val="888312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E0E79F9-7154-4368-A297-0515A722C14A}" type="slidenum">
              <a:rPr lang="de-DE" smtClean="0"/>
              <a:t>2</a:t>
            </a:fld>
            <a:endParaRPr lang="de-DE"/>
          </a:p>
        </p:txBody>
      </p:sp>
    </p:spTree>
    <p:extLst>
      <p:ext uri="{BB962C8B-B14F-4D97-AF65-F5344CB8AC3E}">
        <p14:creationId xmlns:p14="http://schemas.microsoft.com/office/powerpoint/2010/main" val="792397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E0E79F9-7154-4368-A297-0515A722C14A}" type="slidenum">
              <a:rPr lang="de-DE" smtClean="0"/>
              <a:t>20</a:t>
            </a:fld>
            <a:endParaRPr lang="de-DE"/>
          </a:p>
        </p:txBody>
      </p:sp>
    </p:spTree>
    <p:extLst>
      <p:ext uri="{BB962C8B-B14F-4D97-AF65-F5344CB8AC3E}">
        <p14:creationId xmlns:p14="http://schemas.microsoft.com/office/powerpoint/2010/main" val="1690905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E0E79F9-7154-4368-A297-0515A722C14A}" type="slidenum">
              <a:rPr lang="de-DE" smtClean="0"/>
              <a:t>21</a:t>
            </a:fld>
            <a:endParaRPr lang="de-DE"/>
          </a:p>
        </p:txBody>
      </p:sp>
    </p:spTree>
    <p:extLst>
      <p:ext uri="{BB962C8B-B14F-4D97-AF65-F5344CB8AC3E}">
        <p14:creationId xmlns:p14="http://schemas.microsoft.com/office/powerpoint/2010/main" val="55122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E0E79F9-7154-4368-A297-0515A722C14A}" type="slidenum">
              <a:rPr lang="de-DE" smtClean="0"/>
              <a:t>22</a:t>
            </a:fld>
            <a:endParaRPr lang="de-DE"/>
          </a:p>
        </p:txBody>
      </p:sp>
    </p:spTree>
    <p:extLst>
      <p:ext uri="{BB962C8B-B14F-4D97-AF65-F5344CB8AC3E}">
        <p14:creationId xmlns:p14="http://schemas.microsoft.com/office/powerpoint/2010/main" val="16794919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E0E79F9-7154-4368-A297-0515A722C14A}" type="slidenum">
              <a:rPr lang="de-DE" smtClean="0"/>
              <a:t>23</a:t>
            </a:fld>
            <a:endParaRPr lang="de-DE"/>
          </a:p>
        </p:txBody>
      </p:sp>
    </p:spTree>
    <p:extLst>
      <p:ext uri="{BB962C8B-B14F-4D97-AF65-F5344CB8AC3E}">
        <p14:creationId xmlns:p14="http://schemas.microsoft.com/office/powerpoint/2010/main" val="9855506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E0E79F9-7154-4368-A297-0515A722C14A}" type="slidenum">
              <a:rPr lang="de-DE" smtClean="0"/>
              <a:t>24</a:t>
            </a:fld>
            <a:endParaRPr lang="de-DE"/>
          </a:p>
        </p:txBody>
      </p:sp>
    </p:spTree>
    <p:extLst>
      <p:ext uri="{BB962C8B-B14F-4D97-AF65-F5344CB8AC3E}">
        <p14:creationId xmlns:p14="http://schemas.microsoft.com/office/powerpoint/2010/main" val="11337191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E0E79F9-7154-4368-A297-0515A722C14A}" type="slidenum">
              <a:rPr lang="de-DE" smtClean="0"/>
              <a:t>25</a:t>
            </a:fld>
            <a:endParaRPr lang="de-DE"/>
          </a:p>
        </p:txBody>
      </p:sp>
    </p:spTree>
    <p:extLst>
      <p:ext uri="{BB962C8B-B14F-4D97-AF65-F5344CB8AC3E}">
        <p14:creationId xmlns:p14="http://schemas.microsoft.com/office/powerpoint/2010/main" val="17691603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E0E79F9-7154-4368-A297-0515A722C14A}" type="slidenum">
              <a:rPr lang="de-DE" smtClean="0"/>
              <a:t>26</a:t>
            </a:fld>
            <a:endParaRPr lang="de-DE"/>
          </a:p>
        </p:txBody>
      </p:sp>
    </p:spTree>
    <p:extLst>
      <p:ext uri="{BB962C8B-B14F-4D97-AF65-F5344CB8AC3E}">
        <p14:creationId xmlns:p14="http://schemas.microsoft.com/office/powerpoint/2010/main" val="35470035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E0E79F9-7154-4368-A297-0515A722C14A}" type="slidenum">
              <a:rPr lang="de-DE" smtClean="0"/>
              <a:t>27</a:t>
            </a:fld>
            <a:endParaRPr lang="de-DE"/>
          </a:p>
        </p:txBody>
      </p:sp>
    </p:spTree>
    <p:extLst>
      <p:ext uri="{BB962C8B-B14F-4D97-AF65-F5344CB8AC3E}">
        <p14:creationId xmlns:p14="http://schemas.microsoft.com/office/powerpoint/2010/main" val="34774869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E0E79F9-7154-4368-A297-0515A722C14A}" type="slidenum">
              <a:rPr lang="de-DE" smtClean="0"/>
              <a:t>28</a:t>
            </a:fld>
            <a:endParaRPr lang="de-DE"/>
          </a:p>
        </p:txBody>
      </p:sp>
    </p:spTree>
    <p:extLst>
      <p:ext uri="{BB962C8B-B14F-4D97-AF65-F5344CB8AC3E}">
        <p14:creationId xmlns:p14="http://schemas.microsoft.com/office/powerpoint/2010/main" val="15169795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E0E79F9-7154-4368-A297-0515A722C14A}" type="slidenum">
              <a:rPr lang="de-DE" smtClean="0"/>
              <a:t>29</a:t>
            </a:fld>
            <a:endParaRPr lang="de-DE"/>
          </a:p>
        </p:txBody>
      </p:sp>
    </p:spTree>
    <p:extLst>
      <p:ext uri="{BB962C8B-B14F-4D97-AF65-F5344CB8AC3E}">
        <p14:creationId xmlns:p14="http://schemas.microsoft.com/office/powerpoint/2010/main" val="1014097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E0E79F9-7154-4368-A297-0515A722C14A}" type="slidenum">
              <a:rPr lang="de-DE" smtClean="0"/>
              <a:t>3</a:t>
            </a:fld>
            <a:endParaRPr lang="de-DE"/>
          </a:p>
        </p:txBody>
      </p:sp>
    </p:spTree>
    <p:extLst>
      <p:ext uri="{BB962C8B-B14F-4D97-AF65-F5344CB8AC3E}">
        <p14:creationId xmlns:p14="http://schemas.microsoft.com/office/powerpoint/2010/main" val="39292136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4E3ABBE-948B-4A7E-AAAC-292236744080}" type="slidenum">
              <a:rPr lang="de-DE" smtClean="0"/>
              <a:t>30</a:t>
            </a:fld>
            <a:endParaRPr lang="de-DE"/>
          </a:p>
        </p:txBody>
      </p:sp>
    </p:spTree>
    <p:extLst>
      <p:ext uri="{BB962C8B-B14F-4D97-AF65-F5344CB8AC3E}">
        <p14:creationId xmlns:p14="http://schemas.microsoft.com/office/powerpoint/2010/main" val="30856831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4E3ABBE-948B-4A7E-AAAC-292236744080}" type="slidenum">
              <a:rPr lang="de-DE" smtClean="0"/>
              <a:t>31</a:t>
            </a:fld>
            <a:endParaRPr lang="de-DE"/>
          </a:p>
        </p:txBody>
      </p:sp>
    </p:spTree>
    <p:extLst>
      <p:ext uri="{BB962C8B-B14F-4D97-AF65-F5344CB8AC3E}">
        <p14:creationId xmlns:p14="http://schemas.microsoft.com/office/powerpoint/2010/main" val="34173840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4E3ABBE-948B-4A7E-AAAC-292236744080}" type="slidenum">
              <a:rPr lang="de-DE" smtClean="0"/>
              <a:t>32</a:t>
            </a:fld>
            <a:endParaRPr lang="de-DE"/>
          </a:p>
        </p:txBody>
      </p:sp>
    </p:spTree>
    <p:extLst>
      <p:ext uri="{BB962C8B-B14F-4D97-AF65-F5344CB8AC3E}">
        <p14:creationId xmlns:p14="http://schemas.microsoft.com/office/powerpoint/2010/main" val="12879302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4E3ABBE-948B-4A7E-AAAC-292236744080}" type="slidenum">
              <a:rPr lang="de-DE" smtClean="0"/>
              <a:t>33</a:t>
            </a:fld>
            <a:endParaRPr lang="de-DE"/>
          </a:p>
        </p:txBody>
      </p:sp>
    </p:spTree>
    <p:extLst>
      <p:ext uri="{BB962C8B-B14F-4D97-AF65-F5344CB8AC3E}">
        <p14:creationId xmlns:p14="http://schemas.microsoft.com/office/powerpoint/2010/main" val="1611615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4E3ABBE-948B-4A7E-AAAC-292236744080}" type="slidenum">
              <a:rPr lang="de-DE" smtClean="0"/>
              <a:t>34</a:t>
            </a:fld>
            <a:endParaRPr lang="de-DE"/>
          </a:p>
        </p:txBody>
      </p:sp>
    </p:spTree>
    <p:extLst>
      <p:ext uri="{BB962C8B-B14F-4D97-AF65-F5344CB8AC3E}">
        <p14:creationId xmlns:p14="http://schemas.microsoft.com/office/powerpoint/2010/main" val="29898028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4E3ABBE-948B-4A7E-AAAC-292236744080}" type="slidenum">
              <a:rPr lang="de-DE" smtClean="0"/>
              <a:t>35</a:t>
            </a:fld>
            <a:endParaRPr lang="de-DE"/>
          </a:p>
        </p:txBody>
      </p:sp>
    </p:spTree>
    <p:extLst>
      <p:ext uri="{BB962C8B-B14F-4D97-AF65-F5344CB8AC3E}">
        <p14:creationId xmlns:p14="http://schemas.microsoft.com/office/powerpoint/2010/main" val="18134354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4E3ABBE-948B-4A7E-AAAC-292236744080}" type="slidenum">
              <a:rPr lang="de-DE" smtClean="0"/>
              <a:t>36</a:t>
            </a:fld>
            <a:endParaRPr lang="de-DE"/>
          </a:p>
        </p:txBody>
      </p:sp>
    </p:spTree>
    <p:extLst>
      <p:ext uri="{BB962C8B-B14F-4D97-AF65-F5344CB8AC3E}">
        <p14:creationId xmlns:p14="http://schemas.microsoft.com/office/powerpoint/2010/main" val="32401640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4E3ABBE-948B-4A7E-AAAC-292236744080}" type="slidenum">
              <a:rPr lang="de-DE" smtClean="0"/>
              <a:t>37</a:t>
            </a:fld>
            <a:endParaRPr lang="de-DE"/>
          </a:p>
        </p:txBody>
      </p:sp>
    </p:spTree>
    <p:extLst>
      <p:ext uri="{BB962C8B-B14F-4D97-AF65-F5344CB8AC3E}">
        <p14:creationId xmlns:p14="http://schemas.microsoft.com/office/powerpoint/2010/main" val="11414873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4E3ABBE-948B-4A7E-AAAC-292236744080}" type="slidenum">
              <a:rPr lang="de-DE" smtClean="0"/>
              <a:t>38</a:t>
            </a:fld>
            <a:endParaRPr lang="de-DE"/>
          </a:p>
        </p:txBody>
      </p:sp>
    </p:spTree>
    <p:extLst>
      <p:ext uri="{BB962C8B-B14F-4D97-AF65-F5344CB8AC3E}">
        <p14:creationId xmlns:p14="http://schemas.microsoft.com/office/powerpoint/2010/main" val="6995054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E0E79F9-7154-4368-A297-0515A722C14A}" type="slidenum">
              <a:rPr lang="de-DE" smtClean="0"/>
              <a:t>39</a:t>
            </a:fld>
            <a:endParaRPr lang="de-DE"/>
          </a:p>
        </p:txBody>
      </p:sp>
    </p:spTree>
    <p:extLst>
      <p:ext uri="{BB962C8B-B14F-4D97-AF65-F5344CB8AC3E}">
        <p14:creationId xmlns:p14="http://schemas.microsoft.com/office/powerpoint/2010/main" val="639010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E0E79F9-7154-4368-A297-0515A722C14A}" type="slidenum">
              <a:rPr lang="de-DE" smtClean="0"/>
              <a:t>4</a:t>
            </a:fld>
            <a:endParaRPr lang="de-DE"/>
          </a:p>
        </p:txBody>
      </p:sp>
    </p:spTree>
    <p:extLst>
      <p:ext uri="{BB962C8B-B14F-4D97-AF65-F5344CB8AC3E}">
        <p14:creationId xmlns:p14="http://schemas.microsoft.com/office/powerpoint/2010/main" val="2338043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E0E79F9-7154-4368-A297-0515A722C14A}" type="slidenum">
              <a:rPr lang="de-DE" smtClean="0"/>
              <a:t>40</a:t>
            </a:fld>
            <a:endParaRPr lang="de-DE"/>
          </a:p>
        </p:txBody>
      </p:sp>
    </p:spTree>
    <p:extLst>
      <p:ext uri="{BB962C8B-B14F-4D97-AF65-F5344CB8AC3E}">
        <p14:creationId xmlns:p14="http://schemas.microsoft.com/office/powerpoint/2010/main" val="17194903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E0E79F9-7154-4368-A297-0515A722C14A}" type="slidenum">
              <a:rPr lang="de-DE" smtClean="0"/>
              <a:t>41</a:t>
            </a:fld>
            <a:endParaRPr lang="de-DE"/>
          </a:p>
        </p:txBody>
      </p:sp>
    </p:spTree>
    <p:extLst>
      <p:ext uri="{BB962C8B-B14F-4D97-AF65-F5344CB8AC3E}">
        <p14:creationId xmlns:p14="http://schemas.microsoft.com/office/powerpoint/2010/main" val="14816506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E0E79F9-7154-4368-A297-0515A722C14A}" type="slidenum">
              <a:rPr lang="de-DE" smtClean="0"/>
              <a:t>42</a:t>
            </a:fld>
            <a:endParaRPr lang="de-DE"/>
          </a:p>
        </p:txBody>
      </p:sp>
    </p:spTree>
    <p:extLst>
      <p:ext uri="{BB962C8B-B14F-4D97-AF65-F5344CB8AC3E}">
        <p14:creationId xmlns:p14="http://schemas.microsoft.com/office/powerpoint/2010/main" val="35332762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E0E79F9-7154-4368-A297-0515A722C14A}" type="slidenum">
              <a:rPr lang="de-DE" smtClean="0"/>
              <a:t>43</a:t>
            </a:fld>
            <a:endParaRPr lang="de-DE"/>
          </a:p>
        </p:txBody>
      </p:sp>
    </p:spTree>
    <p:extLst>
      <p:ext uri="{BB962C8B-B14F-4D97-AF65-F5344CB8AC3E}">
        <p14:creationId xmlns:p14="http://schemas.microsoft.com/office/powerpoint/2010/main" val="11579001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E0E79F9-7154-4368-A297-0515A722C14A}" type="slidenum">
              <a:rPr lang="de-DE" smtClean="0"/>
              <a:t>44</a:t>
            </a:fld>
            <a:endParaRPr lang="de-DE"/>
          </a:p>
        </p:txBody>
      </p:sp>
    </p:spTree>
    <p:extLst>
      <p:ext uri="{BB962C8B-B14F-4D97-AF65-F5344CB8AC3E}">
        <p14:creationId xmlns:p14="http://schemas.microsoft.com/office/powerpoint/2010/main" val="10501583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E0E79F9-7154-4368-A297-0515A722C14A}" type="slidenum">
              <a:rPr lang="de-DE" smtClean="0"/>
              <a:t>45</a:t>
            </a:fld>
            <a:endParaRPr lang="de-DE"/>
          </a:p>
        </p:txBody>
      </p:sp>
    </p:spTree>
    <p:extLst>
      <p:ext uri="{BB962C8B-B14F-4D97-AF65-F5344CB8AC3E}">
        <p14:creationId xmlns:p14="http://schemas.microsoft.com/office/powerpoint/2010/main" val="35223557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E0E79F9-7154-4368-A297-0515A722C14A}" type="slidenum">
              <a:rPr lang="de-DE" smtClean="0"/>
              <a:t>46</a:t>
            </a:fld>
            <a:endParaRPr lang="de-DE"/>
          </a:p>
        </p:txBody>
      </p:sp>
    </p:spTree>
    <p:extLst>
      <p:ext uri="{BB962C8B-B14F-4D97-AF65-F5344CB8AC3E}">
        <p14:creationId xmlns:p14="http://schemas.microsoft.com/office/powerpoint/2010/main" val="6221278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E0E79F9-7154-4368-A297-0515A722C14A}" type="slidenum">
              <a:rPr lang="de-DE" smtClean="0"/>
              <a:t>47</a:t>
            </a:fld>
            <a:endParaRPr lang="de-DE"/>
          </a:p>
        </p:txBody>
      </p:sp>
    </p:spTree>
    <p:extLst>
      <p:ext uri="{BB962C8B-B14F-4D97-AF65-F5344CB8AC3E}">
        <p14:creationId xmlns:p14="http://schemas.microsoft.com/office/powerpoint/2010/main" val="19053564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E0E79F9-7154-4368-A297-0515A722C14A}" type="slidenum">
              <a:rPr lang="de-DE" smtClean="0"/>
              <a:t>48</a:t>
            </a:fld>
            <a:endParaRPr lang="de-DE"/>
          </a:p>
        </p:txBody>
      </p:sp>
    </p:spTree>
    <p:extLst>
      <p:ext uri="{BB962C8B-B14F-4D97-AF65-F5344CB8AC3E}">
        <p14:creationId xmlns:p14="http://schemas.microsoft.com/office/powerpoint/2010/main" val="40979645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4E3ABBE-948B-4A7E-AAAC-292236744080}" type="slidenum">
              <a:rPr lang="de-DE" smtClean="0"/>
              <a:t>49</a:t>
            </a:fld>
            <a:endParaRPr lang="de-DE"/>
          </a:p>
        </p:txBody>
      </p:sp>
    </p:spTree>
    <p:extLst>
      <p:ext uri="{BB962C8B-B14F-4D97-AF65-F5344CB8AC3E}">
        <p14:creationId xmlns:p14="http://schemas.microsoft.com/office/powerpoint/2010/main" val="1453254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E0E79F9-7154-4368-A297-0515A722C14A}" type="slidenum">
              <a:rPr lang="de-DE" smtClean="0"/>
              <a:t>5</a:t>
            </a:fld>
            <a:endParaRPr lang="de-DE"/>
          </a:p>
        </p:txBody>
      </p:sp>
    </p:spTree>
    <p:extLst>
      <p:ext uri="{BB962C8B-B14F-4D97-AF65-F5344CB8AC3E}">
        <p14:creationId xmlns:p14="http://schemas.microsoft.com/office/powerpoint/2010/main" val="25035087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4E3ABBE-948B-4A7E-AAAC-292236744080}" type="slidenum">
              <a:rPr lang="de-DE" smtClean="0"/>
              <a:t>50</a:t>
            </a:fld>
            <a:endParaRPr lang="de-DE"/>
          </a:p>
        </p:txBody>
      </p:sp>
    </p:spTree>
    <p:extLst>
      <p:ext uri="{BB962C8B-B14F-4D97-AF65-F5344CB8AC3E}">
        <p14:creationId xmlns:p14="http://schemas.microsoft.com/office/powerpoint/2010/main" val="73884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4E3ABBE-948B-4A7E-AAAC-292236744080}" type="slidenum">
              <a:rPr lang="de-DE" smtClean="0"/>
              <a:t>51</a:t>
            </a:fld>
            <a:endParaRPr lang="de-DE"/>
          </a:p>
        </p:txBody>
      </p:sp>
    </p:spTree>
    <p:extLst>
      <p:ext uri="{BB962C8B-B14F-4D97-AF65-F5344CB8AC3E}">
        <p14:creationId xmlns:p14="http://schemas.microsoft.com/office/powerpoint/2010/main" val="10956996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E0E79F9-7154-4368-A297-0515A722C14A}" type="slidenum">
              <a:rPr lang="de-DE" smtClean="0"/>
              <a:t>52</a:t>
            </a:fld>
            <a:endParaRPr lang="de-DE"/>
          </a:p>
        </p:txBody>
      </p:sp>
    </p:spTree>
    <p:extLst>
      <p:ext uri="{BB962C8B-B14F-4D97-AF65-F5344CB8AC3E}">
        <p14:creationId xmlns:p14="http://schemas.microsoft.com/office/powerpoint/2010/main" val="11236106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E0E79F9-7154-4368-A297-0515A722C14A}" type="slidenum">
              <a:rPr lang="de-DE" smtClean="0"/>
              <a:t>53</a:t>
            </a:fld>
            <a:endParaRPr lang="de-DE"/>
          </a:p>
        </p:txBody>
      </p:sp>
    </p:spTree>
    <p:extLst>
      <p:ext uri="{BB962C8B-B14F-4D97-AF65-F5344CB8AC3E}">
        <p14:creationId xmlns:p14="http://schemas.microsoft.com/office/powerpoint/2010/main" val="12673139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E0E79F9-7154-4368-A297-0515A722C14A}" type="slidenum">
              <a:rPr lang="de-DE" smtClean="0"/>
              <a:t>54</a:t>
            </a:fld>
            <a:endParaRPr lang="de-DE"/>
          </a:p>
        </p:txBody>
      </p:sp>
    </p:spTree>
    <p:extLst>
      <p:ext uri="{BB962C8B-B14F-4D97-AF65-F5344CB8AC3E}">
        <p14:creationId xmlns:p14="http://schemas.microsoft.com/office/powerpoint/2010/main" val="11224578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E0E79F9-7154-4368-A297-0515A722C14A}" type="slidenum">
              <a:rPr lang="de-DE" smtClean="0"/>
              <a:t>55</a:t>
            </a:fld>
            <a:endParaRPr lang="de-DE"/>
          </a:p>
        </p:txBody>
      </p:sp>
    </p:spTree>
    <p:extLst>
      <p:ext uri="{BB962C8B-B14F-4D97-AF65-F5344CB8AC3E}">
        <p14:creationId xmlns:p14="http://schemas.microsoft.com/office/powerpoint/2010/main" val="12451099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4E3ABBE-948B-4A7E-AAAC-292236744080}" type="slidenum">
              <a:rPr lang="de-DE" smtClean="0"/>
              <a:t>56</a:t>
            </a:fld>
            <a:endParaRPr lang="de-DE"/>
          </a:p>
        </p:txBody>
      </p:sp>
    </p:spTree>
    <p:extLst>
      <p:ext uri="{BB962C8B-B14F-4D97-AF65-F5344CB8AC3E}">
        <p14:creationId xmlns:p14="http://schemas.microsoft.com/office/powerpoint/2010/main" val="26119613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4E3ABBE-948B-4A7E-AAAC-292236744080}" type="slidenum">
              <a:rPr lang="de-DE" smtClean="0"/>
              <a:t>57</a:t>
            </a:fld>
            <a:endParaRPr lang="de-DE"/>
          </a:p>
        </p:txBody>
      </p:sp>
    </p:spTree>
    <p:extLst>
      <p:ext uri="{BB962C8B-B14F-4D97-AF65-F5344CB8AC3E}">
        <p14:creationId xmlns:p14="http://schemas.microsoft.com/office/powerpoint/2010/main" val="41499257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4E3ABBE-948B-4A7E-AAAC-292236744080}" type="slidenum">
              <a:rPr lang="de-DE" smtClean="0"/>
              <a:t>58</a:t>
            </a:fld>
            <a:endParaRPr lang="de-DE"/>
          </a:p>
        </p:txBody>
      </p:sp>
    </p:spTree>
    <p:extLst>
      <p:ext uri="{BB962C8B-B14F-4D97-AF65-F5344CB8AC3E}">
        <p14:creationId xmlns:p14="http://schemas.microsoft.com/office/powerpoint/2010/main" val="36329928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4E3ABBE-948B-4A7E-AAAC-292236744080}" type="slidenum">
              <a:rPr lang="de-DE" smtClean="0"/>
              <a:t>59</a:t>
            </a:fld>
            <a:endParaRPr lang="de-DE"/>
          </a:p>
        </p:txBody>
      </p:sp>
    </p:spTree>
    <p:extLst>
      <p:ext uri="{BB962C8B-B14F-4D97-AF65-F5344CB8AC3E}">
        <p14:creationId xmlns:p14="http://schemas.microsoft.com/office/powerpoint/2010/main" val="24363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E0E79F9-7154-4368-A297-0515A722C14A}" type="slidenum">
              <a:rPr lang="de-DE" smtClean="0"/>
              <a:t>6</a:t>
            </a:fld>
            <a:endParaRPr lang="de-DE"/>
          </a:p>
        </p:txBody>
      </p:sp>
    </p:spTree>
    <p:extLst>
      <p:ext uri="{BB962C8B-B14F-4D97-AF65-F5344CB8AC3E}">
        <p14:creationId xmlns:p14="http://schemas.microsoft.com/office/powerpoint/2010/main" val="253810687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4E3ABBE-948B-4A7E-AAAC-292236744080}" type="slidenum">
              <a:rPr lang="de-DE" smtClean="0"/>
              <a:t>60</a:t>
            </a:fld>
            <a:endParaRPr lang="de-DE"/>
          </a:p>
        </p:txBody>
      </p:sp>
    </p:spTree>
    <p:extLst>
      <p:ext uri="{BB962C8B-B14F-4D97-AF65-F5344CB8AC3E}">
        <p14:creationId xmlns:p14="http://schemas.microsoft.com/office/powerpoint/2010/main" val="24236493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4E3ABBE-948B-4A7E-AAAC-292236744080}" type="slidenum">
              <a:rPr lang="de-DE" smtClean="0"/>
              <a:t>61</a:t>
            </a:fld>
            <a:endParaRPr lang="de-DE"/>
          </a:p>
        </p:txBody>
      </p:sp>
    </p:spTree>
    <p:extLst>
      <p:ext uri="{BB962C8B-B14F-4D97-AF65-F5344CB8AC3E}">
        <p14:creationId xmlns:p14="http://schemas.microsoft.com/office/powerpoint/2010/main" val="54783914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4E3ABBE-948B-4A7E-AAAC-292236744080}" type="slidenum">
              <a:rPr lang="de-DE" smtClean="0"/>
              <a:t>62</a:t>
            </a:fld>
            <a:endParaRPr lang="de-DE"/>
          </a:p>
        </p:txBody>
      </p:sp>
    </p:spTree>
    <p:extLst>
      <p:ext uri="{BB962C8B-B14F-4D97-AF65-F5344CB8AC3E}">
        <p14:creationId xmlns:p14="http://schemas.microsoft.com/office/powerpoint/2010/main" val="40057777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4E3ABBE-948B-4A7E-AAAC-292236744080}" type="slidenum">
              <a:rPr lang="de-DE" smtClean="0"/>
              <a:t>63</a:t>
            </a:fld>
            <a:endParaRPr lang="de-DE"/>
          </a:p>
        </p:txBody>
      </p:sp>
    </p:spTree>
    <p:extLst>
      <p:ext uri="{BB962C8B-B14F-4D97-AF65-F5344CB8AC3E}">
        <p14:creationId xmlns:p14="http://schemas.microsoft.com/office/powerpoint/2010/main" val="3214563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4E3ABBE-948B-4A7E-AAAC-292236744080}" type="slidenum">
              <a:rPr lang="de-DE" smtClean="0"/>
              <a:t>64</a:t>
            </a:fld>
            <a:endParaRPr lang="de-DE"/>
          </a:p>
        </p:txBody>
      </p:sp>
    </p:spTree>
    <p:extLst>
      <p:ext uri="{BB962C8B-B14F-4D97-AF65-F5344CB8AC3E}">
        <p14:creationId xmlns:p14="http://schemas.microsoft.com/office/powerpoint/2010/main" val="34605142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4E3ABBE-948B-4A7E-AAAC-292236744080}" type="slidenum">
              <a:rPr lang="de-DE" smtClean="0"/>
              <a:t>65</a:t>
            </a:fld>
            <a:endParaRPr lang="de-DE"/>
          </a:p>
        </p:txBody>
      </p:sp>
    </p:spTree>
    <p:extLst>
      <p:ext uri="{BB962C8B-B14F-4D97-AF65-F5344CB8AC3E}">
        <p14:creationId xmlns:p14="http://schemas.microsoft.com/office/powerpoint/2010/main" val="7457725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E0E79F9-7154-4368-A297-0515A722C14A}" type="slidenum">
              <a:rPr lang="de-DE" smtClean="0"/>
              <a:t>66</a:t>
            </a:fld>
            <a:endParaRPr lang="de-DE"/>
          </a:p>
        </p:txBody>
      </p:sp>
    </p:spTree>
    <p:extLst>
      <p:ext uri="{BB962C8B-B14F-4D97-AF65-F5344CB8AC3E}">
        <p14:creationId xmlns:p14="http://schemas.microsoft.com/office/powerpoint/2010/main" val="135333110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4E3ABBE-948B-4A7E-AAAC-292236744080}" type="slidenum">
              <a:rPr lang="de-DE" smtClean="0"/>
              <a:t>67</a:t>
            </a:fld>
            <a:endParaRPr lang="de-DE"/>
          </a:p>
        </p:txBody>
      </p:sp>
    </p:spTree>
    <p:extLst>
      <p:ext uri="{BB962C8B-B14F-4D97-AF65-F5344CB8AC3E}">
        <p14:creationId xmlns:p14="http://schemas.microsoft.com/office/powerpoint/2010/main" val="5674477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4E3ABBE-948B-4A7E-AAAC-292236744080}" type="slidenum">
              <a:rPr lang="de-DE" smtClean="0"/>
              <a:t>68</a:t>
            </a:fld>
            <a:endParaRPr lang="de-DE"/>
          </a:p>
        </p:txBody>
      </p:sp>
    </p:spTree>
    <p:extLst>
      <p:ext uri="{BB962C8B-B14F-4D97-AF65-F5344CB8AC3E}">
        <p14:creationId xmlns:p14="http://schemas.microsoft.com/office/powerpoint/2010/main" val="24550645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4E3ABBE-948B-4A7E-AAAC-292236744080}" type="slidenum">
              <a:rPr lang="de-DE" smtClean="0"/>
              <a:t>69</a:t>
            </a:fld>
            <a:endParaRPr lang="de-DE"/>
          </a:p>
        </p:txBody>
      </p:sp>
    </p:spTree>
    <p:extLst>
      <p:ext uri="{BB962C8B-B14F-4D97-AF65-F5344CB8AC3E}">
        <p14:creationId xmlns:p14="http://schemas.microsoft.com/office/powerpoint/2010/main" val="3030557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E0E79F9-7154-4368-A297-0515A722C14A}" type="slidenum">
              <a:rPr lang="de-DE" smtClean="0"/>
              <a:t>7</a:t>
            </a:fld>
            <a:endParaRPr lang="de-DE"/>
          </a:p>
        </p:txBody>
      </p:sp>
    </p:spTree>
    <p:extLst>
      <p:ext uri="{BB962C8B-B14F-4D97-AF65-F5344CB8AC3E}">
        <p14:creationId xmlns:p14="http://schemas.microsoft.com/office/powerpoint/2010/main" val="126224567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4E3ABBE-948B-4A7E-AAAC-292236744080}" type="slidenum">
              <a:rPr lang="de-DE" smtClean="0"/>
              <a:t>70</a:t>
            </a:fld>
            <a:endParaRPr lang="de-DE"/>
          </a:p>
        </p:txBody>
      </p:sp>
    </p:spTree>
    <p:extLst>
      <p:ext uri="{BB962C8B-B14F-4D97-AF65-F5344CB8AC3E}">
        <p14:creationId xmlns:p14="http://schemas.microsoft.com/office/powerpoint/2010/main" val="355168467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4E3ABBE-948B-4A7E-AAAC-292236744080}" type="slidenum">
              <a:rPr lang="de-DE" smtClean="0"/>
              <a:t>71</a:t>
            </a:fld>
            <a:endParaRPr lang="de-DE"/>
          </a:p>
        </p:txBody>
      </p:sp>
    </p:spTree>
    <p:extLst>
      <p:ext uri="{BB962C8B-B14F-4D97-AF65-F5344CB8AC3E}">
        <p14:creationId xmlns:p14="http://schemas.microsoft.com/office/powerpoint/2010/main" val="2015715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4E3ABBE-948B-4A7E-AAAC-292236744080}" type="slidenum">
              <a:rPr lang="de-DE" smtClean="0"/>
              <a:t>72</a:t>
            </a:fld>
            <a:endParaRPr lang="de-DE"/>
          </a:p>
        </p:txBody>
      </p:sp>
    </p:spTree>
    <p:extLst>
      <p:ext uri="{BB962C8B-B14F-4D97-AF65-F5344CB8AC3E}">
        <p14:creationId xmlns:p14="http://schemas.microsoft.com/office/powerpoint/2010/main" val="181933559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4E3ABBE-948B-4A7E-AAAC-292236744080}" type="slidenum">
              <a:rPr lang="de-DE" smtClean="0"/>
              <a:t>73</a:t>
            </a:fld>
            <a:endParaRPr lang="de-DE"/>
          </a:p>
        </p:txBody>
      </p:sp>
    </p:spTree>
    <p:extLst>
      <p:ext uri="{BB962C8B-B14F-4D97-AF65-F5344CB8AC3E}">
        <p14:creationId xmlns:p14="http://schemas.microsoft.com/office/powerpoint/2010/main" val="309598915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4E3ABBE-948B-4A7E-AAAC-292236744080}" type="slidenum">
              <a:rPr lang="de-DE" smtClean="0"/>
              <a:t>74</a:t>
            </a:fld>
            <a:endParaRPr lang="de-DE"/>
          </a:p>
        </p:txBody>
      </p:sp>
    </p:spTree>
    <p:extLst>
      <p:ext uri="{BB962C8B-B14F-4D97-AF65-F5344CB8AC3E}">
        <p14:creationId xmlns:p14="http://schemas.microsoft.com/office/powerpoint/2010/main" val="30273531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4E3ABBE-948B-4A7E-AAAC-292236744080}" type="slidenum">
              <a:rPr lang="de-DE" smtClean="0"/>
              <a:t>75</a:t>
            </a:fld>
            <a:endParaRPr lang="de-DE"/>
          </a:p>
        </p:txBody>
      </p:sp>
    </p:spTree>
    <p:extLst>
      <p:ext uri="{BB962C8B-B14F-4D97-AF65-F5344CB8AC3E}">
        <p14:creationId xmlns:p14="http://schemas.microsoft.com/office/powerpoint/2010/main" val="335204581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4E3ABBE-948B-4A7E-AAAC-292236744080}" type="slidenum">
              <a:rPr lang="de-DE" smtClean="0"/>
              <a:t>76</a:t>
            </a:fld>
            <a:endParaRPr lang="de-DE"/>
          </a:p>
        </p:txBody>
      </p:sp>
    </p:spTree>
    <p:extLst>
      <p:ext uri="{BB962C8B-B14F-4D97-AF65-F5344CB8AC3E}">
        <p14:creationId xmlns:p14="http://schemas.microsoft.com/office/powerpoint/2010/main" val="320369939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4E3ABBE-948B-4A7E-AAAC-292236744080}" type="slidenum">
              <a:rPr lang="de-DE" smtClean="0"/>
              <a:t>77</a:t>
            </a:fld>
            <a:endParaRPr lang="de-DE"/>
          </a:p>
        </p:txBody>
      </p:sp>
    </p:spTree>
    <p:extLst>
      <p:ext uri="{BB962C8B-B14F-4D97-AF65-F5344CB8AC3E}">
        <p14:creationId xmlns:p14="http://schemas.microsoft.com/office/powerpoint/2010/main" val="93663714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4E3ABBE-948B-4A7E-AAAC-292236744080}" type="slidenum">
              <a:rPr lang="de-DE" smtClean="0"/>
              <a:t>78</a:t>
            </a:fld>
            <a:endParaRPr lang="de-DE"/>
          </a:p>
        </p:txBody>
      </p:sp>
    </p:spTree>
    <p:extLst>
      <p:ext uri="{BB962C8B-B14F-4D97-AF65-F5344CB8AC3E}">
        <p14:creationId xmlns:p14="http://schemas.microsoft.com/office/powerpoint/2010/main" val="261361536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E0E79F9-7154-4368-A297-0515A722C14A}" type="slidenum">
              <a:rPr lang="de-DE" smtClean="0"/>
              <a:t>79</a:t>
            </a:fld>
            <a:endParaRPr lang="de-DE"/>
          </a:p>
        </p:txBody>
      </p:sp>
    </p:spTree>
    <p:extLst>
      <p:ext uri="{BB962C8B-B14F-4D97-AF65-F5344CB8AC3E}">
        <p14:creationId xmlns:p14="http://schemas.microsoft.com/office/powerpoint/2010/main" val="3010006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E0E79F9-7154-4368-A297-0515A722C14A}" type="slidenum">
              <a:rPr lang="de-DE" smtClean="0"/>
              <a:t>8</a:t>
            </a:fld>
            <a:endParaRPr lang="de-DE"/>
          </a:p>
        </p:txBody>
      </p:sp>
    </p:spTree>
    <p:extLst>
      <p:ext uri="{BB962C8B-B14F-4D97-AF65-F5344CB8AC3E}">
        <p14:creationId xmlns:p14="http://schemas.microsoft.com/office/powerpoint/2010/main" val="56908559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4E3ABBE-948B-4A7E-AAAC-292236744080}" type="slidenum">
              <a:rPr lang="de-DE" smtClean="0"/>
              <a:t>80</a:t>
            </a:fld>
            <a:endParaRPr lang="de-DE"/>
          </a:p>
        </p:txBody>
      </p:sp>
    </p:spTree>
    <p:extLst>
      <p:ext uri="{BB962C8B-B14F-4D97-AF65-F5344CB8AC3E}">
        <p14:creationId xmlns:p14="http://schemas.microsoft.com/office/powerpoint/2010/main" val="176774783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4E3ABBE-948B-4A7E-AAAC-292236744080}" type="slidenum">
              <a:rPr lang="de-DE" smtClean="0"/>
              <a:t>81</a:t>
            </a:fld>
            <a:endParaRPr lang="de-DE"/>
          </a:p>
        </p:txBody>
      </p:sp>
    </p:spTree>
    <p:extLst>
      <p:ext uri="{BB962C8B-B14F-4D97-AF65-F5344CB8AC3E}">
        <p14:creationId xmlns:p14="http://schemas.microsoft.com/office/powerpoint/2010/main" val="414518287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4E3ABBE-948B-4A7E-AAAC-292236744080}" type="slidenum">
              <a:rPr lang="de-DE" smtClean="0"/>
              <a:t>82</a:t>
            </a:fld>
            <a:endParaRPr lang="de-DE"/>
          </a:p>
        </p:txBody>
      </p:sp>
    </p:spTree>
    <p:extLst>
      <p:ext uri="{BB962C8B-B14F-4D97-AF65-F5344CB8AC3E}">
        <p14:creationId xmlns:p14="http://schemas.microsoft.com/office/powerpoint/2010/main" val="228987277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4E3ABBE-948B-4A7E-AAAC-292236744080}" type="slidenum">
              <a:rPr lang="de-DE" smtClean="0"/>
              <a:t>83</a:t>
            </a:fld>
            <a:endParaRPr lang="de-DE"/>
          </a:p>
        </p:txBody>
      </p:sp>
    </p:spTree>
    <p:extLst>
      <p:ext uri="{BB962C8B-B14F-4D97-AF65-F5344CB8AC3E}">
        <p14:creationId xmlns:p14="http://schemas.microsoft.com/office/powerpoint/2010/main" val="224985525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4E3ABBE-948B-4A7E-AAAC-292236744080}" type="slidenum">
              <a:rPr lang="de-DE" smtClean="0"/>
              <a:t>84</a:t>
            </a:fld>
            <a:endParaRPr lang="de-DE"/>
          </a:p>
        </p:txBody>
      </p:sp>
    </p:spTree>
    <p:extLst>
      <p:ext uri="{BB962C8B-B14F-4D97-AF65-F5344CB8AC3E}">
        <p14:creationId xmlns:p14="http://schemas.microsoft.com/office/powerpoint/2010/main" val="89452049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4E3ABBE-948B-4A7E-AAAC-292236744080}" type="slidenum">
              <a:rPr lang="de-DE" smtClean="0"/>
              <a:t>85</a:t>
            </a:fld>
            <a:endParaRPr lang="de-DE"/>
          </a:p>
        </p:txBody>
      </p:sp>
    </p:spTree>
    <p:extLst>
      <p:ext uri="{BB962C8B-B14F-4D97-AF65-F5344CB8AC3E}">
        <p14:creationId xmlns:p14="http://schemas.microsoft.com/office/powerpoint/2010/main" val="294133792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E0E79F9-7154-4368-A297-0515A722C14A}" type="slidenum">
              <a:rPr lang="de-DE" smtClean="0"/>
              <a:t>86</a:t>
            </a:fld>
            <a:endParaRPr lang="de-DE"/>
          </a:p>
        </p:txBody>
      </p:sp>
    </p:spTree>
    <p:extLst>
      <p:ext uri="{BB962C8B-B14F-4D97-AF65-F5344CB8AC3E}">
        <p14:creationId xmlns:p14="http://schemas.microsoft.com/office/powerpoint/2010/main" val="156805881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4E3ABBE-948B-4A7E-AAAC-292236744080}" type="slidenum">
              <a:rPr lang="de-DE" smtClean="0"/>
              <a:t>87</a:t>
            </a:fld>
            <a:endParaRPr lang="de-DE"/>
          </a:p>
        </p:txBody>
      </p:sp>
    </p:spTree>
    <p:extLst>
      <p:ext uri="{BB962C8B-B14F-4D97-AF65-F5344CB8AC3E}">
        <p14:creationId xmlns:p14="http://schemas.microsoft.com/office/powerpoint/2010/main" val="151687936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4E3ABBE-948B-4A7E-AAAC-292236744080}" type="slidenum">
              <a:rPr lang="de-DE" smtClean="0"/>
              <a:t>88</a:t>
            </a:fld>
            <a:endParaRPr lang="de-DE"/>
          </a:p>
        </p:txBody>
      </p:sp>
    </p:spTree>
    <p:extLst>
      <p:ext uri="{BB962C8B-B14F-4D97-AF65-F5344CB8AC3E}">
        <p14:creationId xmlns:p14="http://schemas.microsoft.com/office/powerpoint/2010/main" val="309008857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4E3ABBE-948B-4A7E-AAAC-292236744080}" type="slidenum">
              <a:rPr lang="de-DE" smtClean="0"/>
              <a:t>89</a:t>
            </a:fld>
            <a:endParaRPr lang="de-DE"/>
          </a:p>
        </p:txBody>
      </p:sp>
    </p:spTree>
    <p:extLst>
      <p:ext uri="{BB962C8B-B14F-4D97-AF65-F5344CB8AC3E}">
        <p14:creationId xmlns:p14="http://schemas.microsoft.com/office/powerpoint/2010/main" val="1082702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E0E79F9-7154-4368-A297-0515A722C14A}" type="slidenum">
              <a:rPr lang="de-DE" smtClean="0"/>
              <a:t>9</a:t>
            </a:fld>
            <a:endParaRPr lang="de-DE"/>
          </a:p>
        </p:txBody>
      </p:sp>
    </p:spTree>
    <p:extLst>
      <p:ext uri="{BB962C8B-B14F-4D97-AF65-F5344CB8AC3E}">
        <p14:creationId xmlns:p14="http://schemas.microsoft.com/office/powerpoint/2010/main" val="191937103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E0E79F9-7154-4368-A297-0515A722C14A}" type="slidenum">
              <a:rPr lang="de-DE" smtClean="0"/>
              <a:t>91</a:t>
            </a:fld>
            <a:endParaRPr lang="de-DE"/>
          </a:p>
        </p:txBody>
      </p:sp>
    </p:spTree>
    <p:extLst>
      <p:ext uri="{BB962C8B-B14F-4D97-AF65-F5344CB8AC3E}">
        <p14:creationId xmlns:p14="http://schemas.microsoft.com/office/powerpoint/2010/main" val="2624660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1840053A-C4AE-4399-A20F-3DF32ADF50FD}" type="datetime1">
              <a:rPr lang="de-DE" smtClean="0"/>
              <a:t>14.09.2021</a:t>
            </a:fld>
            <a:endParaRPr lang="de-DE"/>
          </a:p>
        </p:txBody>
      </p:sp>
      <p:sp>
        <p:nvSpPr>
          <p:cNvPr id="5" name="Fußzeilenplatzhalter 4"/>
          <p:cNvSpPr>
            <a:spLocks noGrp="1"/>
          </p:cNvSpPr>
          <p:nvPr>
            <p:ph type="ftr" sz="quarter" idx="11"/>
          </p:nvPr>
        </p:nvSpPr>
        <p:spPr/>
        <p:txBody>
          <a:bodyPr/>
          <a:lstStyle/>
          <a:p>
            <a:r>
              <a:rPr lang="de-DE"/>
              <a:t>RA Dr. Eike Lindinger,  1080 Wien, Wickenburgg. 26/5,  kanzlei@ra-el.at, 01/4020173</a:t>
            </a:r>
          </a:p>
        </p:txBody>
      </p:sp>
      <p:sp>
        <p:nvSpPr>
          <p:cNvPr id="6" name="Foliennummernplatzhalter 5"/>
          <p:cNvSpPr>
            <a:spLocks noGrp="1"/>
          </p:cNvSpPr>
          <p:nvPr>
            <p:ph type="sldNum" sz="quarter" idx="12"/>
          </p:nvPr>
        </p:nvSpPr>
        <p:spPr/>
        <p:txBody>
          <a:bodyPr/>
          <a:lstStyle/>
          <a:p>
            <a:fld id="{363C3A19-FC31-4642-AB6C-25301AC8225F}" type="slidenum">
              <a:rPr lang="de-DE" smtClean="0"/>
              <a:t>‹Nr.›</a:t>
            </a:fld>
            <a:endParaRPr lang="de-DE"/>
          </a:p>
        </p:txBody>
      </p:sp>
    </p:spTree>
    <p:extLst>
      <p:ext uri="{BB962C8B-B14F-4D97-AF65-F5344CB8AC3E}">
        <p14:creationId xmlns:p14="http://schemas.microsoft.com/office/powerpoint/2010/main" val="913636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4967FDAB-CAD4-4200-8113-FD2CC93A84D8}" type="datetime1">
              <a:rPr lang="de-DE" smtClean="0"/>
              <a:t>14.09.2021</a:t>
            </a:fld>
            <a:endParaRPr lang="de-DE"/>
          </a:p>
        </p:txBody>
      </p:sp>
      <p:sp>
        <p:nvSpPr>
          <p:cNvPr id="5" name="Fußzeilenplatzhalter 4"/>
          <p:cNvSpPr>
            <a:spLocks noGrp="1"/>
          </p:cNvSpPr>
          <p:nvPr>
            <p:ph type="ftr" sz="quarter" idx="11"/>
          </p:nvPr>
        </p:nvSpPr>
        <p:spPr/>
        <p:txBody>
          <a:bodyPr/>
          <a:lstStyle/>
          <a:p>
            <a:r>
              <a:rPr lang="de-DE"/>
              <a:t>RA Dr. Eike Lindinger,  1080 Wien, Wickenburgg. 26/5,  kanzlei@ra-el.at, 01/4020173</a:t>
            </a:r>
          </a:p>
        </p:txBody>
      </p:sp>
      <p:sp>
        <p:nvSpPr>
          <p:cNvPr id="6" name="Foliennummernplatzhalter 5"/>
          <p:cNvSpPr>
            <a:spLocks noGrp="1"/>
          </p:cNvSpPr>
          <p:nvPr>
            <p:ph type="sldNum" sz="quarter" idx="12"/>
          </p:nvPr>
        </p:nvSpPr>
        <p:spPr/>
        <p:txBody>
          <a:bodyPr/>
          <a:lstStyle/>
          <a:p>
            <a:fld id="{363C3A19-FC31-4642-AB6C-25301AC8225F}" type="slidenum">
              <a:rPr lang="de-DE" smtClean="0"/>
              <a:t>‹Nr.›</a:t>
            </a:fld>
            <a:endParaRPr lang="de-DE"/>
          </a:p>
        </p:txBody>
      </p:sp>
    </p:spTree>
    <p:extLst>
      <p:ext uri="{BB962C8B-B14F-4D97-AF65-F5344CB8AC3E}">
        <p14:creationId xmlns:p14="http://schemas.microsoft.com/office/powerpoint/2010/main" val="2711094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41639E8-31D3-454B-92E4-56A781083FE5}" type="datetime1">
              <a:rPr lang="de-DE" smtClean="0"/>
              <a:t>14.09.2021</a:t>
            </a:fld>
            <a:endParaRPr lang="de-DE"/>
          </a:p>
        </p:txBody>
      </p:sp>
      <p:sp>
        <p:nvSpPr>
          <p:cNvPr id="5" name="Fußzeilenplatzhalter 4"/>
          <p:cNvSpPr>
            <a:spLocks noGrp="1"/>
          </p:cNvSpPr>
          <p:nvPr>
            <p:ph type="ftr" sz="quarter" idx="11"/>
          </p:nvPr>
        </p:nvSpPr>
        <p:spPr/>
        <p:txBody>
          <a:bodyPr/>
          <a:lstStyle/>
          <a:p>
            <a:r>
              <a:rPr lang="de-DE"/>
              <a:t>RA Dr. Eike Lindinger,  1080 Wien, Wickenburgg. 26/5,  kanzlei@ra-el.at, 01/4020173</a:t>
            </a:r>
          </a:p>
        </p:txBody>
      </p:sp>
      <p:sp>
        <p:nvSpPr>
          <p:cNvPr id="6" name="Foliennummernplatzhalter 5"/>
          <p:cNvSpPr>
            <a:spLocks noGrp="1"/>
          </p:cNvSpPr>
          <p:nvPr>
            <p:ph type="sldNum" sz="quarter" idx="12"/>
          </p:nvPr>
        </p:nvSpPr>
        <p:spPr/>
        <p:txBody>
          <a:bodyPr/>
          <a:lstStyle/>
          <a:p>
            <a:fld id="{363C3A19-FC31-4642-AB6C-25301AC8225F}" type="slidenum">
              <a:rPr lang="de-DE" smtClean="0"/>
              <a:t>‹Nr.›</a:t>
            </a:fld>
            <a:endParaRPr lang="de-DE"/>
          </a:p>
        </p:txBody>
      </p:sp>
    </p:spTree>
    <p:extLst>
      <p:ext uri="{BB962C8B-B14F-4D97-AF65-F5344CB8AC3E}">
        <p14:creationId xmlns:p14="http://schemas.microsoft.com/office/powerpoint/2010/main" val="235837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B51A1566-9743-46A5-BD06-C5D90E06091A}" type="datetime1">
              <a:rPr lang="de-DE" smtClean="0"/>
              <a:t>14.09.2021</a:t>
            </a:fld>
            <a:endParaRPr lang="de-DE"/>
          </a:p>
        </p:txBody>
      </p:sp>
      <p:sp>
        <p:nvSpPr>
          <p:cNvPr id="5" name="Fußzeilenplatzhalter 4"/>
          <p:cNvSpPr>
            <a:spLocks noGrp="1"/>
          </p:cNvSpPr>
          <p:nvPr>
            <p:ph type="ftr" sz="quarter" idx="11"/>
          </p:nvPr>
        </p:nvSpPr>
        <p:spPr/>
        <p:txBody>
          <a:bodyPr/>
          <a:lstStyle/>
          <a:p>
            <a:r>
              <a:rPr lang="de-DE"/>
              <a:t>RA Dr. Eike Lindinger,  1080 Wien, Wickenburgg. 26/5,  kanzlei@ra-el.at, 01/4020173</a:t>
            </a:r>
          </a:p>
        </p:txBody>
      </p:sp>
      <p:sp>
        <p:nvSpPr>
          <p:cNvPr id="6" name="Foliennummernplatzhalter 5"/>
          <p:cNvSpPr>
            <a:spLocks noGrp="1"/>
          </p:cNvSpPr>
          <p:nvPr>
            <p:ph type="sldNum" sz="quarter" idx="12"/>
          </p:nvPr>
        </p:nvSpPr>
        <p:spPr/>
        <p:txBody>
          <a:bodyPr/>
          <a:lstStyle/>
          <a:p>
            <a:fld id="{363C3A19-FC31-4642-AB6C-25301AC8225F}" type="slidenum">
              <a:rPr lang="de-DE" smtClean="0"/>
              <a:t>‹Nr.›</a:t>
            </a:fld>
            <a:endParaRPr lang="de-DE"/>
          </a:p>
        </p:txBody>
      </p:sp>
    </p:spTree>
    <p:extLst>
      <p:ext uri="{BB962C8B-B14F-4D97-AF65-F5344CB8AC3E}">
        <p14:creationId xmlns:p14="http://schemas.microsoft.com/office/powerpoint/2010/main" val="784001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0840ADAE-A1D4-4110-9D3D-5493332BA550}" type="datetime1">
              <a:rPr lang="de-DE" smtClean="0"/>
              <a:t>14.09.2021</a:t>
            </a:fld>
            <a:endParaRPr lang="de-DE"/>
          </a:p>
        </p:txBody>
      </p:sp>
      <p:sp>
        <p:nvSpPr>
          <p:cNvPr id="5" name="Fußzeilenplatzhalter 4"/>
          <p:cNvSpPr>
            <a:spLocks noGrp="1"/>
          </p:cNvSpPr>
          <p:nvPr>
            <p:ph type="ftr" sz="quarter" idx="11"/>
          </p:nvPr>
        </p:nvSpPr>
        <p:spPr/>
        <p:txBody>
          <a:bodyPr/>
          <a:lstStyle/>
          <a:p>
            <a:r>
              <a:rPr lang="de-DE"/>
              <a:t>RA Dr. Eike Lindinger,  1080 Wien, Wickenburgg. 26/5,  kanzlei@ra-el.at, 01/4020173</a:t>
            </a:r>
          </a:p>
        </p:txBody>
      </p:sp>
      <p:sp>
        <p:nvSpPr>
          <p:cNvPr id="6" name="Foliennummernplatzhalter 5"/>
          <p:cNvSpPr>
            <a:spLocks noGrp="1"/>
          </p:cNvSpPr>
          <p:nvPr>
            <p:ph type="sldNum" sz="quarter" idx="12"/>
          </p:nvPr>
        </p:nvSpPr>
        <p:spPr/>
        <p:txBody>
          <a:bodyPr/>
          <a:lstStyle/>
          <a:p>
            <a:fld id="{363C3A19-FC31-4642-AB6C-25301AC8225F}" type="slidenum">
              <a:rPr lang="de-DE" smtClean="0"/>
              <a:t>‹Nr.›</a:t>
            </a:fld>
            <a:endParaRPr lang="de-DE"/>
          </a:p>
        </p:txBody>
      </p:sp>
    </p:spTree>
    <p:extLst>
      <p:ext uri="{BB962C8B-B14F-4D97-AF65-F5344CB8AC3E}">
        <p14:creationId xmlns:p14="http://schemas.microsoft.com/office/powerpoint/2010/main" val="149531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97788A00-6FB2-45A3-B76C-2D8A5AC5811A}" type="datetime1">
              <a:rPr lang="de-DE" smtClean="0"/>
              <a:t>14.09.2021</a:t>
            </a:fld>
            <a:endParaRPr lang="de-DE"/>
          </a:p>
        </p:txBody>
      </p:sp>
      <p:sp>
        <p:nvSpPr>
          <p:cNvPr id="6" name="Fußzeilenplatzhalter 5"/>
          <p:cNvSpPr>
            <a:spLocks noGrp="1"/>
          </p:cNvSpPr>
          <p:nvPr>
            <p:ph type="ftr" sz="quarter" idx="11"/>
          </p:nvPr>
        </p:nvSpPr>
        <p:spPr/>
        <p:txBody>
          <a:bodyPr/>
          <a:lstStyle/>
          <a:p>
            <a:r>
              <a:rPr lang="de-DE"/>
              <a:t>RA Dr. Eike Lindinger,  1080 Wien, Wickenburgg. 26/5,  kanzlei@ra-el.at, 01/4020173</a:t>
            </a:r>
          </a:p>
        </p:txBody>
      </p:sp>
      <p:sp>
        <p:nvSpPr>
          <p:cNvPr id="7" name="Foliennummernplatzhalter 6"/>
          <p:cNvSpPr>
            <a:spLocks noGrp="1"/>
          </p:cNvSpPr>
          <p:nvPr>
            <p:ph type="sldNum" sz="quarter" idx="12"/>
          </p:nvPr>
        </p:nvSpPr>
        <p:spPr/>
        <p:txBody>
          <a:bodyPr/>
          <a:lstStyle/>
          <a:p>
            <a:fld id="{363C3A19-FC31-4642-AB6C-25301AC8225F}" type="slidenum">
              <a:rPr lang="de-DE" smtClean="0"/>
              <a:t>‹Nr.›</a:t>
            </a:fld>
            <a:endParaRPr lang="de-DE"/>
          </a:p>
        </p:txBody>
      </p:sp>
    </p:spTree>
    <p:extLst>
      <p:ext uri="{BB962C8B-B14F-4D97-AF65-F5344CB8AC3E}">
        <p14:creationId xmlns:p14="http://schemas.microsoft.com/office/powerpoint/2010/main" val="1167711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0DF446C2-3418-4869-B411-59C9539E80F7}" type="datetime1">
              <a:rPr lang="de-DE" smtClean="0"/>
              <a:t>14.09.2021</a:t>
            </a:fld>
            <a:endParaRPr lang="de-DE"/>
          </a:p>
        </p:txBody>
      </p:sp>
      <p:sp>
        <p:nvSpPr>
          <p:cNvPr id="8" name="Fußzeilenplatzhalter 7"/>
          <p:cNvSpPr>
            <a:spLocks noGrp="1"/>
          </p:cNvSpPr>
          <p:nvPr>
            <p:ph type="ftr" sz="quarter" idx="11"/>
          </p:nvPr>
        </p:nvSpPr>
        <p:spPr/>
        <p:txBody>
          <a:bodyPr/>
          <a:lstStyle/>
          <a:p>
            <a:r>
              <a:rPr lang="de-DE"/>
              <a:t>RA Dr. Eike Lindinger,  1080 Wien, Wickenburgg. 26/5,  kanzlei@ra-el.at, 01/4020173</a:t>
            </a:r>
          </a:p>
        </p:txBody>
      </p:sp>
      <p:sp>
        <p:nvSpPr>
          <p:cNvPr id="9" name="Foliennummernplatzhalter 8"/>
          <p:cNvSpPr>
            <a:spLocks noGrp="1"/>
          </p:cNvSpPr>
          <p:nvPr>
            <p:ph type="sldNum" sz="quarter" idx="12"/>
          </p:nvPr>
        </p:nvSpPr>
        <p:spPr/>
        <p:txBody>
          <a:bodyPr/>
          <a:lstStyle/>
          <a:p>
            <a:fld id="{363C3A19-FC31-4642-AB6C-25301AC8225F}" type="slidenum">
              <a:rPr lang="de-DE" smtClean="0"/>
              <a:t>‹Nr.›</a:t>
            </a:fld>
            <a:endParaRPr lang="de-DE"/>
          </a:p>
        </p:txBody>
      </p:sp>
    </p:spTree>
    <p:extLst>
      <p:ext uri="{BB962C8B-B14F-4D97-AF65-F5344CB8AC3E}">
        <p14:creationId xmlns:p14="http://schemas.microsoft.com/office/powerpoint/2010/main" val="1078267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8AC254B0-C3BC-42E6-8978-55ACC0054D85}" type="datetime1">
              <a:rPr lang="de-DE" smtClean="0"/>
              <a:t>14.09.2021</a:t>
            </a:fld>
            <a:endParaRPr lang="de-DE"/>
          </a:p>
        </p:txBody>
      </p:sp>
      <p:sp>
        <p:nvSpPr>
          <p:cNvPr id="4" name="Fußzeilenplatzhalter 3"/>
          <p:cNvSpPr>
            <a:spLocks noGrp="1"/>
          </p:cNvSpPr>
          <p:nvPr>
            <p:ph type="ftr" sz="quarter" idx="11"/>
          </p:nvPr>
        </p:nvSpPr>
        <p:spPr/>
        <p:txBody>
          <a:bodyPr/>
          <a:lstStyle/>
          <a:p>
            <a:r>
              <a:rPr lang="de-DE"/>
              <a:t>RA Dr. Eike Lindinger,  1080 Wien, Wickenburgg. 26/5,  kanzlei@ra-el.at, 01/4020173</a:t>
            </a:r>
          </a:p>
        </p:txBody>
      </p:sp>
      <p:sp>
        <p:nvSpPr>
          <p:cNvPr id="5" name="Foliennummernplatzhalter 4"/>
          <p:cNvSpPr>
            <a:spLocks noGrp="1"/>
          </p:cNvSpPr>
          <p:nvPr>
            <p:ph type="sldNum" sz="quarter" idx="12"/>
          </p:nvPr>
        </p:nvSpPr>
        <p:spPr/>
        <p:txBody>
          <a:bodyPr/>
          <a:lstStyle/>
          <a:p>
            <a:fld id="{363C3A19-FC31-4642-AB6C-25301AC8225F}" type="slidenum">
              <a:rPr lang="de-DE" smtClean="0"/>
              <a:t>‹Nr.›</a:t>
            </a:fld>
            <a:endParaRPr lang="de-DE"/>
          </a:p>
        </p:txBody>
      </p:sp>
    </p:spTree>
    <p:extLst>
      <p:ext uri="{BB962C8B-B14F-4D97-AF65-F5344CB8AC3E}">
        <p14:creationId xmlns:p14="http://schemas.microsoft.com/office/powerpoint/2010/main" val="1307014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31A6539-A355-4443-8885-842FB180B0D9}" type="datetime1">
              <a:rPr lang="de-DE" smtClean="0"/>
              <a:t>14.09.2021</a:t>
            </a:fld>
            <a:endParaRPr lang="de-DE"/>
          </a:p>
        </p:txBody>
      </p:sp>
      <p:sp>
        <p:nvSpPr>
          <p:cNvPr id="3" name="Fußzeilenplatzhalter 2"/>
          <p:cNvSpPr>
            <a:spLocks noGrp="1"/>
          </p:cNvSpPr>
          <p:nvPr>
            <p:ph type="ftr" sz="quarter" idx="11"/>
          </p:nvPr>
        </p:nvSpPr>
        <p:spPr/>
        <p:txBody>
          <a:bodyPr/>
          <a:lstStyle/>
          <a:p>
            <a:r>
              <a:rPr lang="de-DE"/>
              <a:t>RA Dr. Eike Lindinger,  1080 Wien, Wickenburgg. 26/5,  kanzlei@ra-el.at, 01/4020173</a:t>
            </a:r>
          </a:p>
        </p:txBody>
      </p:sp>
      <p:sp>
        <p:nvSpPr>
          <p:cNvPr id="4" name="Foliennummernplatzhalter 3"/>
          <p:cNvSpPr>
            <a:spLocks noGrp="1"/>
          </p:cNvSpPr>
          <p:nvPr>
            <p:ph type="sldNum" sz="quarter" idx="12"/>
          </p:nvPr>
        </p:nvSpPr>
        <p:spPr/>
        <p:txBody>
          <a:bodyPr/>
          <a:lstStyle/>
          <a:p>
            <a:fld id="{363C3A19-FC31-4642-AB6C-25301AC8225F}" type="slidenum">
              <a:rPr lang="de-DE" smtClean="0"/>
              <a:t>‹Nr.›</a:t>
            </a:fld>
            <a:endParaRPr lang="de-DE"/>
          </a:p>
        </p:txBody>
      </p:sp>
    </p:spTree>
    <p:extLst>
      <p:ext uri="{BB962C8B-B14F-4D97-AF65-F5344CB8AC3E}">
        <p14:creationId xmlns:p14="http://schemas.microsoft.com/office/powerpoint/2010/main" val="153173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79EC59B8-1A99-48B2-8722-97AA319FD62D}" type="datetime1">
              <a:rPr lang="de-DE" smtClean="0"/>
              <a:t>14.09.2021</a:t>
            </a:fld>
            <a:endParaRPr lang="de-DE"/>
          </a:p>
        </p:txBody>
      </p:sp>
      <p:sp>
        <p:nvSpPr>
          <p:cNvPr id="6" name="Fußzeilenplatzhalter 5"/>
          <p:cNvSpPr>
            <a:spLocks noGrp="1"/>
          </p:cNvSpPr>
          <p:nvPr>
            <p:ph type="ftr" sz="quarter" idx="11"/>
          </p:nvPr>
        </p:nvSpPr>
        <p:spPr/>
        <p:txBody>
          <a:bodyPr/>
          <a:lstStyle/>
          <a:p>
            <a:r>
              <a:rPr lang="de-DE"/>
              <a:t>RA Dr. Eike Lindinger,  1080 Wien, Wickenburgg. 26/5,  kanzlei@ra-el.at, 01/4020173</a:t>
            </a:r>
          </a:p>
        </p:txBody>
      </p:sp>
      <p:sp>
        <p:nvSpPr>
          <p:cNvPr id="7" name="Foliennummernplatzhalter 6"/>
          <p:cNvSpPr>
            <a:spLocks noGrp="1"/>
          </p:cNvSpPr>
          <p:nvPr>
            <p:ph type="sldNum" sz="quarter" idx="12"/>
          </p:nvPr>
        </p:nvSpPr>
        <p:spPr/>
        <p:txBody>
          <a:bodyPr/>
          <a:lstStyle/>
          <a:p>
            <a:fld id="{363C3A19-FC31-4642-AB6C-25301AC8225F}" type="slidenum">
              <a:rPr lang="de-DE" smtClean="0"/>
              <a:t>‹Nr.›</a:t>
            </a:fld>
            <a:endParaRPr lang="de-DE"/>
          </a:p>
        </p:txBody>
      </p:sp>
    </p:spTree>
    <p:extLst>
      <p:ext uri="{BB962C8B-B14F-4D97-AF65-F5344CB8AC3E}">
        <p14:creationId xmlns:p14="http://schemas.microsoft.com/office/powerpoint/2010/main" val="3129756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88D6A8C8-AC35-43D2-B738-7E5BF550E0A8}" type="datetime1">
              <a:rPr lang="de-DE" smtClean="0"/>
              <a:t>14.09.2021</a:t>
            </a:fld>
            <a:endParaRPr lang="de-DE"/>
          </a:p>
        </p:txBody>
      </p:sp>
      <p:sp>
        <p:nvSpPr>
          <p:cNvPr id="6" name="Fußzeilenplatzhalter 5"/>
          <p:cNvSpPr>
            <a:spLocks noGrp="1"/>
          </p:cNvSpPr>
          <p:nvPr>
            <p:ph type="ftr" sz="quarter" idx="11"/>
          </p:nvPr>
        </p:nvSpPr>
        <p:spPr/>
        <p:txBody>
          <a:bodyPr/>
          <a:lstStyle/>
          <a:p>
            <a:r>
              <a:rPr lang="de-DE"/>
              <a:t>RA Dr. Eike Lindinger,  1080 Wien, Wickenburgg. 26/5,  kanzlei@ra-el.at, 01/4020173</a:t>
            </a:r>
          </a:p>
        </p:txBody>
      </p:sp>
      <p:sp>
        <p:nvSpPr>
          <p:cNvPr id="7" name="Foliennummernplatzhalter 6"/>
          <p:cNvSpPr>
            <a:spLocks noGrp="1"/>
          </p:cNvSpPr>
          <p:nvPr>
            <p:ph type="sldNum" sz="quarter" idx="12"/>
          </p:nvPr>
        </p:nvSpPr>
        <p:spPr/>
        <p:txBody>
          <a:bodyPr/>
          <a:lstStyle/>
          <a:p>
            <a:fld id="{363C3A19-FC31-4642-AB6C-25301AC8225F}" type="slidenum">
              <a:rPr lang="de-DE" smtClean="0"/>
              <a:t>‹Nr.›</a:t>
            </a:fld>
            <a:endParaRPr lang="de-DE"/>
          </a:p>
        </p:txBody>
      </p:sp>
    </p:spTree>
    <p:extLst>
      <p:ext uri="{BB962C8B-B14F-4D97-AF65-F5344CB8AC3E}">
        <p14:creationId xmlns:p14="http://schemas.microsoft.com/office/powerpoint/2010/main" val="2730967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722D8D-ED01-4611-9E2C-A6D49B541992}" type="datetime1">
              <a:rPr lang="de-DE" smtClean="0"/>
              <a:t>14.09.2021</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RA Dr. Eike Lindinger,  1080 Wien, Wickenburgg. 26/5,  kanzlei@ra-el.at, 01/4020173</a:t>
            </a:r>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3C3A19-FC31-4642-AB6C-25301AC8225F}" type="slidenum">
              <a:rPr lang="de-DE" smtClean="0"/>
              <a:t>‹Nr.›</a:t>
            </a:fld>
            <a:endParaRPr lang="de-DE"/>
          </a:p>
        </p:txBody>
      </p:sp>
    </p:spTree>
    <p:extLst>
      <p:ext uri="{BB962C8B-B14F-4D97-AF65-F5344CB8AC3E}">
        <p14:creationId xmlns:p14="http://schemas.microsoft.com/office/powerpoint/2010/main" val="676513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verbrauchrrect.at/VRInfo/VR_Info_03_2020.pd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hyperlink" Target="https://tirol.arbeiterkammer.at/service/presse/Corona_und_Reisen-AK_Tirol:informiert:aktuell.html" TargetMode="External"/><Relationship Id="rId4" Type="http://schemas.openxmlformats.org/officeDocument/2006/relationships/hyperlink" Target="https://www.verbraucherschutzverein.at/Reisestorno-Corona-Viru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ww.reiserechtfuehrich.com/"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9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398494" y="1251930"/>
            <a:ext cx="9144000" cy="2387600"/>
          </a:xfrm>
        </p:spPr>
        <p:txBody>
          <a:bodyPr>
            <a:normAutofit fontScale="90000"/>
          </a:bodyPr>
          <a:lstStyle/>
          <a:p>
            <a:r>
              <a:rPr lang="de-DE" b="1" dirty="0"/>
              <a:t>Erste Hilfe – das ABC der Corona-Entscheidungen im Reisereicht</a:t>
            </a:r>
          </a:p>
        </p:txBody>
      </p:sp>
      <p:sp>
        <p:nvSpPr>
          <p:cNvPr id="3" name="Untertitel 2"/>
          <p:cNvSpPr>
            <a:spLocks noGrp="1"/>
          </p:cNvSpPr>
          <p:nvPr>
            <p:ph type="subTitle" idx="1"/>
          </p:nvPr>
        </p:nvSpPr>
        <p:spPr>
          <a:xfrm>
            <a:off x="1398494" y="3968749"/>
            <a:ext cx="9144000" cy="1655762"/>
          </a:xfrm>
        </p:spPr>
        <p:txBody>
          <a:bodyPr>
            <a:normAutofit/>
          </a:bodyPr>
          <a:lstStyle/>
          <a:p>
            <a:r>
              <a:rPr lang="de-DE" dirty="0"/>
              <a:t>ZVR-Verkehrsrechtstagung 2021</a:t>
            </a:r>
          </a:p>
          <a:p>
            <a:r>
              <a:rPr lang="de-DE" dirty="0"/>
              <a:t>Vortragender: RA Dr. Eike Lindinger</a:t>
            </a:r>
          </a:p>
          <a:p>
            <a:r>
              <a:rPr lang="de-DE" dirty="0"/>
              <a:t>Datum: 22. September 2021 von 14:45 Uhr - 16:00 Uhr</a:t>
            </a: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5" name="Fußzeilenplatzhalter 3">
            <a:extLst>
              <a:ext uri="{FF2B5EF4-FFF2-40B4-BE49-F238E27FC236}">
                <a16:creationId xmlns:a16="http://schemas.microsoft.com/office/drawing/2014/main" id="{0B9CB786-1047-462C-B59A-DFA59773CCB2}"/>
              </a:ext>
            </a:extLst>
          </p:cNvPr>
          <p:cNvSpPr>
            <a:spLocks noGrp="1"/>
          </p:cNvSpPr>
          <p:nvPr>
            <p:ph type="ftr" sz="quarter" idx="11"/>
          </p:nvPr>
        </p:nvSpPr>
        <p:spPr>
          <a:xfrm>
            <a:off x="4165600" y="6356359"/>
            <a:ext cx="3860800" cy="365125"/>
          </a:xfrm>
        </p:spPr>
        <p:txBody>
          <a:bodyPr/>
          <a:lstStyle/>
          <a:p>
            <a:r>
              <a:rPr lang="de-AT" dirty="0"/>
              <a:t>RA Dr. Eike Lindinger,  1080 Wien, </a:t>
            </a:r>
            <a:r>
              <a:rPr lang="de-AT" dirty="0" err="1"/>
              <a:t>Wickenburgg</a:t>
            </a:r>
            <a:r>
              <a:rPr lang="de-AT" dirty="0"/>
              <a:t>. 26/5,  kanzlei@ra-el.at, 01/4020173</a:t>
            </a:r>
          </a:p>
        </p:txBody>
      </p:sp>
      <p:sp>
        <p:nvSpPr>
          <p:cNvPr id="6" name="Foliennummernplatzhalter 5"/>
          <p:cNvSpPr>
            <a:spLocks noGrp="1"/>
          </p:cNvSpPr>
          <p:nvPr>
            <p:ph type="sldNum" sz="quarter" idx="12"/>
          </p:nvPr>
        </p:nvSpPr>
        <p:spPr/>
        <p:txBody>
          <a:bodyPr/>
          <a:lstStyle/>
          <a:p>
            <a:fld id="{6E2B935C-0738-495B-9060-E3C00A558146}" type="slidenum">
              <a:rPr lang="de-DE" smtClean="0"/>
              <a:t>1</a:t>
            </a:fld>
            <a:endParaRPr lang="de-DE"/>
          </a:p>
        </p:txBody>
      </p:sp>
    </p:spTree>
    <p:extLst>
      <p:ext uri="{BB962C8B-B14F-4D97-AF65-F5344CB8AC3E}">
        <p14:creationId xmlns:p14="http://schemas.microsoft.com/office/powerpoint/2010/main" val="2201388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439325"/>
            <a:ext cx="10515600" cy="1325563"/>
          </a:xfrm>
        </p:spPr>
        <p:txBody>
          <a:bodyPr>
            <a:normAutofit/>
          </a:bodyPr>
          <a:lstStyle/>
          <a:p>
            <a:r>
              <a:rPr lang="de-DE" sz="3200" b="1" dirty="0"/>
              <a:t>1</a:t>
            </a:r>
            <a:r>
              <a:rPr lang="de-DE" sz="3200" b="1" dirty="0">
                <a:solidFill>
                  <a:schemeClr val="tx1"/>
                </a:solidFill>
              </a:rPr>
              <a:t>. Was fällt nicht unter das PRG?</a:t>
            </a:r>
            <a:endParaRPr lang="de-DE" sz="3200" dirty="0">
              <a:solidFill>
                <a:schemeClr val="tx1"/>
              </a:solidFill>
            </a:endParaRPr>
          </a:p>
        </p:txBody>
      </p:sp>
      <p:sp>
        <p:nvSpPr>
          <p:cNvPr id="3" name="Inhaltsplatzhalter 2"/>
          <p:cNvSpPr>
            <a:spLocks noGrp="1"/>
          </p:cNvSpPr>
          <p:nvPr>
            <p:ph idx="1"/>
          </p:nvPr>
        </p:nvSpPr>
        <p:spPr>
          <a:xfrm>
            <a:off x="838200" y="1499191"/>
            <a:ext cx="10515600" cy="4677772"/>
          </a:xfrm>
        </p:spPr>
        <p:txBody>
          <a:bodyPr/>
          <a:lstStyle/>
          <a:p>
            <a:pPr marL="0" indent="0">
              <a:buNone/>
            </a:pPr>
            <a:r>
              <a:rPr lang="de-DE" sz="2000" b="1" dirty="0">
                <a:solidFill>
                  <a:schemeClr val="tx1"/>
                </a:solidFill>
                <a:latin typeface="+mj-lt"/>
              </a:rPr>
              <a:t>Nicht unter PRG fallen - Ausnahmen:</a:t>
            </a:r>
          </a:p>
          <a:p>
            <a:pPr lvl="1"/>
            <a:r>
              <a:rPr lang="de-DE" sz="2000" b="1" dirty="0">
                <a:solidFill>
                  <a:schemeClr val="tx1"/>
                </a:solidFill>
                <a:latin typeface="+mj-lt"/>
              </a:rPr>
              <a:t>Kurzreisen</a:t>
            </a:r>
            <a:r>
              <a:rPr lang="de-DE" sz="2000" dirty="0">
                <a:solidFill>
                  <a:schemeClr val="tx1"/>
                </a:solidFill>
                <a:latin typeface="+mj-lt"/>
              </a:rPr>
              <a:t> (unter 24 Stunden) bzw. sogenannte </a:t>
            </a:r>
            <a:r>
              <a:rPr lang="de-DE" sz="2000" b="1" dirty="0">
                <a:solidFill>
                  <a:schemeClr val="tx1"/>
                </a:solidFill>
                <a:latin typeface="+mj-lt"/>
              </a:rPr>
              <a:t>Tagesreisen</a:t>
            </a:r>
            <a:r>
              <a:rPr lang="de-DE" sz="2000" dirty="0">
                <a:solidFill>
                  <a:schemeClr val="tx1"/>
                </a:solidFill>
                <a:latin typeface="+mj-lt"/>
              </a:rPr>
              <a:t> (Ausflüge ohne Übernachtung)</a:t>
            </a:r>
          </a:p>
          <a:p>
            <a:pPr marL="457200" lvl="1" indent="0">
              <a:buNone/>
            </a:pPr>
            <a:endParaRPr lang="de-DE" sz="2000" dirty="0">
              <a:solidFill>
                <a:schemeClr val="tx1"/>
              </a:solidFill>
              <a:latin typeface="+mj-lt"/>
            </a:endParaRPr>
          </a:p>
          <a:p>
            <a:pPr lvl="1"/>
            <a:r>
              <a:rPr lang="de-DE" sz="2000" b="1" dirty="0">
                <a:solidFill>
                  <a:schemeClr val="tx1"/>
                </a:solidFill>
                <a:latin typeface="+mj-lt"/>
              </a:rPr>
              <a:t>Gelegentliches Reiseangebot/ohne Gewinnabsicht</a:t>
            </a:r>
            <a:r>
              <a:rPr lang="de-DE" sz="2000" dirty="0">
                <a:solidFill>
                  <a:schemeClr val="tx1"/>
                </a:solidFill>
                <a:latin typeface="+mj-lt"/>
              </a:rPr>
              <a:t>/ für </a:t>
            </a:r>
            <a:r>
              <a:rPr lang="de-DE" sz="2000" b="1" dirty="0">
                <a:solidFill>
                  <a:schemeClr val="tx1"/>
                </a:solidFill>
                <a:latin typeface="+mj-lt"/>
              </a:rPr>
              <a:t>beschränkten Personenkreis</a:t>
            </a:r>
          </a:p>
          <a:p>
            <a:pPr marL="457200" lvl="1" indent="0">
              <a:buNone/>
            </a:pPr>
            <a:endParaRPr lang="de-DE" sz="2000" b="1" dirty="0">
              <a:solidFill>
                <a:schemeClr val="tx1"/>
              </a:solidFill>
              <a:latin typeface="+mj-lt"/>
            </a:endParaRPr>
          </a:p>
          <a:p>
            <a:pPr marL="712788" lvl="2" indent="-266700" algn="just">
              <a:tabLst>
                <a:tab pos="446088" algn="l"/>
              </a:tabLst>
            </a:pPr>
            <a:r>
              <a:rPr lang="de-DE" dirty="0">
                <a:solidFill>
                  <a:schemeClr val="tx1"/>
                </a:solidFill>
                <a:latin typeface="+mj-lt"/>
              </a:rPr>
              <a:t>Sämtliche Voraussetzungen müssen </a:t>
            </a:r>
            <a:r>
              <a:rPr lang="de-DE" b="1" dirty="0">
                <a:solidFill>
                  <a:schemeClr val="tx1"/>
                </a:solidFill>
                <a:latin typeface="+mj-lt"/>
              </a:rPr>
              <a:t>kumulativ</a:t>
            </a:r>
            <a:r>
              <a:rPr lang="de-DE" dirty="0">
                <a:solidFill>
                  <a:schemeClr val="tx1"/>
                </a:solidFill>
                <a:latin typeface="+mj-lt"/>
              </a:rPr>
              <a:t> vorliegen. </a:t>
            </a:r>
          </a:p>
          <a:p>
            <a:pPr marL="712788" lvl="2" indent="-266700" algn="just">
              <a:tabLst>
                <a:tab pos="446088" algn="l"/>
              </a:tabLst>
            </a:pPr>
            <a:endParaRPr lang="de-DE" dirty="0">
              <a:latin typeface="+mj-lt"/>
            </a:endParaRPr>
          </a:p>
          <a:p>
            <a:pPr marL="712788" lvl="2" indent="-266700" algn="just">
              <a:tabLst>
                <a:tab pos="446088" algn="l"/>
              </a:tabLst>
            </a:pPr>
            <a:endParaRPr lang="de-DE" dirty="0">
              <a:solidFill>
                <a:schemeClr val="tx1"/>
              </a:solidFill>
              <a:latin typeface="+mj-lt"/>
            </a:endParaRPr>
          </a:p>
          <a:p>
            <a:pPr marL="712788" lvl="2" indent="-266700" algn="just">
              <a:tabLst>
                <a:tab pos="446088" algn="l"/>
              </a:tabLst>
            </a:pPr>
            <a:endParaRPr lang="de-DE" dirty="0">
              <a:solidFill>
                <a:schemeClr val="tx1"/>
              </a:solidFill>
              <a:latin typeface="+mj-lt"/>
            </a:endParaRPr>
          </a:p>
          <a:p>
            <a:pPr lvl="1"/>
            <a:r>
              <a:rPr lang="de-DE" sz="2000" dirty="0">
                <a:solidFill>
                  <a:schemeClr val="tx1"/>
                </a:solidFill>
                <a:latin typeface="+mj-lt"/>
              </a:rPr>
              <a:t>Reise aufgrund eines </a:t>
            </a:r>
            <a:r>
              <a:rPr lang="de-DE" sz="2000" b="1" dirty="0">
                <a:solidFill>
                  <a:schemeClr val="tx1"/>
                </a:solidFill>
                <a:latin typeface="+mj-lt"/>
              </a:rPr>
              <a:t>Rahmenvertrags</a:t>
            </a:r>
            <a:r>
              <a:rPr lang="de-DE" sz="2000" dirty="0">
                <a:solidFill>
                  <a:schemeClr val="tx1"/>
                </a:solidFill>
                <a:latin typeface="+mj-lt"/>
              </a:rPr>
              <a:t> über Organisation für Geschäftsreisen</a:t>
            </a:r>
          </a:p>
          <a:p>
            <a:pPr lvl="1"/>
            <a:endParaRPr lang="de-DE" sz="2000" dirty="0">
              <a:solidFill>
                <a:schemeClr val="tx1"/>
              </a:solidFill>
              <a:latin typeface="+mj-lt"/>
            </a:endParaRPr>
          </a:p>
          <a:p>
            <a:endParaRPr lang="de-DE" dirty="0"/>
          </a:p>
          <a:p>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5" name="Fußzeilenplatzhalter 3">
            <a:extLst>
              <a:ext uri="{FF2B5EF4-FFF2-40B4-BE49-F238E27FC236}">
                <a16:creationId xmlns:a16="http://schemas.microsoft.com/office/drawing/2014/main" id="{0B9CB786-1047-462C-B59A-DFA59773CCB2}"/>
              </a:ext>
            </a:extLst>
          </p:cNvPr>
          <p:cNvSpPr>
            <a:spLocks noGrp="1"/>
          </p:cNvSpPr>
          <p:nvPr>
            <p:ph type="ftr" sz="quarter" idx="11"/>
          </p:nvPr>
        </p:nvSpPr>
        <p:spPr>
          <a:xfrm>
            <a:off x="4165600" y="6356359"/>
            <a:ext cx="3860800" cy="365125"/>
          </a:xfrm>
        </p:spPr>
        <p:txBody>
          <a:bodyPr/>
          <a:lstStyle/>
          <a:p>
            <a:r>
              <a:rPr lang="de-AT" dirty="0"/>
              <a:t>RA Dr. Eike Lindinger,  1080 Wien, </a:t>
            </a:r>
            <a:r>
              <a:rPr lang="de-AT" dirty="0" err="1"/>
              <a:t>Wickenburgg</a:t>
            </a:r>
            <a:r>
              <a:rPr lang="de-AT" dirty="0"/>
              <a:t>. 26/5,  kanzlei@ra-el.at, 01/4020173</a:t>
            </a:r>
          </a:p>
        </p:txBody>
      </p:sp>
      <p:sp>
        <p:nvSpPr>
          <p:cNvPr id="6" name="Rechteck 5"/>
          <p:cNvSpPr/>
          <p:nvPr/>
        </p:nvSpPr>
        <p:spPr>
          <a:xfrm>
            <a:off x="1424762" y="5057492"/>
            <a:ext cx="9690375" cy="8061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a:spcBef>
                <a:spcPct val="20000"/>
              </a:spcBef>
            </a:pPr>
            <a:r>
              <a:rPr lang="de-DE" sz="1600" i="1" dirty="0">
                <a:solidFill>
                  <a:prstClr val="black"/>
                </a:solidFill>
                <a:latin typeface="+mj-lt"/>
                <a:ea typeface="Verdana" panose="020B0604030504040204" pitchFamily="34" charset="0"/>
              </a:rPr>
              <a:t>Praxishinweis: Wenn Veranstalter für Unternehmen regelmäßig „Geschäftsreisen“ organisieren, empfiehlt sich der Abschluss eines Rahmenvertrages, d.h. eine strukturierte Vereinbarung, damit sind die Bestimmungen des PRG nicht anwendbar.</a:t>
            </a:r>
          </a:p>
        </p:txBody>
      </p:sp>
      <p:sp>
        <p:nvSpPr>
          <p:cNvPr id="8" name="Foliennummernplatzhalter 7"/>
          <p:cNvSpPr>
            <a:spLocks noGrp="1"/>
          </p:cNvSpPr>
          <p:nvPr>
            <p:ph type="sldNum" sz="quarter" idx="12"/>
          </p:nvPr>
        </p:nvSpPr>
        <p:spPr/>
        <p:txBody>
          <a:bodyPr/>
          <a:lstStyle/>
          <a:p>
            <a:fld id="{6E2B935C-0738-495B-9060-E3C00A558146}" type="slidenum">
              <a:rPr lang="de-DE" smtClean="0"/>
              <a:t>10</a:t>
            </a:fld>
            <a:endParaRPr lang="de-DE"/>
          </a:p>
        </p:txBody>
      </p:sp>
      <p:sp>
        <p:nvSpPr>
          <p:cNvPr id="9" name="Rechteck 8"/>
          <p:cNvSpPr/>
          <p:nvPr/>
        </p:nvSpPr>
        <p:spPr>
          <a:xfrm>
            <a:off x="1424762" y="3646367"/>
            <a:ext cx="9606848" cy="5689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just">
              <a:buNone/>
            </a:pPr>
            <a:r>
              <a:rPr lang="de-DE" sz="1600" i="1" dirty="0">
                <a:solidFill>
                  <a:schemeClr val="tx1"/>
                </a:solidFill>
                <a:latin typeface="+mj-lt"/>
              </a:rPr>
              <a:t>Aktuelle Rechtsprechung:  Die als „119. Bildungsreise“ titulierte Reiseveranstaltung entspricht nicht diesen Kriterium,  HG Wien 1.4.2020, 50 R 23/20v.</a:t>
            </a:r>
          </a:p>
        </p:txBody>
      </p:sp>
    </p:spTree>
    <p:extLst>
      <p:ext uri="{BB962C8B-B14F-4D97-AF65-F5344CB8AC3E}">
        <p14:creationId xmlns:p14="http://schemas.microsoft.com/office/powerpoint/2010/main" val="2127503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439325"/>
            <a:ext cx="10515600" cy="1325563"/>
          </a:xfrm>
        </p:spPr>
        <p:txBody>
          <a:bodyPr>
            <a:normAutofit/>
          </a:bodyPr>
          <a:lstStyle/>
          <a:p>
            <a:r>
              <a:rPr lang="de-DE" sz="3200" b="1" dirty="0"/>
              <a:t>1</a:t>
            </a:r>
            <a:r>
              <a:rPr lang="de-DE" sz="3200" b="1" dirty="0">
                <a:solidFill>
                  <a:schemeClr val="tx1"/>
                </a:solidFill>
              </a:rPr>
              <a:t>. Was fällt nicht unter das PRG?</a:t>
            </a:r>
            <a:endParaRPr lang="de-DE" sz="3200" dirty="0">
              <a:solidFill>
                <a:schemeClr val="tx1"/>
              </a:solidFill>
            </a:endParaRPr>
          </a:p>
        </p:txBody>
      </p:sp>
      <p:sp>
        <p:nvSpPr>
          <p:cNvPr id="3" name="Inhaltsplatzhalter 2"/>
          <p:cNvSpPr>
            <a:spLocks noGrp="1"/>
          </p:cNvSpPr>
          <p:nvPr>
            <p:ph idx="1"/>
          </p:nvPr>
        </p:nvSpPr>
        <p:spPr>
          <a:xfrm>
            <a:off x="519224" y="1541721"/>
            <a:ext cx="10515600" cy="4677772"/>
          </a:xfrm>
        </p:spPr>
        <p:txBody>
          <a:bodyPr/>
          <a:lstStyle/>
          <a:p>
            <a:pPr marL="0" indent="0">
              <a:buNone/>
            </a:pPr>
            <a:endParaRPr lang="de-DE" dirty="0"/>
          </a:p>
          <a:p>
            <a:pPr marL="712788"/>
            <a:r>
              <a:rPr lang="de-DE" sz="2000" dirty="0">
                <a:solidFill>
                  <a:schemeClr val="tx1"/>
                </a:solidFill>
                <a:latin typeface="+mj-lt"/>
              </a:rPr>
              <a:t>Unterbringung zu </a:t>
            </a:r>
            <a:r>
              <a:rPr lang="de-DE" sz="2000" b="1" dirty="0">
                <a:solidFill>
                  <a:schemeClr val="tx1"/>
                </a:solidFill>
                <a:latin typeface="+mj-lt"/>
              </a:rPr>
              <a:t>Wohnzwecken</a:t>
            </a:r>
          </a:p>
          <a:p>
            <a:pPr marL="712788"/>
            <a:endParaRPr lang="de-DE" sz="2000" b="1" dirty="0">
              <a:latin typeface="+mj-lt"/>
            </a:endParaRPr>
          </a:p>
          <a:p>
            <a:pPr marL="712788"/>
            <a:endParaRPr lang="de-DE" sz="2000" b="1" dirty="0">
              <a:solidFill>
                <a:schemeClr val="tx1"/>
              </a:solidFill>
              <a:latin typeface="+mj-lt"/>
            </a:endParaRPr>
          </a:p>
          <a:p>
            <a:pPr marL="542925" indent="169863"/>
            <a:endParaRPr lang="de-DE" sz="2000" dirty="0">
              <a:latin typeface="+mj-lt"/>
            </a:endParaRPr>
          </a:p>
          <a:p>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5" name="Fußzeilenplatzhalter 3">
            <a:extLst>
              <a:ext uri="{FF2B5EF4-FFF2-40B4-BE49-F238E27FC236}">
                <a16:creationId xmlns:a16="http://schemas.microsoft.com/office/drawing/2014/main" id="{0B9CB786-1047-462C-B59A-DFA59773CCB2}"/>
              </a:ext>
            </a:extLst>
          </p:cNvPr>
          <p:cNvSpPr>
            <a:spLocks noGrp="1"/>
          </p:cNvSpPr>
          <p:nvPr>
            <p:ph type="ftr" sz="quarter" idx="11"/>
          </p:nvPr>
        </p:nvSpPr>
        <p:spPr>
          <a:xfrm>
            <a:off x="4165600" y="6356359"/>
            <a:ext cx="3860800" cy="365125"/>
          </a:xfrm>
        </p:spPr>
        <p:txBody>
          <a:bodyPr/>
          <a:lstStyle/>
          <a:p>
            <a:r>
              <a:rPr lang="de-AT" dirty="0"/>
              <a:t>RA Dr. Eike Lindinger,  1080 Wien, </a:t>
            </a:r>
            <a:r>
              <a:rPr lang="de-AT" dirty="0" err="1"/>
              <a:t>Wickenburgg</a:t>
            </a:r>
            <a:r>
              <a:rPr lang="de-AT" dirty="0"/>
              <a:t>. 26/5,  kanzlei@ra-el.at, 01/4020173</a:t>
            </a:r>
          </a:p>
        </p:txBody>
      </p:sp>
      <p:sp>
        <p:nvSpPr>
          <p:cNvPr id="7" name="Rechteck 6"/>
          <p:cNvSpPr/>
          <p:nvPr/>
        </p:nvSpPr>
        <p:spPr>
          <a:xfrm>
            <a:off x="1292436" y="2627049"/>
            <a:ext cx="9644872" cy="756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de-AT" sz="1600" i="1" dirty="0">
                <a:solidFill>
                  <a:prstClr val="black"/>
                </a:solidFill>
                <a:latin typeface="+mj-lt"/>
                <a:ea typeface="Verdana" panose="020B0604030504040204" pitchFamily="34" charset="0"/>
              </a:rPr>
              <a:t>Aktuelle Rechtsprechung: Ferienappartements/ Almhütten – es wird bei der Beurteilung, ob eine Pauschalreise vorliegt, darauf ankommen, was zur Unterbringung zusätzlich an Leistungen bzw. Aktivitäten hinzukommt, LG Feldkirch, 1 R 127/19p.</a:t>
            </a:r>
            <a:endParaRPr lang="de-AT" sz="1600" i="1" dirty="0">
              <a:latin typeface="+mj-lt"/>
              <a:ea typeface="Verdana" panose="020B0604030504040204" pitchFamily="34" charset="0"/>
            </a:endParaRPr>
          </a:p>
        </p:txBody>
      </p:sp>
      <p:sp>
        <p:nvSpPr>
          <p:cNvPr id="8" name="Foliennummernplatzhalter 7"/>
          <p:cNvSpPr>
            <a:spLocks noGrp="1"/>
          </p:cNvSpPr>
          <p:nvPr>
            <p:ph type="sldNum" sz="quarter" idx="12"/>
          </p:nvPr>
        </p:nvSpPr>
        <p:spPr/>
        <p:txBody>
          <a:bodyPr/>
          <a:lstStyle/>
          <a:p>
            <a:fld id="{6E2B935C-0738-495B-9060-E3C00A558146}" type="slidenum">
              <a:rPr lang="de-DE" smtClean="0"/>
              <a:t>11</a:t>
            </a:fld>
            <a:endParaRPr lang="de-DE"/>
          </a:p>
        </p:txBody>
      </p:sp>
      <p:sp>
        <p:nvSpPr>
          <p:cNvPr id="9" name="Rechteck 8"/>
          <p:cNvSpPr/>
          <p:nvPr/>
        </p:nvSpPr>
        <p:spPr>
          <a:xfrm>
            <a:off x="1292436" y="3880607"/>
            <a:ext cx="9644872" cy="756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just">
              <a:buNone/>
            </a:pPr>
            <a:r>
              <a:rPr lang="de-DE" sz="1600" i="1" dirty="0">
                <a:solidFill>
                  <a:prstClr val="black"/>
                </a:solidFill>
                <a:latin typeface="+mj-lt"/>
                <a:ea typeface="Verdana" panose="020B0604030504040204" pitchFamily="34" charset="0"/>
              </a:rPr>
              <a:t>Die Vermittlung eines Appartements in </a:t>
            </a:r>
            <a:r>
              <a:rPr lang="de-DE" sz="1600" i="1" dirty="0" err="1">
                <a:solidFill>
                  <a:prstClr val="black"/>
                </a:solidFill>
                <a:latin typeface="+mj-lt"/>
                <a:ea typeface="Verdana" panose="020B0604030504040204" pitchFamily="34" charset="0"/>
              </a:rPr>
              <a:t>Grado</a:t>
            </a:r>
            <a:r>
              <a:rPr lang="de-DE" sz="1600" i="1" dirty="0">
                <a:solidFill>
                  <a:prstClr val="black"/>
                </a:solidFill>
                <a:latin typeface="+mj-lt"/>
                <a:ea typeface="Verdana" panose="020B0604030504040204" pitchFamily="34" charset="0"/>
              </a:rPr>
              <a:t> – selbst wenn dieses eine mobile Wohneinheit darstellt, welche mit dem Boden verbunden ist – bei Selbstanreise und Selbstverpflegung stellt keine Pauschalreise dar, BG Graz Ost, 1.12.2020, 207 C 786/20x.</a:t>
            </a:r>
          </a:p>
        </p:txBody>
      </p:sp>
    </p:spTree>
    <p:extLst>
      <p:ext uri="{BB962C8B-B14F-4D97-AF65-F5344CB8AC3E}">
        <p14:creationId xmlns:p14="http://schemas.microsoft.com/office/powerpoint/2010/main" val="2714540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a:t>1. Was fällt nicht unter das PRG?</a:t>
            </a:r>
          </a:p>
        </p:txBody>
      </p:sp>
      <p:sp>
        <p:nvSpPr>
          <p:cNvPr id="3" name="Inhaltsplatzhalter 2"/>
          <p:cNvSpPr>
            <a:spLocks noGrp="1"/>
          </p:cNvSpPr>
          <p:nvPr>
            <p:ph idx="1"/>
          </p:nvPr>
        </p:nvSpPr>
        <p:spPr>
          <a:xfrm>
            <a:off x="606056" y="1801975"/>
            <a:ext cx="10747744" cy="4351338"/>
          </a:xfrm>
        </p:spPr>
        <p:txBody>
          <a:bodyPr/>
          <a:lstStyle/>
          <a:p>
            <a:pPr lvl="1"/>
            <a:r>
              <a:rPr lang="de-DE" sz="2000" b="1" dirty="0">
                <a:latin typeface="+mj-lt"/>
                <a:ea typeface="Verdana" panose="020B0604030504040204" pitchFamily="34" charset="0"/>
              </a:rPr>
              <a:t>Schlichter Beherbergungsvertrag </a:t>
            </a:r>
          </a:p>
          <a:p>
            <a:pPr lvl="1"/>
            <a:endParaRPr lang="de-DE" sz="1800" b="1" dirty="0">
              <a:latin typeface="+mj-lt"/>
              <a:ea typeface="Verdana" panose="020B0604030504040204" pitchFamily="34" charset="0"/>
            </a:endParaRPr>
          </a:p>
          <a:p>
            <a:pPr lvl="1"/>
            <a:endParaRPr lang="de-DE" sz="1800" dirty="0">
              <a:latin typeface="+mj-lt"/>
              <a:ea typeface="Verdana" panose="020B0604030504040204" pitchFamily="34" charset="0"/>
            </a:endParaRPr>
          </a:p>
          <a:p>
            <a:pPr lvl="1"/>
            <a:endParaRPr lang="de-DE" sz="1800" b="1" dirty="0">
              <a:latin typeface="+mj-lt"/>
              <a:ea typeface="Verdana" panose="020B0604030504040204" pitchFamily="34" charset="0"/>
            </a:endParaRPr>
          </a:p>
          <a:p>
            <a:pPr lvl="1"/>
            <a:r>
              <a:rPr lang="de-DE" sz="2000" b="1" dirty="0">
                <a:latin typeface="+mj-lt"/>
                <a:ea typeface="Verdana" panose="020B0604030504040204" pitchFamily="34" charset="0"/>
              </a:rPr>
              <a:t>Aufenthalt bei Langzeitsprachkursen </a:t>
            </a:r>
            <a:r>
              <a:rPr lang="de-DE" sz="2000" dirty="0">
                <a:latin typeface="+mj-lt"/>
                <a:ea typeface="Verdana" panose="020B0604030504040204" pitchFamily="34" charset="0"/>
              </a:rPr>
              <a:t>(nicht jedoch Sprachreisen etc. ) </a:t>
            </a:r>
          </a:p>
          <a:p>
            <a:pPr lvl="1"/>
            <a:endParaRPr lang="de-DE" sz="1800" dirty="0">
              <a:latin typeface="+mj-lt"/>
              <a:ea typeface="Verdana" panose="020B0604030504040204" pitchFamily="34" charset="0"/>
            </a:endParaRPr>
          </a:p>
          <a:p>
            <a:pPr lvl="1"/>
            <a:endParaRPr lang="de-DE" sz="1800" dirty="0">
              <a:latin typeface="+mj-lt"/>
              <a:ea typeface="Verdana" panose="020B0604030504040204" pitchFamily="34" charset="0"/>
            </a:endParaRPr>
          </a:p>
          <a:p>
            <a:pPr marL="457200" lvl="1" indent="0">
              <a:buNone/>
            </a:pPr>
            <a:endParaRPr lang="de-DE" sz="1800" b="1" dirty="0">
              <a:latin typeface="+mj-lt"/>
              <a:ea typeface="Verdana" panose="020B0604030504040204" pitchFamily="34" charset="0"/>
            </a:endParaRPr>
          </a:p>
          <a:p>
            <a:pPr lvl="1" algn="just"/>
            <a:r>
              <a:rPr lang="de-DE" sz="2000" b="1" dirty="0">
                <a:latin typeface="+mj-lt"/>
                <a:ea typeface="Verdana" panose="020B0604030504040204" pitchFamily="34" charset="0"/>
              </a:rPr>
              <a:t>Finanzdienstleistung </a:t>
            </a:r>
            <a:r>
              <a:rPr lang="de-DE" sz="2000" dirty="0">
                <a:latin typeface="+mj-lt"/>
                <a:ea typeface="Verdana" panose="020B0604030504040204" pitchFamily="34" charset="0"/>
              </a:rPr>
              <a:t>(Reiseversicherungen, ex lege ausgenommen, d.h. Flug mit Versicherung oder Hotel mit Reiseversicherung ist keine Pauschalreise)</a:t>
            </a:r>
          </a:p>
          <a:p>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5" name="Fußzeilenplatzhalter 3">
            <a:extLst>
              <a:ext uri="{FF2B5EF4-FFF2-40B4-BE49-F238E27FC236}">
                <a16:creationId xmlns:a16="http://schemas.microsoft.com/office/drawing/2014/main" id="{0B9CB786-1047-462C-B59A-DFA59773CCB2}"/>
              </a:ext>
            </a:extLst>
          </p:cNvPr>
          <p:cNvSpPr>
            <a:spLocks noGrp="1"/>
          </p:cNvSpPr>
          <p:nvPr>
            <p:ph type="ftr" sz="quarter" idx="11"/>
          </p:nvPr>
        </p:nvSpPr>
        <p:spPr>
          <a:xfrm>
            <a:off x="4165600" y="6356359"/>
            <a:ext cx="3860800" cy="365125"/>
          </a:xfrm>
        </p:spPr>
        <p:txBody>
          <a:bodyPr/>
          <a:lstStyle/>
          <a:p>
            <a:r>
              <a:rPr lang="de-AT" dirty="0"/>
              <a:t>RA Dr. Eike Lindinger,  1080 Wien, </a:t>
            </a:r>
            <a:r>
              <a:rPr lang="de-AT" dirty="0" err="1"/>
              <a:t>Wickenburgg</a:t>
            </a:r>
            <a:r>
              <a:rPr lang="de-AT" dirty="0"/>
              <a:t>. 26/5,  kanzlei@ra-el.at, 01/4020173</a:t>
            </a:r>
          </a:p>
        </p:txBody>
      </p:sp>
      <p:sp>
        <p:nvSpPr>
          <p:cNvPr id="6" name="Rechteck 5"/>
          <p:cNvSpPr/>
          <p:nvPr/>
        </p:nvSpPr>
        <p:spPr>
          <a:xfrm>
            <a:off x="1371898" y="2332175"/>
            <a:ext cx="9448203" cy="4231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1600" i="1" dirty="0">
                <a:solidFill>
                  <a:schemeClr val="tx1"/>
                </a:solidFill>
                <a:latin typeface="+mj-lt"/>
                <a:ea typeface="Verdana" panose="020B0604030504040204" pitchFamily="34" charset="0"/>
              </a:rPr>
              <a:t>Aktuelle Rechtsprechung: </a:t>
            </a:r>
            <a:r>
              <a:rPr lang="de-DE" sz="1600" dirty="0">
                <a:solidFill>
                  <a:schemeClr val="tx1"/>
                </a:solidFill>
                <a:latin typeface="+mj-lt"/>
                <a:ea typeface="Verdana" panose="020B0604030504040204" pitchFamily="34" charset="0"/>
              </a:rPr>
              <a:t>Hotel, BGHS Wien, 20 C 126/2f; BG Graz Ost, 207 C 786/20x</a:t>
            </a:r>
            <a:endParaRPr lang="de-AT" sz="1600" i="1" dirty="0">
              <a:solidFill>
                <a:schemeClr val="tx1"/>
              </a:solidFill>
              <a:latin typeface="+mj-lt"/>
              <a:ea typeface="Verdana" panose="020B0604030504040204" pitchFamily="34" charset="0"/>
            </a:endParaRPr>
          </a:p>
        </p:txBody>
      </p:sp>
      <p:sp>
        <p:nvSpPr>
          <p:cNvPr id="7" name="Rechteck 6"/>
          <p:cNvSpPr/>
          <p:nvPr/>
        </p:nvSpPr>
        <p:spPr>
          <a:xfrm>
            <a:off x="1371898" y="3620229"/>
            <a:ext cx="9575795" cy="4238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i="1" dirty="0">
                <a:solidFill>
                  <a:schemeClr val="tx1"/>
                </a:solidFill>
                <a:latin typeface="+mj-lt"/>
                <a:ea typeface="Verdana" panose="020B0604030504040204" pitchFamily="34" charset="0"/>
              </a:rPr>
              <a:t>Literaturtipp zur Vertiefung: Lindinger</a:t>
            </a:r>
            <a:r>
              <a:rPr lang="de-DE" sz="1600" dirty="0">
                <a:solidFill>
                  <a:schemeClr val="tx1"/>
                </a:solidFill>
                <a:latin typeface="+mj-lt"/>
                <a:ea typeface="Verdana" panose="020B0604030504040204" pitchFamily="34" charset="0"/>
              </a:rPr>
              <a:t>, Sprachreise – Gastschulaufenthalt – Pauschalreise, ZVR 2009/118, 229</a:t>
            </a:r>
            <a:r>
              <a:rPr lang="de-DE" sz="1600" i="1" dirty="0">
                <a:solidFill>
                  <a:schemeClr val="tx1"/>
                </a:solidFill>
                <a:latin typeface="+mj-lt"/>
                <a:ea typeface="Verdana" panose="020B0604030504040204" pitchFamily="34" charset="0"/>
              </a:rPr>
              <a:t> </a:t>
            </a:r>
            <a:endParaRPr lang="de-AT" sz="1600" i="1" dirty="0">
              <a:solidFill>
                <a:schemeClr val="tx1"/>
              </a:solidFill>
              <a:latin typeface="+mj-lt"/>
              <a:ea typeface="Verdana" panose="020B0604030504040204" pitchFamily="34" charset="0"/>
            </a:endParaRPr>
          </a:p>
        </p:txBody>
      </p:sp>
      <p:sp>
        <p:nvSpPr>
          <p:cNvPr id="10" name="Foliennummernplatzhalter 9"/>
          <p:cNvSpPr>
            <a:spLocks noGrp="1"/>
          </p:cNvSpPr>
          <p:nvPr>
            <p:ph type="sldNum" sz="quarter" idx="12"/>
          </p:nvPr>
        </p:nvSpPr>
        <p:spPr/>
        <p:txBody>
          <a:bodyPr/>
          <a:lstStyle/>
          <a:p>
            <a:fld id="{6E2B935C-0738-495B-9060-E3C00A558146}" type="slidenum">
              <a:rPr lang="de-DE" smtClean="0"/>
              <a:t>12</a:t>
            </a:fld>
            <a:endParaRPr lang="de-DE"/>
          </a:p>
        </p:txBody>
      </p:sp>
      <p:sp>
        <p:nvSpPr>
          <p:cNvPr id="9" name="Rechteck 8"/>
          <p:cNvSpPr/>
          <p:nvPr/>
        </p:nvSpPr>
        <p:spPr>
          <a:xfrm>
            <a:off x="1371898" y="5317551"/>
            <a:ext cx="9575795" cy="6327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de-DE" sz="1600" i="1" dirty="0">
                <a:solidFill>
                  <a:schemeClr val="tx1"/>
                </a:solidFill>
                <a:latin typeface="+mj-lt"/>
                <a:ea typeface="Verdana" panose="020B0604030504040204" pitchFamily="34" charset="0"/>
              </a:rPr>
              <a:t>Literaturtipp: </a:t>
            </a:r>
            <a:r>
              <a:rPr lang="de-DE" sz="1600" i="1" dirty="0" err="1">
                <a:solidFill>
                  <a:schemeClr val="tx1"/>
                </a:solidFill>
                <a:latin typeface="+mj-lt"/>
                <a:ea typeface="Verdana" panose="020B0604030504040204" pitchFamily="34" charset="0"/>
              </a:rPr>
              <a:t>Führich</a:t>
            </a:r>
            <a:r>
              <a:rPr lang="de-DE" sz="1600" i="1" dirty="0">
                <a:solidFill>
                  <a:schemeClr val="tx1"/>
                </a:solidFill>
                <a:latin typeface="+mj-lt"/>
                <a:ea typeface="Verdana" panose="020B0604030504040204" pitchFamily="34" charset="0"/>
              </a:rPr>
              <a:t>, Gewillkürte Pauschalreise und touristische Scheinleistung eines Servicepaktes ohne Rechtsgrundlage, NJW 40/2018</a:t>
            </a:r>
            <a:endParaRPr lang="de-AT" sz="1600" i="1" dirty="0">
              <a:solidFill>
                <a:schemeClr val="tx1"/>
              </a:solidFill>
              <a:latin typeface="+mj-lt"/>
              <a:ea typeface="Verdana" panose="020B0604030504040204" pitchFamily="34" charset="0"/>
            </a:endParaRPr>
          </a:p>
        </p:txBody>
      </p:sp>
    </p:spTree>
    <p:extLst>
      <p:ext uri="{BB962C8B-B14F-4D97-AF65-F5344CB8AC3E}">
        <p14:creationId xmlns:p14="http://schemas.microsoft.com/office/powerpoint/2010/main" val="3472421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a:t>2. Konsequenz der Nichtanwendung des PRG</a:t>
            </a:r>
          </a:p>
        </p:txBody>
      </p:sp>
      <p:sp>
        <p:nvSpPr>
          <p:cNvPr id="3" name="Inhaltsplatzhalter 2"/>
          <p:cNvSpPr>
            <a:spLocks noGrp="1"/>
          </p:cNvSpPr>
          <p:nvPr>
            <p:ph idx="1"/>
          </p:nvPr>
        </p:nvSpPr>
        <p:spPr>
          <a:xfrm>
            <a:off x="838200" y="1584251"/>
            <a:ext cx="10515600" cy="4592712"/>
          </a:xfrm>
        </p:spPr>
        <p:txBody>
          <a:bodyPr>
            <a:normAutofit/>
          </a:bodyPr>
          <a:lstStyle/>
          <a:p>
            <a:pPr>
              <a:lnSpc>
                <a:spcPct val="150000"/>
              </a:lnSpc>
            </a:pPr>
            <a:r>
              <a:rPr lang="de-DE" sz="2000" dirty="0">
                <a:solidFill>
                  <a:schemeClr val="tx1"/>
                </a:solidFill>
                <a:latin typeface="+mj-lt"/>
              </a:rPr>
              <a:t>Liegt nur </a:t>
            </a:r>
            <a:r>
              <a:rPr lang="de-DE" sz="2000" b="1" dirty="0">
                <a:solidFill>
                  <a:schemeClr val="tx1"/>
                </a:solidFill>
                <a:latin typeface="+mj-lt"/>
              </a:rPr>
              <a:t>eine</a:t>
            </a:r>
            <a:r>
              <a:rPr lang="de-DE" sz="2000" dirty="0">
                <a:solidFill>
                  <a:schemeClr val="tx1"/>
                </a:solidFill>
                <a:latin typeface="+mj-lt"/>
              </a:rPr>
              <a:t> eigenständige </a:t>
            </a:r>
            <a:r>
              <a:rPr lang="de-DE" sz="2000" b="1" dirty="0">
                <a:solidFill>
                  <a:schemeClr val="tx1"/>
                </a:solidFill>
                <a:latin typeface="+mj-lt"/>
              </a:rPr>
              <a:t>Reiseleistung, </a:t>
            </a:r>
            <a:r>
              <a:rPr lang="de-DE" sz="2000" dirty="0">
                <a:solidFill>
                  <a:schemeClr val="tx1"/>
                </a:solidFill>
                <a:latin typeface="+mj-lt"/>
              </a:rPr>
              <a:t>z.B. Unterbringung/Beherbergung/Hotel oder Beförderung, vor, ist der Anwendungsbereich des </a:t>
            </a:r>
            <a:r>
              <a:rPr lang="de-DE" sz="2000" b="1" dirty="0">
                <a:solidFill>
                  <a:schemeClr val="tx1"/>
                </a:solidFill>
                <a:latin typeface="+mj-lt"/>
              </a:rPr>
              <a:t>PRG nicht </a:t>
            </a:r>
            <a:r>
              <a:rPr lang="de-DE" sz="2000" dirty="0">
                <a:solidFill>
                  <a:schemeClr val="tx1"/>
                </a:solidFill>
                <a:latin typeface="+mj-lt"/>
              </a:rPr>
              <a:t>gegeben. </a:t>
            </a:r>
          </a:p>
          <a:p>
            <a:pPr>
              <a:lnSpc>
                <a:spcPct val="150000"/>
              </a:lnSpc>
            </a:pPr>
            <a:endParaRPr lang="de-DE" sz="2000" dirty="0">
              <a:solidFill>
                <a:schemeClr val="tx1"/>
              </a:solidFill>
              <a:latin typeface="+mj-lt"/>
            </a:endParaRPr>
          </a:p>
          <a:p>
            <a:pPr>
              <a:lnSpc>
                <a:spcPct val="150000"/>
              </a:lnSpc>
            </a:pPr>
            <a:r>
              <a:rPr lang="de-DE" sz="2000" dirty="0">
                <a:solidFill>
                  <a:schemeClr val="tx1"/>
                </a:solidFill>
                <a:latin typeface="+mj-lt"/>
              </a:rPr>
              <a:t>Es besteht daher </a:t>
            </a:r>
            <a:r>
              <a:rPr lang="de-DE" sz="2000" b="1" dirty="0">
                <a:solidFill>
                  <a:schemeClr val="tx1"/>
                </a:solidFill>
                <a:latin typeface="+mj-lt"/>
              </a:rPr>
              <a:t>kein Anspruch </a:t>
            </a:r>
            <a:r>
              <a:rPr lang="de-DE" sz="2000" dirty="0">
                <a:solidFill>
                  <a:schemeClr val="tx1"/>
                </a:solidFill>
                <a:latin typeface="+mj-lt"/>
              </a:rPr>
              <a:t>auf ideellen Schadenersatz aus entgangener Urlaubsfreude.</a:t>
            </a:r>
          </a:p>
          <a:p>
            <a:pPr marL="0" indent="0">
              <a:lnSpc>
                <a:spcPct val="150000"/>
              </a:lnSpc>
              <a:buNone/>
            </a:pPr>
            <a:endParaRPr lang="de-DE" sz="2000" dirty="0">
              <a:solidFill>
                <a:schemeClr val="tx1"/>
              </a:solidFill>
              <a:latin typeface="+mj-lt"/>
            </a:endParaRPr>
          </a:p>
          <a:p>
            <a:pPr marL="285750" indent="-285750">
              <a:lnSpc>
                <a:spcPct val="150000"/>
              </a:lnSpc>
            </a:pPr>
            <a:endParaRPr lang="de-DE" sz="2000" dirty="0">
              <a:solidFill>
                <a:schemeClr val="tx1"/>
              </a:solidFill>
              <a:latin typeface="+mj-lt"/>
            </a:endParaRPr>
          </a:p>
          <a:p>
            <a:pPr marL="0" indent="0">
              <a:buNone/>
            </a:pPr>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5" name="Fußzeilenplatzhalter 3">
            <a:extLst>
              <a:ext uri="{FF2B5EF4-FFF2-40B4-BE49-F238E27FC236}">
                <a16:creationId xmlns:a16="http://schemas.microsoft.com/office/drawing/2014/main" id="{0B9CB786-1047-462C-B59A-DFA59773CCB2}"/>
              </a:ext>
            </a:extLst>
          </p:cNvPr>
          <p:cNvSpPr>
            <a:spLocks noGrp="1"/>
          </p:cNvSpPr>
          <p:nvPr>
            <p:ph type="ftr" sz="quarter" idx="11"/>
          </p:nvPr>
        </p:nvSpPr>
        <p:spPr>
          <a:xfrm>
            <a:off x="4165600" y="6356359"/>
            <a:ext cx="3860800" cy="365125"/>
          </a:xfrm>
        </p:spPr>
        <p:txBody>
          <a:bodyPr/>
          <a:lstStyle/>
          <a:p>
            <a:r>
              <a:rPr lang="de-AT" dirty="0"/>
              <a:t>RA Dr. Eike Lindinger,  1080 Wien, </a:t>
            </a:r>
            <a:r>
              <a:rPr lang="de-AT" dirty="0" err="1"/>
              <a:t>Wickenburgg</a:t>
            </a:r>
            <a:r>
              <a:rPr lang="de-AT" dirty="0"/>
              <a:t>. 26/5,  kanzlei@ra-el.at, 01/4020173</a:t>
            </a:r>
          </a:p>
        </p:txBody>
      </p:sp>
      <p:sp>
        <p:nvSpPr>
          <p:cNvPr id="6" name="Rechteck 5"/>
          <p:cNvSpPr/>
          <p:nvPr/>
        </p:nvSpPr>
        <p:spPr>
          <a:xfrm>
            <a:off x="1110401" y="3955588"/>
            <a:ext cx="9139386" cy="7684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i="1" dirty="0">
                <a:solidFill>
                  <a:schemeClr val="tx1"/>
                </a:solidFill>
                <a:latin typeface="+mj-lt"/>
                <a:ea typeface="Verdana" panose="020B0604030504040204" pitchFamily="34" charset="0"/>
              </a:rPr>
              <a:t>Aktuelle Rechtsprechung: BGHS Wien, 20 C 126/20f; siehe auch BG Dornbirn, 3 C 1126/18v; LG Feldkirch, 1 R 127/19p; BG Zell am Ziller, 2 C 959/19k</a:t>
            </a:r>
            <a:endParaRPr lang="de-AT" sz="1600" i="1" dirty="0">
              <a:solidFill>
                <a:schemeClr val="tx1"/>
              </a:solidFill>
              <a:latin typeface="+mj-lt"/>
              <a:ea typeface="Verdana" panose="020B0604030504040204" pitchFamily="34" charset="0"/>
            </a:endParaRPr>
          </a:p>
        </p:txBody>
      </p:sp>
      <p:sp>
        <p:nvSpPr>
          <p:cNvPr id="8" name="Foliennummernplatzhalter 7"/>
          <p:cNvSpPr>
            <a:spLocks noGrp="1"/>
          </p:cNvSpPr>
          <p:nvPr>
            <p:ph type="sldNum" sz="quarter" idx="12"/>
          </p:nvPr>
        </p:nvSpPr>
        <p:spPr/>
        <p:txBody>
          <a:bodyPr/>
          <a:lstStyle/>
          <a:p>
            <a:fld id="{6E2B935C-0738-495B-9060-E3C00A558146}" type="slidenum">
              <a:rPr lang="de-DE" smtClean="0"/>
              <a:t>13</a:t>
            </a:fld>
            <a:endParaRPr lang="de-DE"/>
          </a:p>
        </p:txBody>
      </p:sp>
      <p:sp>
        <p:nvSpPr>
          <p:cNvPr id="9" name="Rechteck 8"/>
          <p:cNvSpPr/>
          <p:nvPr/>
        </p:nvSpPr>
        <p:spPr>
          <a:xfrm>
            <a:off x="1110401" y="2734321"/>
            <a:ext cx="9211950" cy="4532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i="1" dirty="0">
                <a:solidFill>
                  <a:schemeClr val="tx1"/>
                </a:solidFill>
                <a:latin typeface="+mj-lt"/>
                <a:ea typeface="Verdana" panose="020B0604030504040204" pitchFamily="34" charset="0"/>
              </a:rPr>
              <a:t>Aktuelle Rechtsprechung: BG Graz Ost, 1.12.2020, 207 C 786/20x</a:t>
            </a:r>
            <a:endParaRPr lang="de-AT" sz="1600" i="1" dirty="0">
              <a:solidFill>
                <a:schemeClr val="tx1"/>
              </a:solidFill>
              <a:latin typeface="+mj-lt"/>
              <a:ea typeface="Verdana" panose="020B0604030504040204" pitchFamily="34" charset="0"/>
            </a:endParaRPr>
          </a:p>
        </p:txBody>
      </p:sp>
      <p:sp>
        <p:nvSpPr>
          <p:cNvPr id="10" name="Rechteck 9"/>
          <p:cNvSpPr/>
          <p:nvPr/>
        </p:nvSpPr>
        <p:spPr>
          <a:xfrm>
            <a:off x="1110401" y="5048517"/>
            <a:ext cx="9139386" cy="7684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i="1" dirty="0">
                <a:solidFill>
                  <a:schemeClr val="tx1"/>
                </a:solidFill>
                <a:latin typeface="+mj-lt"/>
                <a:ea typeface="Verdana" panose="020B0604030504040204" pitchFamily="34" charset="0"/>
              </a:rPr>
              <a:t>Praxishinweis: Es müssen unterschiedliche Reiseleistungen </a:t>
            </a:r>
            <a:r>
              <a:rPr lang="de-DE" sz="1600" i="1" dirty="0" err="1">
                <a:solidFill>
                  <a:schemeClr val="tx1"/>
                </a:solidFill>
                <a:latin typeface="+mj-lt"/>
                <a:ea typeface="Verdana" panose="020B0604030504040204" pitchFamily="34" charset="0"/>
              </a:rPr>
              <a:t>iSd</a:t>
            </a:r>
            <a:r>
              <a:rPr lang="de-DE" sz="1600" i="1" dirty="0">
                <a:solidFill>
                  <a:schemeClr val="tx1"/>
                </a:solidFill>
                <a:latin typeface="+mj-lt"/>
                <a:ea typeface="Verdana" panose="020B0604030504040204" pitchFamily="34" charset="0"/>
              </a:rPr>
              <a:t> § 2 </a:t>
            </a:r>
            <a:r>
              <a:rPr lang="de-DE" sz="1600" i="1" dirty="0" err="1">
                <a:solidFill>
                  <a:schemeClr val="tx1"/>
                </a:solidFill>
                <a:latin typeface="+mj-lt"/>
                <a:ea typeface="Verdana" panose="020B0604030504040204" pitchFamily="34" charset="0"/>
              </a:rPr>
              <a:t>Abs</a:t>
            </a:r>
            <a:r>
              <a:rPr lang="de-DE" sz="1600" i="1" dirty="0">
                <a:solidFill>
                  <a:schemeClr val="tx1"/>
                </a:solidFill>
                <a:latin typeface="+mj-lt"/>
                <a:ea typeface="Verdana" panose="020B0604030504040204" pitchFamily="34" charset="0"/>
              </a:rPr>
              <a:t> 1 Z 1-4 PRG sein, die Buchung mehrerer unterschiedlicher Hotels stellt keine Pauschalreise dar.</a:t>
            </a:r>
            <a:endParaRPr lang="de-AT" sz="1600" i="1" dirty="0">
              <a:solidFill>
                <a:schemeClr val="tx1"/>
              </a:solidFill>
              <a:latin typeface="+mj-lt"/>
              <a:ea typeface="Verdana" panose="020B0604030504040204" pitchFamily="34" charset="0"/>
            </a:endParaRPr>
          </a:p>
        </p:txBody>
      </p:sp>
    </p:spTree>
    <p:extLst>
      <p:ext uri="{BB962C8B-B14F-4D97-AF65-F5344CB8AC3E}">
        <p14:creationId xmlns:p14="http://schemas.microsoft.com/office/powerpoint/2010/main" val="806094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a:t>2. Konsequenz der Nichtanwendung des PRG</a:t>
            </a:r>
          </a:p>
        </p:txBody>
      </p:sp>
      <p:sp>
        <p:nvSpPr>
          <p:cNvPr id="3" name="Inhaltsplatzhalter 2"/>
          <p:cNvSpPr>
            <a:spLocks noGrp="1"/>
          </p:cNvSpPr>
          <p:nvPr>
            <p:ph idx="1"/>
          </p:nvPr>
        </p:nvSpPr>
        <p:spPr>
          <a:xfrm>
            <a:off x="838200" y="1584251"/>
            <a:ext cx="10515600" cy="4592712"/>
          </a:xfrm>
        </p:spPr>
        <p:txBody>
          <a:bodyPr>
            <a:normAutofit/>
          </a:bodyPr>
          <a:lstStyle/>
          <a:p>
            <a:pPr>
              <a:lnSpc>
                <a:spcPct val="150000"/>
              </a:lnSpc>
            </a:pPr>
            <a:r>
              <a:rPr lang="de-DE" sz="2000" b="1" dirty="0">
                <a:solidFill>
                  <a:schemeClr val="tx1"/>
                </a:solidFill>
                <a:latin typeface="+mj-lt"/>
              </a:rPr>
              <a:t>Leistungsträger</a:t>
            </a:r>
            <a:r>
              <a:rPr lang="de-DE" sz="2000" dirty="0">
                <a:solidFill>
                  <a:schemeClr val="tx1"/>
                </a:solidFill>
                <a:latin typeface="+mj-lt"/>
              </a:rPr>
              <a:t> muss </a:t>
            </a:r>
            <a:r>
              <a:rPr lang="de-DE" sz="2000" b="1" dirty="0">
                <a:solidFill>
                  <a:schemeClr val="tx1"/>
                </a:solidFill>
                <a:latin typeface="+mj-lt"/>
              </a:rPr>
              <a:t>direkt geklagt </a:t>
            </a:r>
            <a:r>
              <a:rPr lang="de-DE" sz="2000" dirty="0">
                <a:solidFill>
                  <a:schemeClr val="tx1"/>
                </a:solidFill>
                <a:latin typeface="+mj-lt"/>
              </a:rPr>
              <a:t>werden</a:t>
            </a:r>
          </a:p>
          <a:p>
            <a:pPr marL="0" indent="0">
              <a:lnSpc>
                <a:spcPct val="150000"/>
              </a:lnSpc>
              <a:buNone/>
            </a:pPr>
            <a:endParaRPr lang="de-DE" sz="2000" dirty="0">
              <a:solidFill>
                <a:schemeClr val="tx1"/>
              </a:solidFill>
              <a:latin typeface="+mj-lt"/>
            </a:endParaRPr>
          </a:p>
          <a:p>
            <a:pPr marL="285750" indent="-285750">
              <a:lnSpc>
                <a:spcPct val="150000"/>
              </a:lnSpc>
            </a:pPr>
            <a:endParaRPr lang="de-DE" sz="2000" dirty="0">
              <a:solidFill>
                <a:schemeClr val="tx1"/>
              </a:solidFill>
              <a:latin typeface="+mj-lt"/>
            </a:endParaRPr>
          </a:p>
          <a:p>
            <a:pPr marL="285750" indent="-285750">
              <a:lnSpc>
                <a:spcPct val="150000"/>
              </a:lnSpc>
            </a:pPr>
            <a:r>
              <a:rPr lang="de-DE" sz="2000" dirty="0">
                <a:solidFill>
                  <a:schemeClr val="tx1"/>
                </a:solidFill>
                <a:latin typeface="+mj-lt"/>
              </a:rPr>
              <a:t>Haftungseinschränkungen (§§ 970a ff. ABGB)</a:t>
            </a:r>
          </a:p>
          <a:p>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5" name="Fußzeilenplatzhalter 3">
            <a:extLst>
              <a:ext uri="{FF2B5EF4-FFF2-40B4-BE49-F238E27FC236}">
                <a16:creationId xmlns:a16="http://schemas.microsoft.com/office/drawing/2014/main" id="{0B9CB786-1047-462C-B59A-DFA59773CCB2}"/>
              </a:ext>
            </a:extLst>
          </p:cNvPr>
          <p:cNvSpPr>
            <a:spLocks noGrp="1"/>
          </p:cNvSpPr>
          <p:nvPr>
            <p:ph type="ftr" sz="quarter" idx="11"/>
          </p:nvPr>
        </p:nvSpPr>
        <p:spPr>
          <a:xfrm>
            <a:off x="4165600" y="6356359"/>
            <a:ext cx="3860800" cy="365125"/>
          </a:xfrm>
        </p:spPr>
        <p:txBody>
          <a:bodyPr/>
          <a:lstStyle/>
          <a:p>
            <a:r>
              <a:rPr lang="de-AT" dirty="0"/>
              <a:t>RA Dr. Eike Lindinger,  1080 Wien, </a:t>
            </a:r>
            <a:r>
              <a:rPr lang="de-AT" dirty="0" err="1"/>
              <a:t>Wickenburgg</a:t>
            </a:r>
            <a:r>
              <a:rPr lang="de-AT" dirty="0"/>
              <a:t>. 26/5,  kanzlei@ra-el.at, 01/4020173</a:t>
            </a:r>
          </a:p>
        </p:txBody>
      </p:sp>
      <p:sp>
        <p:nvSpPr>
          <p:cNvPr id="7" name="Rechteck 6"/>
          <p:cNvSpPr/>
          <p:nvPr/>
        </p:nvSpPr>
        <p:spPr>
          <a:xfrm>
            <a:off x="1089136" y="4045626"/>
            <a:ext cx="9139386" cy="4226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i="1" dirty="0">
                <a:solidFill>
                  <a:schemeClr val="tx1"/>
                </a:solidFill>
                <a:latin typeface="+mj-lt"/>
                <a:ea typeface="Verdana" panose="020B0604030504040204" pitchFamily="34" charset="0"/>
              </a:rPr>
              <a:t>Literaturtipp zur Vertiefung: Lindinger, Der Diebstahl im Reiserecht, ZVR 2017/123, 7-8/2017, 239</a:t>
            </a:r>
            <a:endParaRPr lang="de-AT" sz="1600" i="1" dirty="0">
              <a:solidFill>
                <a:schemeClr val="tx1"/>
              </a:solidFill>
              <a:latin typeface="+mj-lt"/>
              <a:ea typeface="Verdana" panose="020B0604030504040204" pitchFamily="34" charset="0"/>
            </a:endParaRPr>
          </a:p>
        </p:txBody>
      </p:sp>
      <p:sp>
        <p:nvSpPr>
          <p:cNvPr id="8" name="Foliennummernplatzhalter 7"/>
          <p:cNvSpPr>
            <a:spLocks noGrp="1"/>
          </p:cNvSpPr>
          <p:nvPr>
            <p:ph type="sldNum" sz="quarter" idx="12"/>
          </p:nvPr>
        </p:nvSpPr>
        <p:spPr/>
        <p:txBody>
          <a:bodyPr/>
          <a:lstStyle/>
          <a:p>
            <a:fld id="{6E2B935C-0738-495B-9060-E3C00A558146}" type="slidenum">
              <a:rPr lang="de-DE" smtClean="0"/>
              <a:t>14</a:t>
            </a:fld>
            <a:endParaRPr lang="de-DE"/>
          </a:p>
        </p:txBody>
      </p:sp>
      <p:sp>
        <p:nvSpPr>
          <p:cNvPr id="9" name="Rechteck 8"/>
          <p:cNvSpPr/>
          <p:nvPr/>
        </p:nvSpPr>
        <p:spPr>
          <a:xfrm>
            <a:off x="1089136" y="2226534"/>
            <a:ext cx="9139386" cy="8888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de-DE" sz="1600" i="1" dirty="0">
                <a:solidFill>
                  <a:schemeClr val="tx1"/>
                </a:solidFill>
                <a:latin typeface="+mj-lt"/>
                <a:ea typeface="Verdana" panose="020B0604030504040204" pitchFamily="34" charset="0"/>
              </a:rPr>
              <a:t>Praxistipp: Diesbezüglich ist </a:t>
            </a:r>
            <a:r>
              <a:rPr lang="de-DE" sz="1600" i="1" dirty="0" err="1">
                <a:solidFill>
                  <a:schemeClr val="tx1"/>
                </a:solidFill>
                <a:latin typeface="+mj-lt"/>
                <a:ea typeface="Verdana" panose="020B0604030504040204" pitchFamily="34" charset="0"/>
              </a:rPr>
              <a:t>zB</a:t>
            </a:r>
            <a:r>
              <a:rPr lang="de-DE" sz="1600" i="1" dirty="0">
                <a:solidFill>
                  <a:schemeClr val="tx1"/>
                </a:solidFill>
                <a:latin typeface="+mj-lt"/>
                <a:ea typeface="Verdana" panose="020B0604030504040204" pitchFamily="34" charset="0"/>
              </a:rPr>
              <a:t> auf das Beherbergungsrecht des ABGB zu verwiesen. Ebenso ist das Problem der Zuständigkeit (Lage des Hotels) sowie die Rechtswahl (d.h. welches Recht kommt zur Anwendung) zu beachten.</a:t>
            </a:r>
            <a:endParaRPr lang="de-AT" sz="1600" i="1" dirty="0">
              <a:solidFill>
                <a:schemeClr val="tx1"/>
              </a:solidFill>
              <a:latin typeface="+mj-lt"/>
              <a:ea typeface="Verdana" panose="020B0604030504040204" pitchFamily="34" charset="0"/>
            </a:endParaRPr>
          </a:p>
        </p:txBody>
      </p:sp>
    </p:spTree>
    <p:extLst>
      <p:ext uri="{BB962C8B-B14F-4D97-AF65-F5344CB8AC3E}">
        <p14:creationId xmlns:p14="http://schemas.microsoft.com/office/powerpoint/2010/main" val="3729221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7060" y="2512902"/>
            <a:ext cx="10515600" cy="1325563"/>
          </a:xfrm>
        </p:spPr>
        <p:txBody>
          <a:bodyPr/>
          <a:lstStyle/>
          <a:p>
            <a:pPr algn="ctr"/>
            <a:r>
              <a:rPr lang="de-DE" b="1" dirty="0"/>
              <a:t>III. Ausgangslage</a:t>
            </a:r>
          </a:p>
        </p:txBody>
      </p:sp>
      <p:sp>
        <p:nvSpPr>
          <p:cNvPr id="3" name="Fußzeilenplatzhalter 2"/>
          <p:cNvSpPr>
            <a:spLocks noGrp="1"/>
          </p:cNvSpPr>
          <p:nvPr>
            <p:ph type="ftr" sz="quarter" idx="11"/>
          </p:nvPr>
        </p:nvSpPr>
        <p:spPr/>
        <p:txBody>
          <a:bodyPr/>
          <a:lstStyle/>
          <a:p>
            <a:r>
              <a:rPr lang="de-DE"/>
              <a:t>RA Dr. Eike Lindinger,  1080 Wien, Wickenburgg. 26/5,  kanzlei@ra-el.at, 01/4020173</a:t>
            </a:r>
          </a:p>
        </p:txBody>
      </p:sp>
      <p:sp>
        <p:nvSpPr>
          <p:cNvPr id="4" name="Foliennummernplatzhalter 3"/>
          <p:cNvSpPr>
            <a:spLocks noGrp="1"/>
          </p:cNvSpPr>
          <p:nvPr>
            <p:ph type="sldNum" sz="quarter" idx="12"/>
          </p:nvPr>
        </p:nvSpPr>
        <p:spPr/>
        <p:txBody>
          <a:bodyPr/>
          <a:lstStyle/>
          <a:p>
            <a:fld id="{6E2B935C-0738-495B-9060-E3C00A558146}" type="slidenum">
              <a:rPr lang="de-DE" smtClean="0"/>
              <a:t>15</a:t>
            </a:fld>
            <a:endParaRPr lang="de-DE"/>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Tree>
    <p:extLst>
      <p:ext uri="{BB962C8B-B14F-4D97-AF65-F5344CB8AC3E}">
        <p14:creationId xmlns:p14="http://schemas.microsoft.com/office/powerpoint/2010/main" val="4209368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838200" y="1982631"/>
            <a:ext cx="10515600" cy="4093428"/>
          </a:xfrm>
          <a:prstGeom prst="rect">
            <a:avLst/>
          </a:prstGeom>
        </p:spPr>
        <p:txBody>
          <a:bodyPr wrap="square">
            <a:spAutoFit/>
          </a:bodyPr>
          <a:lstStyle/>
          <a:p>
            <a:pPr algn="just"/>
            <a:r>
              <a:rPr lang="de-DE" sz="2000" dirty="0">
                <a:latin typeface="+mj-lt"/>
              </a:rPr>
              <a:t>Die Covid-19 Pandemie hat die touristische Weltkarte – vorerst deutlich – verkleinert. Einhergehend mit der weltweit grassierenden Covid-19-Pandemie sind seit Ausbruch im Jänner 2020 bzw. in Österreich ab März 2020 </a:t>
            </a:r>
            <a:r>
              <a:rPr lang="de-DE" sz="2000" b="1" dirty="0">
                <a:latin typeface="+mj-lt"/>
              </a:rPr>
              <a:t>Pauschalreisen nahezu zum Erliegen </a:t>
            </a:r>
            <a:r>
              <a:rPr lang="de-DE" sz="2000" dirty="0">
                <a:latin typeface="+mj-lt"/>
              </a:rPr>
              <a:t>gekommen. Die </a:t>
            </a:r>
            <a:r>
              <a:rPr lang="de-DE" sz="2000" b="1" dirty="0">
                <a:latin typeface="+mj-lt"/>
              </a:rPr>
              <a:t>Unsicherheit</a:t>
            </a:r>
            <a:r>
              <a:rPr lang="de-DE" sz="2000" dirty="0">
                <a:latin typeface="+mj-lt"/>
              </a:rPr>
              <a:t> der Reisenden ist groß. Zahlreiche Reisende sind unter Berufung auf § 10 Abs. 2 PRG vom Pauschalreisevertrag aus Angst vor Corona und vor Infizierung </a:t>
            </a:r>
            <a:r>
              <a:rPr lang="de-DE" sz="2000" b="1" dirty="0">
                <a:latin typeface="+mj-lt"/>
              </a:rPr>
              <a:t>zurückgetreten</a:t>
            </a:r>
            <a:r>
              <a:rPr lang="de-DE" sz="2000" dirty="0">
                <a:latin typeface="+mj-lt"/>
              </a:rPr>
              <a:t>. Nicht immer hat es sich bei der gebuchten Reise um eine Pauschalreise gehandelt. Es ist zwischen der </a:t>
            </a:r>
            <a:r>
              <a:rPr lang="de-DE" sz="2000" b="1" dirty="0">
                <a:latin typeface="+mj-lt"/>
              </a:rPr>
              <a:t>Lage</a:t>
            </a:r>
            <a:r>
              <a:rPr lang="de-DE" sz="2000" dirty="0">
                <a:latin typeface="+mj-lt"/>
              </a:rPr>
              <a:t> zum </a:t>
            </a:r>
            <a:r>
              <a:rPr lang="de-DE" sz="2000" b="1" dirty="0">
                <a:latin typeface="+mj-lt"/>
              </a:rPr>
              <a:t>Buchungszeitpunkt</a:t>
            </a:r>
            <a:r>
              <a:rPr lang="de-DE" sz="2000" dirty="0">
                <a:latin typeface="+mj-lt"/>
              </a:rPr>
              <a:t>, zum </a:t>
            </a:r>
            <a:r>
              <a:rPr lang="de-DE" sz="2000" b="1" dirty="0">
                <a:latin typeface="+mj-lt"/>
              </a:rPr>
              <a:t>Reiseantrittszeitpunkt</a:t>
            </a:r>
            <a:r>
              <a:rPr lang="de-DE" sz="2000" dirty="0">
                <a:latin typeface="+mj-lt"/>
              </a:rPr>
              <a:t> und zum </a:t>
            </a:r>
            <a:r>
              <a:rPr lang="de-DE" sz="2000" b="1" dirty="0">
                <a:latin typeface="+mj-lt"/>
              </a:rPr>
              <a:t>Rücktrittserklärungszeitpunkt</a:t>
            </a:r>
            <a:r>
              <a:rPr lang="de-DE" sz="2000" dirty="0">
                <a:latin typeface="+mj-lt"/>
              </a:rPr>
              <a:t> zu unterschieden. Mitunter nicht leicht nachvollziehbare Entscheidungen verkomplizieren das Reiserecht. </a:t>
            </a:r>
          </a:p>
          <a:p>
            <a:pPr algn="just"/>
            <a:endParaRPr lang="de-DE" sz="2000" dirty="0">
              <a:latin typeface="+mj-lt"/>
            </a:endParaRPr>
          </a:p>
          <a:p>
            <a:pPr algn="just"/>
            <a:r>
              <a:rPr lang="de-DE" sz="2000" dirty="0">
                <a:latin typeface="+mj-lt"/>
              </a:rPr>
              <a:t>Der Vortrag setzt sich mit den </a:t>
            </a:r>
            <a:r>
              <a:rPr lang="de-DE" sz="2000" b="1" dirty="0">
                <a:latin typeface="+mj-lt"/>
              </a:rPr>
              <a:t>von Gerichten bereits entschiedenen Fragestellungen rund um Covid-19 </a:t>
            </a:r>
            <a:r>
              <a:rPr lang="de-DE" sz="2000" dirty="0">
                <a:latin typeface="+mj-lt"/>
              </a:rPr>
              <a:t>auseinander und bietet einen ersten </a:t>
            </a:r>
            <a:r>
              <a:rPr lang="de-DE" sz="2000" b="1" dirty="0">
                <a:latin typeface="+mj-lt"/>
              </a:rPr>
              <a:t>praxisnahen</a:t>
            </a:r>
            <a:r>
              <a:rPr lang="de-DE" sz="2000" dirty="0">
                <a:latin typeface="+mj-lt"/>
              </a:rPr>
              <a:t> </a:t>
            </a:r>
            <a:r>
              <a:rPr lang="de-DE" sz="2000" b="1" dirty="0">
                <a:latin typeface="+mj-lt"/>
              </a:rPr>
              <a:t>Überblick</a:t>
            </a:r>
            <a:r>
              <a:rPr lang="de-DE" sz="2000" dirty="0">
                <a:latin typeface="+mj-lt"/>
              </a:rPr>
              <a:t> über die Pauschalreise in Zeiten von Corona. </a:t>
            </a:r>
          </a:p>
        </p:txBody>
      </p:sp>
      <p:sp>
        <p:nvSpPr>
          <p:cNvPr id="4" name="Titel 3"/>
          <p:cNvSpPr>
            <a:spLocks noGrp="1"/>
          </p:cNvSpPr>
          <p:nvPr>
            <p:ph type="title"/>
          </p:nvPr>
        </p:nvSpPr>
        <p:spPr/>
        <p:txBody>
          <a:bodyPr/>
          <a:lstStyle/>
          <a:p>
            <a:endParaRPr lang="de-DE"/>
          </a:p>
        </p:txBody>
      </p:sp>
      <p:sp>
        <p:nvSpPr>
          <p:cNvPr id="2" name="Fußzeilenplatzhalter 1"/>
          <p:cNvSpPr>
            <a:spLocks noGrp="1"/>
          </p:cNvSpPr>
          <p:nvPr>
            <p:ph type="ftr" sz="quarter" idx="11"/>
          </p:nvPr>
        </p:nvSpPr>
        <p:spPr/>
        <p:txBody>
          <a:bodyPr/>
          <a:lstStyle/>
          <a:p>
            <a:r>
              <a:rPr lang="de-DE"/>
              <a:t>RA Dr. Eike Lindinger,  1080 Wien, Wickenburgg. 26/5,  kanzlei@ra-el.at, 01/4020173</a:t>
            </a:r>
          </a:p>
        </p:txBody>
      </p:sp>
      <p:sp>
        <p:nvSpPr>
          <p:cNvPr id="5" name="Foliennummernplatzhalter 4"/>
          <p:cNvSpPr>
            <a:spLocks noGrp="1"/>
          </p:cNvSpPr>
          <p:nvPr>
            <p:ph type="sldNum" sz="quarter" idx="12"/>
          </p:nvPr>
        </p:nvSpPr>
        <p:spPr/>
        <p:txBody>
          <a:bodyPr/>
          <a:lstStyle/>
          <a:p>
            <a:fld id="{363C3A19-FC31-4642-AB6C-25301AC8225F}" type="slidenum">
              <a:rPr lang="de-DE" smtClean="0"/>
              <a:t>16</a:t>
            </a:fld>
            <a:endParaRPr lang="de-DE"/>
          </a:p>
        </p:txBody>
      </p:sp>
    </p:spTree>
    <p:extLst>
      <p:ext uri="{BB962C8B-B14F-4D97-AF65-F5344CB8AC3E}">
        <p14:creationId xmlns:p14="http://schemas.microsoft.com/office/powerpoint/2010/main" val="2291729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7060" y="1712260"/>
            <a:ext cx="10515600" cy="2126206"/>
          </a:xfrm>
        </p:spPr>
        <p:txBody>
          <a:bodyPr>
            <a:normAutofit/>
          </a:bodyPr>
          <a:lstStyle/>
          <a:p>
            <a:pPr algn="ctr"/>
            <a:r>
              <a:rPr lang="de-DE" b="1" dirty="0"/>
              <a:t>IV. Beurteilungsparameter für einen Rücktritt wegen unvermeidbarer außerordentlicher Umstände</a:t>
            </a:r>
          </a:p>
        </p:txBody>
      </p:sp>
      <p:sp>
        <p:nvSpPr>
          <p:cNvPr id="3" name="Fußzeilenplatzhalter 2"/>
          <p:cNvSpPr>
            <a:spLocks noGrp="1"/>
          </p:cNvSpPr>
          <p:nvPr>
            <p:ph type="ftr" sz="quarter" idx="11"/>
          </p:nvPr>
        </p:nvSpPr>
        <p:spPr/>
        <p:txBody>
          <a:bodyPr/>
          <a:lstStyle/>
          <a:p>
            <a:r>
              <a:rPr lang="de-DE"/>
              <a:t>RA Dr. Eike Lindinger,  1080 Wien, Wickenburgg. 26/5,  kanzlei@ra-el.at, 01/4020173</a:t>
            </a:r>
          </a:p>
        </p:txBody>
      </p:sp>
      <p:sp>
        <p:nvSpPr>
          <p:cNvPr id="4" name="Foliennummernplatzhalter 3"/>
          <p:cNvSpPr>
            <a:spLocks noGrp="1"/>
          </p:cNvSpPr>
          <p:nvPr>
            <p:ph type="sldNum" sz="quarter" idx="12"/>
          </p:nvPr>
        </p:nvSpPr>
        <p:spPr/>
        <p:txBody>
          <a:bodyPr/>
          <a:lstStyle/>
          <a:p>
            <a:fld id="{6E2B935C-0738-495B-9060-E3C00A558146}" type="slidenum">
              <a:rPr lang="de-DE" smtClean="0"/>
              <a:t>17</a:t>
            </a:fld>
            <a:endParaRPr lang="de-DE"/>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Tree>
    <p:extLst>
      <p:ext uri="{BB962C8B-B14F-4D97-AF65-F5344CB8AC3E}">
        <p14:creationId xmlns:p14="http://schemas.microsoft.com/office/powerpoint/2010/main" val="3358687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de-DE" altLang="de-DE" sz="3600" b="1" dirty="0"/>
            </a:br>
            <a:r>
              <a:rPr lang="de-DE" altLang="de-DE" sz="3600" b="1" dirty="0"/>
              <a:t>1. Grad der Gefahr</a:t>
            </a:r>
            <a:br>
              <a:rPr lang="de-DE" altLang="de-DE" sz="3200" b="1" dirty="0">
                <a:solidFill>
                  <a:schemeClr val="tx1"/>
                </a:solidFill>
              </a:rPr>
            </a:br>
            <a:endParaRPr lang="de-DE" dirty="0"/>
          </a:p>
        </p:txBody>
      </p:sp>
      <p:sp>
        <p:nvSpPr>
          <p:cNvPr id="3" name="Inhaltsplatzhalter 2"/>
          <p:cNvSpPr>
            <a:spLocks noGrp="1"/>
          </p:cNvSpPr>
          <p:nvPr>
            <p:ph idx="1"/>
          </p:nvPr>
        </p:nvSpPr>
        <p:spPr>
          <a:xfrm>
            <a:off x="838200" y="1561465"/>
            <a:ext cx="10515600" cy="4351338"/>
          </a:xfrm>
        </p:spPr>
        <p:txBody>
          <a:bodyPr/>
          <a:lstStyle/>
          <a:p>
            <a:pPr marL="457200" indent="-457200">
              <a:buClrTx/>
              <a:buAutoNum type="alphaLcPeriod"/>
            </a:pPr>
            <a:r>
              <a:rPr lang="de-DE" altLang="de-DE" sz="2000" b="1" dirty="0">
                <a:solidFill>
                  <a:schemeClr val="tx1"/>
                </a:solidFill>
                <a:latin typeface="+mj-lt"/>
              </a:rPr>
              <a:t>Lebensgefahr</a:t>
            </a:r>
          </a:p>
          <a:p>
            <a:pPr marL="84138" lvl="1" indent="373063" algn="just"/>
            <a:r>
              <a:rPr lang="de-AT" sz="2000" dirty="0">
                <a:solidFill>
                  <a:schemeClr val="tx1"/>
                </a:solidFill>
                <a:latin typeface="+mj-lt"/>
              </a:rPr>
              <a:t>Gerade bei Ereignissen, von denen im Ernstfall die Gefahr des Todes oder eine erhebliche Gesundheitsbeeinträchtigung </a:t>
            </a:r>
            <a:r>
              <a:rPr lang="de-AT" sz="2000" dirty="0" err="1">
                <a:solidFill>
                  <a:schemeClr val="tx1"/>
                </a:solidFill>
                <a:latin typeface="+mj-lt"/>
              </a:rPr>
              <a:t>bzw</a:t>
            </a:r>
            <a:r>
              <a:rPr lang="de-AT" sz="2000" dirty="0">
                <a:solidFill>
                  <a:schemeClr val="tx1"/>
                </a:solidFill>
                <a:latin typeface="+mj-lt"/>
              </a:rPr>
              <a:t> Gesundheitsschäden ausgehen können, muss es grundsätzlich genügen, dass bei </a:t>
            </a:r>
            <a:r>
              <a:rPr lang="de-AT" sz="2000" b="1" dirty="0">
                <a:solidFill>
                  <a:schemeClr val="tx1"/>
                </a:solidFill>
                <a:latin typeface="+mj-lt"/>
              </a:rPr>
              <a:t>unvoreingenommener Betrachtung ein konkretes Risiko</a:t>
            </a:r>
            <a:r>
              <a:rPr lang="de-AT" sz="2000" dirty="0">
                <a:solidFill>
                  <a:schemeClr val="tx1"/>
                </a:solidFill>
                <a:latin typeface="+mj-lt"/>
              </a:rPr>
              <a:t> besteht. </a:t>
            </a:r>
          </a:p>
          <a:p>
            <a:pPr marL="84138" lvl="1" indent="373063" algn="just"/>
            <a:r>
              <a:rPr lang="de-AT" sz="2000" dirty="0">
                <a:solidFill>
                  <a:schemeClr val="tx1"/>
                </a:solidFill>
                <a:latin typeface="+mj-lt"/>
              </a:rPr>
              <a:t>Bei Epidemien (vgl. OGH, 4 Ob 103/05h) kann grundsätzlich davon ausgegangen werden, wenn </a:t>
            </a:r>
            <a:r>
              <a:rPr lang="de-AT" sz="2000" dirty="0" err="1">
                <a:solidFill>
                  <a:schemeClr val="tx1"/>
                </a:solidFill>
                <a:latin typeface="+mj-lt"/>
              </a:rPr>
              <a:t>zB</a:t>
            </a:r>
            <a:r>
              <a:rPr lang="de-AT" sz="2000" dirty="0">
                <a:solidFill>
                  <a:schemeClr val="tx1"/>
                </a:solidFill>
                <a:latin typeface="+mj-lt"/>
              </a:rPr>
              <a:t> am </a:t>
            </a:r>
            <a:r>
              <a:rPr lang="de-AT" sz="2000" dirty="0" err="1">
                <a:solidFill>
                  <a:schemeClr val="tx1"/>
                </a:solidFill>
                <a:latin typeface="+mj-lt"/>
              </a:rPr>
              <a:t>Reiseort</a:t>
            </a:r>
            <a:r>
              <a:rPr lang="de-AT" sz="2000" dirty="0">
                <a:solidFill>
                  <a:schemeClr val="tx1"/>
                </a:solidFill>
                <a:latin typeface="+mj-lt"/>
              </a:rPr>
              <a:t> ein deutlich </a:t>
            </a:r>
            <a:r>
              <a:rPr lang="de-AT" sz="2000" b="1" dirty="0">
                <a:solidFill>
                  <a:schemeClr val="tx1"/>
                </a:solidFill>
                <a:latin typeface="+mj-lt"/>
              </a:rPr>
              <a:t>erhöhtes Ansteckungsrisiko </a:t>
            </a:r>
            <a:r>
              <a:rPr lang="de-AT" sz="2000" dirty="0">
                <a:solidFill>
                  <a:schemeClr val="tx1"/>
                </a:solidFill>
                <a:latin typeface="+mj-lt"/>
              </a:rPr>
              <a:t>besteht (vgl. AG Augsburg, 14 C 4608/03, </a:t>
            </a:r>
            <a:r>
              <a:rPr lang="de-AT" sz="2000" dirty="0" err="1">
                <a:solidFill>
                  <a:schemeClr val="tx1"/>
                </a:solidFill>
                <a:latin typeface="+mj-lt"/>
              </a:rPr>
              <a:t>RRa</a:t>
            </a:r>
            <a:r>
              <a:rPr lang="de-AT" sz="2000" dirty="0">
                <a:solidFill>
                  <a:schemeClr val="tx1"/>
                </a:solidFill>
                <a:latin typeface="+mj-lt"/>
              </a:rPr>
              <a:t> 2005, 84 bzw. J.D. </a:t>
            </a:r>
            <a:r>
              <a:rPr lang="de-AT" sz="2000" i="1" dirty="0">
                <a:solidFill>
                  <a:schemeClr val="tx1"/>
                </a:solidFill>
                <a:latin typeface="+mj-lt"/>
              </a:rPr>
              <a:t>Harke</a:t>
            </a:r>
            <a:r>
              <a:rPr lang="de-AT" sz="2000" dirty="0">
                <a:solidFill>
                  <a:schemeClr val="tx1"/>
                </a:solidFill>
                <a:latin typeface="+mj-lt"/>
              </a:rPr>
              <a:t> in: J.D. </a:t>
            </a:r>
            <a:r>
              <a:rPr lang="de-AT" sz="2000" i="1" dirty="0">
                <a:solidFill>
                  <a:schemeClr val="tx1"/>
                </a:solidFill>
                <a:latin typeface="+mj-lt"/>
              </a:rPr>
              <a:t>Harke</a:t>
            </a:r>
            <a:r>
              <a:rPr lang="de-AT" sz="2000" dirty="0">
                <a:solidFill>
                  <a:schemeClr val="tx1"/>
                </a:solidFill>
                <a:latin typeface="+mj-lt"/>
              </a:rPr>
              <a:t> (</a:t>
            </a:r>
            <a:r>
              <a:rPr lang="de-AT" sz="2000" dirty="0" err="1">
                <a:solidFill>
                  <a:schemeClr val="tx1"/>
                </a:solidFill>
                <a:latin typeface="+mj-lt"/>
              </a:rPr>
              <a:t>Hg</a:t>
            </a:r>
            <a:r>
              <a:rPr lang="de-AT" sz="2000" dirty="0">
                <a:solidFill>
                  <a:schemeClr val="tx1"/>
                </a:solidFill>
                <a:latin typeface="+mj-lt"/>
              </a:rPr>
              <a:t>.), BGB-Reisevertrag 2018, § 651h BGB, </a:t>
            </a:r>
            <a:r>
              <a:rPr lang="de-AT" sz="2000" dirty="0" err="1">
                <a:solidFill>
                  <a:schemeClr val="tx1"/>
                </a:solidFill>
                <a:latin typeface="+mj-lt"/>
              </a:rPr>
              <a:t>Rz</a:t>
            </a:r>
            <a:r>
              <a:rPr lang="de-AT" sz="2000" dirty="0">
                <a:solidFill>
                  <a:schemeClr val="tx1"/>
                </a:solidFill>
                <a:latin typeface="+mj-lt"/>
              </a:rPr>
              <a:t> 47). </a:t>
            </a:r>
            <a:r>
              <a:rPr lang="de-AT" sz="2000" dirty="0" err="1">
                <a:solidFill>
                  <a:schemeClr val="tx1"/>
                </a:solidFill>
                <a:latin typeface="+mj-lt"/>
              </a:rPr>
              <a:t>IdS</a:t>
            </a:r>
            <a:r>
              <a:rPr lang="de-AT" sz="2000" dirty="0">
                <a:solidFill>
                  <a:schemeClr val="tx1"/>
                </a:solidFill>
                <a:latin typeface="+mj-lt"/>
              </a:rPr>
              <a:t> stellt §10 (2) PRG (kostenfreie Rücktrittsmöglichkeit des Reisenden) auf den </a:t>
            </a:r>
            <a:r>
              <a:rPr lang="de-AT" sz="2000" b="1" dirty="0">
                <a:solidFill>
                  <a:schemeClr val="tx1"/>
                </a:solidFill>
                <a:latin typeface="+mj-lt"/>
              </a:rPr>
              <a:t>Bestimmungsort</a:t>
            </a:r>
            <a:r>
              <a:rPr lang="de-AT" sz="2000" dirty="0">
                <a:solidFill>
                  <a:schemeClr val="tx1"/>
                </a:solidFill>
                <a:latin typeface="+mj-lt"/>
              </a:rPr>
              <a:t> </a:t>
            </a:r>
            <a:r>
              <a:rPr lang="de-AT" sz="2000" dirty="0" err="1">
                <a:solidFill>
                  <a:schemeClr val="tx1"/>
                </a:solidFill>
                <a:latin typeface="+mj-lt"/>
              </a:rPr>
              <a:t>bzw</a:t>
            </a:r>
            <a:r>
              <a:rPr lang="de-AT" sz="2000" dirty="0">
                <a:solidFill>
                  <a:schemeClr val="tx1"/>
                </a:solidFill>
                <a:latin typeface="+mj-lt"/>
              </a:rPr>
              <a:t> die </a:t>
            </a:r>
            <a:r>
              <a:rPr lang="de-AT" sz="2000" b="1" dirty="0">
                <a:solidFill>
                  <a:schemeClr val="tx1"/>
                </a:solidFill>
                <a:latin typeface="+mj-lt"/>
              </a:rPr>
              <a:t>unmittelbare Nähe </a:t>
            </a:r>
            <a:r>
              <a:rPr lang="de-AT" sz="2000" dirty="0">
                <a:solidFill>
                  <a:schemeClr val="tx1"/>
                </a:solidFill>
                <a:latin typeface="+mj-lt"/>
              </a:rPr>
              <a:t>zum Bestimmungsort/Reiseziel ab (vgl. </a:t>
            </a:r>
            <a:r>
              <a:rPr lang="de-AT" sz="2000" i="1" dirty="0">
                <a:solidFill>
                  <a:schemeClr val="tx1"/>
                </a:solidFill>
                <a:latin typeface="+mj-lt"/>
              </a:rPr>
              <a:t>Löw</a:t>
            </a:r>
            <a:r>
              <a:rPr lang="de-AT" sz="2000" dirty="0">
                <a:solidFill>
                  <a:schemeClr val="tx1"/>
                </a:solidFill>
                <a:latin typeface="+mj-lt"/>
              </a:rPr>
              <a:t>, Auswirkungen von Epidemien und Pandemien auf Pauschalreise- und Luftbeförderungsverträge, ZVR 2020, 156). </a:t>
            </a:r>
          </a:p>
          <a:p>
            <a:endParaRPr lang="de-DE" dirty="0"/>
          </a:p>
        </p:txBody>
      </p:sp>
      <p:sp>
        <p:nvSpPr>
          <p:cNvPr id="4" name="Fußzeilenplatzhalter 3"/>
          <p:cNvSpPr>
            <a:spLocks noGrp="1"/>
          </p:cNvSpPr>
          <p:nvPr>
            <p:ph type="ftr" sz="quarter" idx="11"/>
          </p:nvPr>
        </p:nvSpPr>
        <p:spPr/>
        <p:txBody>
          <a:bodyPr/>
          <a:lstStyle/>
          <a:p>
            <a:r>
              <a:rPr lang="de-DE"/>
              <a:t>RA Dr. Eike Lindinger,  1080 Wien, Wickenburgg. 26/5,  kanzlei@ra-el.at, 01/4020173</a:t>
            </a:r>
          </a:p>
        </p:txBody>
      </p:sp>
      <p:sp>
        <p:nvSpPr>
          <p:cNvPr id="5" name="Foliennummernplatzhalter 4"/>
          <p:cNvSpPr>
            <a:spLocks noGrp="1"/>
          </p:cNvSpPr>
          <p:nvPr>
            <p:ph type="sldNum" sz="quarter" idx="12"/>
          </p:nvPr>
        </p:nvSpPr>
        <p:spPr/>
        <p:txBody>
          <a:bodyPr/>
          <a:lstStyle/>
          <a:p>
            <a:fld id="{6E2B935C-0738-495B-9060-E3C00A558146}" type="slidenum">
              <a:rPr lang="de-DE" smtClean="0"/>
              <a:t>18</a:t>
            </a:fld>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8" name="Rechteck 7"/>
          <p:cNvSpPr/>
          <p:nvPr/>
        </p:nvSpPr>
        <p:spPr>
          <a:xfrm>
            <a:off x="992905" y="4736306"/>
            <a:ext cx="10206189" cy="11764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0000"/>
              </a:lnSpc>
            </a:pPr>
            <a:endParaRPr lang="de-AT" sz="1600" i="1" dirty="0">
              <a:solidFill>
                <a:schemeClr val="tx1"/>
              </a:solidFill>
              <a:latin typeface="+mj-lt"/>
              <a:ea typeface="Verdana" panose="020B0604030504040204" pitchFamily="34" charset="0"/>
            </a:endParaRPr>
          </a:p>
          <a:p>
            <a:pPr algn="just">
              <a:lnSpc>
                <a:spcPct val="110000"/>
              </a:lnSpc>
            </a:pPr>
            <a:r>
              <a:rPr lang="de-AT" sz="1600" i="1" dirty="0">
                <a:solidFill>
                  <a:schemeClr val="tx1"/>
                </a:solidFill>
                <a:latin typeface="+mj-lt"/>
                <a:ea typeface="Verdana" panose="020B0604030504040204" pitchFamily="34" charset="0"/>
              </a:rPr>
              <a:t>Praxishinweis: UU genügt es bei Ereignissen mit </a:t>
            </a:r>
            <a:r>
              <a:rPr lang="de-AT" sz="1600" b="1" i="1" dirty="0">
                <a:solidFill>
                  <a:schemeClr val="tx1"/>
                </a:solidFill>
                <a:latin typeface="+mj-lt"/>
                <a:ea typeface="Verdana" panose="020B0604030504040204" pitchFamily="34" charset="0"/>
              </a:rPr>
              <a:t>völlig unübersehbarem Risikopotential</a:t>
            </a:r>
            <a:r>
              <a:rPr lang="de-AT" sz="1600" i="1" dirty="0">
                <a:solidFill>
                  <a:schemeClr val="tx1"/>
                </a:solidFill>
                <a:latin typeface="+mj-lt"/>
                <a:ea typeface="Verdana" panose="020B0604030504040204" pitchFamily="34" charset="0"/>
              </a:rPr>
              <a:t>, dass sich die Existenz und das Ausmaß der Gefahr für die persönliche Sicherheit mangels klarer Berichterstattungen oder offizieller Stellungnahmen überhaupt nicht einschätzen lassen, wenn ein </a:t>
            </a:r>
            <a:r>
              <a:rPr lang="de-AT" sz="1600" b="1" i="1" dirty="0">
                <a:solidFill>
                  <a:schemeClr val="tx1"/>
                </a:solidFill>
                <a:latin typeface="+mj-lt"/>
                <a:ea typeface="Verdana" panose="020B0604030504040204" pitchFamily="34" charset="0"/>
              </a:rPr>
              <a:t>besonnener Reisender </a:t>
            </a:r>
            <a:r>
              <a:rPr lang="de-AT" sz="1600" i="1" dirty="0">
                <a:solidFill>
                  <a:schemeClr val="tx1"/>
                </a:solidFill>
                <a:latin typeface="+mj-lt"/>
                <a:ea typeface="Verdana" panose="020B0604030504040204" pitchFamily="34" charset="0"/>
              </a:rPr>
              <a:t>unter diesen Umständen von einem </a:t>
            </a:r>
            <a:r>
              <a:rPr lang="de-AT" sz="1600" b="1" i="1" dirty="0">
                <a:solidFill>
                  <a:schemeClr val="tx1"/>
                </a:solidFill>
                <a:latin typeface="+mj-lt"/>
                <a:ea typeface="Verdana" panose="020B0604030504040204" pitchFamily="34" charset="0"/>
              </a:rPr>
              <a:t>Antritt der Reise absehen </a:t>
            </a:r>
            <a:r>
              <a:rPr lang="de-AT" sz="1600" i="1" dirty="0">
                <a:solidFill>
                  <a:schemeClr val="tx1"/>
                </a:solidFill>
                <a:latin typeface="+mj-lt"/>
                <a:ea typeface="Verdana" panose="020B0604030504040204" pitchFamily="34" charset="0"/>
              </a:rPr>
              <a:t>würde (vgl. OLG Bremen, 2 U 41/12, </a:t>
            </a:r>
            <a:r>
              <a:rPr lang="de-AT" sz="1600" i="1" dirty="0" err="1">
                <a:solidFill>
                  <a:schemeClr val="tx1"/>
                </a:solidFill>
                <a:latin typeface="+mj-lt"/>
                <a:ea typeface="Verdana" panose="020B0604030504040204" pitchFamily="34" charset="0"/>
              </a:rPr>
              <a:t>RRa</a:t>
            </a:r>
            <a:r>
              <a:rPr lang="de-AT" sz="1600" i="1" dirty="0">
                <a:solidFill>
                  <a:schemeClr val="tx1"/>
                </a:solidFill>
                <a:latin typeface="+mj-lt"/>
                <a:ea typeface="Verdana" panose="020B0604030504040204" pitchFamily="34" charset="0"/>
              </a:rPr>
              <a:t> 2014, 16 (17); AG Frankfurt, 31 C 2617/11 (78), RRa2014, 171(172))</a:t>
            </a:r>
            <a:endParaRPr lang="de-DE" altLang="de-DE" sz="1600" i="1" dirty="0">
              <a:solidFill>
                <a:schemeClr val="tx1"/>
              </a:solidFill>
              <a:latin typeface="+mj-lt"/>
              <a:ea typeface="Verdana" panose="020B0604030504040204" pitchFamily="34" charset="0"/>
            </a:endParaRPr>
          </a:p>
          <a:p>
            <a:pPr marL="285750" indent="-285750">
              <a:lnSpc>
                <a:spcPct val="110000"/>
              </a:lnSpc>
              <a:buFont typeface="Arial" panose="020B0604020202020204" pitchFamily="34" charset="0"/>
              <a:buChar char="•"/>
            </a:pPr>
            <a:endParaRPr lang="de-DE" sz="1200" dirty="0">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95391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de-DE" altLang="de-DE" sz="3600" b="1" dirty="0">
                <a:latin typeface="+mj-lt"/>
              </a:rPr>
            </a:br>
            <a:r>
              <a:rPr lang="de-DE" altLang="de-DE" sz="3600" b="1" dirty="0"/>
              <a:t>1</a:t>
            </a:r>
            <a:r>
              <a:rPr lang="de-DE" altLang="de-DE" sz="3600" b="1" dirty="0">
                <a:latin typeface="+mj-lt"/>
              </a:rPr>
              <a:t>. Grad der Gefahr</a:t>
            </a:r>
            <a:br>
              <a:rPr lang="de-DE" altLang="de-DE" sz="6000" b="1" dirty="0">
                <a:latin typeface="+mj-lt"/>
              </a:rPr>
            </a:br>
            <a:endParaRPr lang="de-DE" dirty="0"/>
          </a:p>
        </p:txBody>
      </p:sp>
      <p:sp>
        <p:nvSpPr>
          <p:cNvPr id="3" name="Inhaltsplatzhalter 2"/>
          <p:cNvSpPr>
            <a:spLocks noGrp="1"/>
          </p:cNvSpPr>
          <p:nvPr>
            <p:ph idx="1"/>
          </p:nvPr>
        </p:nvSpPr>
        <p:spPr/>
        <p:txBody>
          <a:bodyPr>
            <a:normAutofit/>
          </a:bodyPr>
          <a:lstStyle/>
          <a:p>
            <a:pPr marL="0" indent="0">
              <a:lnSpc>
                <a:spcPct val="100000"/>
              </a:lnSpc>
              <a:spcBef>
                <a:spcPts val="0"/>
              </a:spcBef>
              <a:buClrTx/>
              <a:buNone/>
            </a:pPr>
            <a:r>
              <a:rPr lang="de-DE" altLang="de-DE" sz="2000" b="1" dirty="0">
                <a:latin typeface="+mj-lt"/>
              </a:rPr>
              <a:t>b. Eintrittswahrscheinlichkeit</a:t>
            </a:r>
          </a:p>
          <a:p>
            <a:pPr algn="just">
              <a:lnSpc>
                <a:spcPct val="100000"/>
              </a:lnSpc>
              <a:spcBef>
                <a:spcPts val="0"/>
              </a:spcBef>
              <a:buClrTx/>
            </a:pPr>
            <a:r>
              <a:rPr lang="de-AT" sz="2000" dirty="0">
                <a:latin typeface="+mj-lt"/>
                <a:ea typeface="Verdana" panose="020B0604030504040204" pitchFamily="34" charset="0"/>
              </a:rPr>
              <a:t>Der</a:t>
            </a:r>
            <a:r>
              <a:rPr lang="de-AT" sz="2000" b="0" i="0" dirty="0">
                <a:effectLst/>
                <a:latin typeface="+mj-lt"/>
                <a:ea typeface="Verdana" panose="020B0604030504040204" pitchFamily="34" charset="0"/>
              </a:rPr>
              <a:t> </a:t>
            </a:r>
            <a:r>
              <a:rPr lang="de-AT" sz="2000" b="0" i="0" dirty="0" err="1">
                <a:effectLst/>
                <a:latin typeface="+mj-lt"/>
                <a:ea typeface="Verdana" panose="020B0604030504040204" pitchFamily="34" charset="0"/>
              </a:rPr>
              <a:t>dBGH</a:t>
            </a:r>
            <a:r>
              <a:rPr lang="de-AT" sz="2000" b="0" i="0" dirty="0">
                <a:effectLst/>
                <a:latin typeface="+mj-lt"/>
                <a:ea typeface="Verdana" panose="020B0604030504040204" pitchFamily="34" charset="0"/>
              </a:rPr>
              <a:t> hat </a:t>
            </a:r>
            <a:r>
              <a:rPr lang="de-AT" sz="2000" b="0" i="0" dirty="0" err="1">
                <a:effectLst/>
                <a:latin typeface="+mj-lt"/>
                <a:ea typeface="Verdana" panose="020B0604030504040204" pitchFamily="34" charset="0"/>
              </a:rPr>
              <a:t>diesbzgl</a:t>
            </a:r>
            <a:r>
              <a:rPr lang="de-AT" sz="2000" b="0" i="0" dirty="0">
                <a:effectLst/>
                <a:latin typeface="+mj-lt"/>
                <a:ea typeface="Verdana" panose="020B0604030504040204" pitchFamily="34" charset="0"/>
              </a:rPr>
              <a:t> den Begriff </a:t>
            </a:r>
            <a:r>
              <a:rPr lang="de-AT" sz="2000" dirty="0">
                <a:latin typeface="+mj-lt"/>
                <a:ea typeface="Verdana" panose="020B0604030504040204" pitchFamily="34" charset="0"/>
              </a:rPr>
              <a:t>der</a:t>
            </a:r>
            <a:r>
              <a:rPr lang="de-AT" sz="2000" b="0" i="0" dirty="0">
                <a:effectLst/>
                <a:latin typeface="+mj-lt"/>
                <a:ea typeface="Verdana" panose="020B0604030504040204" pitchFamily="34" charset="0"/>
              </a:rPr>
              <a:t> </a:t>
            </a:r>
            <a:r>
              <a:rPr lang="de-AT" sz="2000" b="1" i="0" dirty="0">
                <a:effectLst/>
                <a:latin typeface="+mj-lt"/>
                <a:ea typeface="Verdana" panose="020B0604030504040204" pitchFamily="34" charset="0"/>
              </a:rPr>
              <a:t>"Eintrittswahrscheinlichkeit" </a:t>
            </a:r>
            <a:r>
              <a:rPr lang="de-AT" sz="2000" b="0" i="0" dirty="0">
                <a:effectLst/>
                <a:latin typeface="+mj-lt"/>
                <a:ea typeface="Verdana" panose="020B0604030504040204" pitchFamily="34" charset="0"/>
              </a:rPr>
              <a:t>geprägt, (vgl. BGH XZR 147/01, </a:t>
            </a:r>
            <a:r>
              <a:rPr lang="de-AT" sz="2000" b="0" i="0" dirty="0" err="1">
                <a:effectLst/>
                <a:latin typeface="+mj-lt"/>
                <a:ea typeface="Verdana" panose="020B0604030504040204" pitchFamily="34" charset="0"/>
              </a:rPr>
              <a:t>RRa</a:t>
            </a:r>
            <a:r>
              <a:rPr lang="de-AT" sz="2000" b="0" i="0" dirty="0">
                <a:effectLst/>
                <a:latin typeface="+mj-lt"/>
                <a:ea typeface="Verdana" panose="020B0604030504040204" pitchFamily="34" charset="0"/>
              </a:rPr>
              <a:t> 2002, 258) wobei die Frage </a:t>
            </a:r>
            <a:r>
              <a:rPr lang="de-AT" sz="2000" dirty="0">
                <a:latin typeface="+mj-lt"/>
                <a:ea typeface="Verdana" panose="020B0604030504040204" pitchFamily="34" charset="0"/>
              </a:rPr>
              <a:t>der</a:t>
            </a:r>
            <a:r>
              <a:rPr lang="de-AT" sz="2000" b="0" i="0" dirty="0">
                <a:effectLst/>
                <a:latin typeface="+mj-lt"/>
                <a:ea typeface="Verdana" panose="020B0604030504040204" pitchFamily="34" charset="0"/>
              </a:rPr>
              <a:t> Ansteckungswahrscheinlichkeit </a:t>
            </a:r>
            <a:r>
              <a:rPr lang="de-AT" sz="2000" dirty="0">
                <a:latin typeface="+mj-lt"/>
                <a:ea typeface="Verdana" panose="020B0604030504040204" pitchFamily="34" charset="0"/>
              </a:rPr>
              <a:t>und der</a:t>
            </a:r>
            <a:r>
              <a:rPr lang="de-AT" sz="2000" b="0" i="0" dirty="0">
                <a:effectLst/>
                <a:latin typeface="+mj-lt"/>
                <a:ea typeface="Verdana" panose="020B0604030504040204" pitchFamily="34" charset="0"/>
              </a:rPr>
              <a:t> erheblichen Beeinträchtigung </a:t>
            </a:r>
            <a:r>
              <a:rPr lang="de-AT" sz="2000" dirty="0">
                <a:latin typeface="+mj-lt"/>
                <a:ea typeface="Verdana" panose="020B0604030504040204" pitchFamily="34" charset="0"/>
              </a:rPr>
              <a:t>der</a:t>
            </a:r>
            <a:r>
              <a:rPr lang="de-AT" sz="2000" b="0" i="0" dirty="0">
                <a:effectLst/>
                <a:latin typeface="+mj-lt"/>
                <a:ea typeface="Verdana" panose="020B0604030504040204" pitchFamily="34" charset="0"/>
              </a:rPr>
              <a:t> Reise von </a:t>
            </a:r>
            <a:r>
              <a:rPr lang="de-AT" sz="2000" dirty="0">
                <a:latin typeface="+mj-lt"/>
                <a:ea typeface="Verdana" panose="020B0604030504040204" pitchFamily="34" charset="0"/>
              </a:rPr>
              <a:t>der</a:t>
            </a:r>
            <a:r>
              <a:rPr lang="de-AT" sz="2000" b="0" i="0" dirty="0">
                <a:effectLst/>
                <a:latin typeface="+mj-lt"/>
                <a:ea typeface="Verdana" panose="020B0604030504040204" pitchFamily="34" charset="0"/>
              </a:rPr>
              <a:t> Tat- </a:t>
            </a:r>
            <a:r>
              <a:rPr lang="de-AT" sz="2000" dirty="0">
                <a:latin typeface="+mj-lt"/>
                <a:ea typeface="Verdana" panose="020B0604030504040204" pitchFamily="34" charset="0"/>
              </a:rPr>
              <a:t>und der</a:t>
            </a:r>
            <a:r>
              <a:rPr lang="de-AT" sz="2000" b="0" i="0" dirty="0">
                <a:effectLst/>
                <a:latin typeface="+mj-lt"/>
                <a:ea typeface="Verdana" panose="020B0604030504040204" pitchFamily="34" charset="0"/>
              </a:rPr>
              <a:t> Rechtsfrage zu unterscheiden ist (vgl. </a:t>
            </a:r>
            <a:r>
              <a:rPr lang="de-AT" sz="2000" b="0" i="1" dirty="0" err="1">
                <a:effectLst/>
                <a:latin typeface="+mj-lt"/>
                <a:ea typeface="Verdana" panose="020B0604030504040204" pitchFamily="34" charset="0"/>
              </a:rPr>
              <a:t>Bammer</a:t>
            </a:r>
            <a:r>
              <a:rPr lang="de-AT" sz="2000" b="0" i="1" dirty="0">
                <a:effectLst/>
                <a:latin typeface="+mj-lt"/>
                <a:ea typeface="Verdana" panose="020B0604030504040204" pitchFamily="34" charset="0"/>
              </a:rPr>
              <a:t>/Treu</a:t>
            </a:r>
            <a:r>
              <a:rPr lang="de-AT" sz="2000" b="0" i="0" dirty="0">
                <a:effectLst/>
                <a:latin typeface="+mj-lt"/>
                <a:ea typeface="Verdana" panose="020B0604030504040204" pitchFamily="34" charset="0"/>
              </a:rPr>
              <a:t>, Reiserücktritt und Corona, </a:t>
            </a:r>
            <a:r>
              <a:rPr lang="de-AT" sz="2000" b="0" i="0" dirty="0" err="1">
                <a:effectLst/>
                <a:latin typeface="+mj-lt"/>
                <a:ea typeface="Verdana" panose="020B0604030504040204" pitchFamily="34" charset="0"/>
              </a:rPr>
              <a:t>ecolex</a:t>
            </a:r>
            <a:r>
              <a:rPr lang="de-AT" sz="2000" b="0" i="0" dirty="0">
                <a:effectLst/>
                <a:latin typeface="+mj-lt"/>
                <a:ea typeface="Verdana" panose="020B0604030504040204" pitchFamily="34" charset="0"/>
              </a:rPr>
              <a:t> 2020, 356). </a:t>
            </a:r>
          </a:p>
          <a:p>
            <a:endParaRPr lang="de-DE" dirty="0"/>
          </a:p>
        </p:txBody>
      </p:sp>
      <p:sp>
        <p:nvSpPr>
          <p:cNvPr id="4" name="Fußzeilenplatzhalter 3"/>
          <p:cNvSpPr>
            <a:spLocks noGrp="1"/>
          </p:cNvSpPr>
          <p:nvPr>
            <p:ph type="ftr" sz="quarter" idx="11"/>
          </p:nvPr>
        </p:nvSpPr>
        <p:spPr/>
        <p:txBody>
          <a:bodyPr/>
          <a:lstStyle/>
          <a:p>
            <a:r>
              <a:rPr lang="de-DE"/>
              <a:t>RA Dr. Eike Lindinger,  1080 Wien, Wickenburgg. 26/5,  kanzlei@ra-el.at, 01/4020173</a:t>
            </a:r>
          </a:p>
        </p:txBody>
      </p:sp>
      <p:sp>
        <p:nvSpPr>
          <p:cNvPr id="5" name="Foliennummernplatzhalter 4"/>
          <p:cNvSpPr>
            <a:spLocks noGrp="1"/>
          </p:cNvSpPr>
          <p:nvPr>
            <p:ph type="sldNum" sz="quarter" idx="12"/>
          </p:nvPr>
        </p:nvSpPr>
        <p:spPr/>
        <p:txBody>
          <a:bodyPr/>
          <a:lstStyle/>
          <a:p>
            <a:fld id="{6E2B935C-0738-495B-9060-E3C00A558146}" type="slidenum">
              <a:rPr lang="de-DE" smtClean="0"/>
              <a:t>19</a:t>
            </a:fld>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7" name="Rechteck 6"/>
          <p:cNvSpPr/>
          <p:nvPr/>
        </p:nvSpPr>
        <p:spPr>
          <a:xfrm>
            <a:off x="995680" y="4001294"/>
            <a:ext cx="10358120" cy="7737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pPr>
            <a:endParaRPr lang="de-AT" sz="1600" i="1" dirty="0">
              <a:solidFill>
                <a:schemeClr val="tx1"/>
              </a:solidFill>
              <a:latin typeface="+mj-lt"/>
              <a:ea typeface="Verdana" panose="020B0604030504040204" pitchFamily="34" charset="0"/>
            </a:endParaRPr>
          </a:p>
          <a:p>
            <a:pPr algn="just">
              <a:buClrTx/>
            </a:pPr>
            <a:r>
              <a:rPr lang="de-AT" sz="1600" i="1" dirty="0">
                <a:solidFill>
                  <a:schemeClr val="tx1"/>
                </a:solidFill>
                <a:latin typeface="+mj-lt"/>
                <a:ea typeface="Verdana" panose="020B0604030504040204" pitchFamily="34" charset="0"/>
              </a:rPr>
              <a:t>Praxishinweis: Ein Rücktritt eines Reisenden, welcher aus </a:t>
            </a:r>
            <a:r>
              <a:rPr lang="de-AT" sz="1600" b="1" i="1" dirty="0">
                <a:solidFill>
                  <a:schemeClr val="tx1"/>
                </a:solidFill>
                <a:latin typeface="+mj-lt"/>
                <a:ea typeface="Verdana" panose="020B0604030504040204" pitchFamily="34" charset="0"/>
              </a:rPr>
              <a:t>allgemeiner Sorge </a:t>
            </a:r>
            <a:r>
              <a:rPr lang="de-AT" sz="1600" i="1" dirty="0">
                <a:solidFill>
                  <a:schemeClr val="tx1"/>
                </a:solidFill>
                <a:latin typeface="+mj-lt"/>
                <a:ea typeface="Verdana" panose="020B0604030504040204" pitchFamily="34" charset="0"/>
              </a:rPr>
              <a:t>oder </a:t>
            </a:r>
            <a:r>
              <a:rPr lang="de-AT" sz="1600" b="1" i="1" dirty="0">
                <a:solidFill>
                  <a:schemeClr val="tx1"/>
                </a:solidFill>
                <a:latin typeface="+mj-lt"/>
                <a:ea typeface="Verdana" panose="020B0604030504040204" pitchFamily="34" charset="0"/>
              </a:rPr>
              <a:t>grundsätzlicher Angst</a:t>
            </a:r>
            <a:r>
              <a:rPr lang="de-AT" sz="1600" i="1" dirty="0">
                <a:solidFill>
                  <a:schemeClr val="tx1"/>
                </a:solidFill>
                <a:latin typeface="+mj-lt"/>
                <a:ea typeface="Verdana" panose="020B0604030504040204" pitchFamily="34" charset="0"/>
              </a:rPr>
              <a:t> vor Reiserisiken vorgenommen wird, berechtigt an sich nicht zu einem stornofreien Rücktritt vom Vertrag, sondern wäre unter § 10 </a:t>
            </a:r>
            <a:r>
              <a:rPr lang="de-AT" sz="1600" i="1" dirty="0" err="1">
                <a:solidFill>
                  <a:schemeClr val="tx1"/>
                </a:solidFill>
                <a:latin typeface="+mj-lt"/>
                <a:ea typeface="Verdana" panose="020B0604030504040204" pitchFamily="34" charset="0"/>
              </a:rPr>
              <a:t>Abs</a:t>
            </a:r>
            <a:r>
              <a:rPr lang="de-AT" sz="1600" i="1" dirty="0">
                <a:solidFill>
                  <a:schemeClr val="tx1"/>
                </a:solidFill>
                <a:latin typeface="+mj-lt"/>
                <a:ea typeface="Verdana" panose="020B0604030504040204" pitchFamily="34" charset="0"/>
              </a:rPr>
              <a:t> 1 PRG zu subsumieren.</a:t>
            </a:r>
            <a:endParaRPr lang="de-DE" altLang="de-DE" sz="1600" i="1" dirty="0">
              <a:solidFill>
                <a:schemeClr val="tx1"/>
              </a:solidFill>
              <a:latin typeface="+mj-lt"/>
              <a:ea typeface="Verdana" panose="020B0604030504040204" pitchFamily="34" charset="0"/>
            </a:endParaRPr>
          </a:p>
          <a:p>
            <a:pPr marL="285750" indent="-285750">
              <a:lnSpc>
                <a:spcPct val="110000"/>
              </a:lnSpc>
              <a:buFont typeface="Arial" panose="020B0604020202020204" pitchFamily="34" charset="0"/>
              <a:buChar char="•"/>
            </a:pPr>
            <a:endParaRPr lang="de-DE" sz="1200" dirty="0">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87326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D1F22C-99EE-4F5A-97D6-034F735755C9}"/>
              </a:ext>
            </a:extLst>
          </p:cNvPr>
          <p:cNvSpPr>
            <a:spLocks noGrp="1"/>
          </p:cNvSpPr>
          <p:nvPr>
            <p:ph type="title"/>
          </p:nvPr>
        </p:nvSpPr>
        <p:spPr/>
        <p:txBody>
          <a:bodyPr>
            <a:normAutofit/>
          </a:bodyPr>
          <a:lstStyle/>
          <a:p>
            <a:r>
              <a:rPr lang="de-AT" sz="3200" b="1" dirty="0"/>
              <a:t>Inhalt </a:t>
            </a:r>
          </a:p>
        </p:txBody>
      </p:sp>
      <p:sp>
        <p:nvSpPr>
          <p:cNvPr id="3" name="Inhaltsplatzhalter 2">
            <a:extLst>
              <a:ext uri="{FF2B5EF4-FFF2-40B4-BE49-F238E27FC236}">
                <a16:creationId xmlns:a16="http://schemas.microsoft.com/office/drawing/2014/main" id="{A16D7684-6C2A-40FE-BBC4-BDD41DA010B5}"/>
              </a:ext>
            </a:extLst>
          </p:cNvPr>
          <p:cNvSpPr>
            <a:spLocks noGrp="1"/>
          </p:cNvSpPr>
          <p:nvPr>
            <p:ph idx="1"/>
          </p:nvPr>
        </p:nvSpPr>
        <p:spPr>
          <a:xfrm>
            <a:off x="838200" y="1237043"/>
            <a:ext cx="10515600" cy="4635855"/>
          </a:xfrm>
        </p:spPr>
        <p:txBody>
          <a:bodyPr>
            <a:normAutofit lnSpcReduction="10000"/>
          </a:bodyPr>
          <a:lstStyle/>
          <a:p>
            <a:pPr marL="457200" lvl="1" indent="0">
              <a:buNone/>
            </a:pPr>
            <a:endParaRPr lang="de-AT" sz="1800" dirty="0"/>
          </a:p>
          <a:p>
            <a:pPr marL="742950" lvl="1" indent="-285750">
              <a:buAutoNum type="romanUcPeriod"/>
            </a:pPr>
            <a:r>
              <a:rPr lang="de-AT" sz="2000" dirty="0"/>
              <a:t>Fragestellungen Reiserecht</a:t>
            </a:r>
          </a:p>
          <a:p>
            <a:pPr marL="457200" lvl="1" indent="0">
              <a:buNone/>
            </a:pPr>
            <a:r>
              <a:rPr lang="de-AT" sz="2000" dirty="0"/>
              <a:t>	</a:t>
            </a:r>
            <a:r>
              <a:rPr lang="de-AT" sz="1600" dirty="0"/>
              <a:t>Welche Kernfragen stellen sich bei Prüfung eines reiserechtlichen Falles?</a:t>
            </a:r>
          </a:p>
          <a:p>
            <a:pPr marL="457200" lvl="1" indent="0">
              <a:buNone/>
            </a:pPr>
            <a:r>
              <a:rPr lang="de-AT" sz="2000" dirty="0"/>
              <a:t>II. Anwendungsbereich PRG</a:t>
            </a:r>
          </a:p>
          <a:p>
            <a:pPr marL="1371600" lvl="2" indent="-457200">
              <a:buAutoNum type="arabicPeriod"/>
            </a:pPr>
            <a:r>
              <a:rPr lang="de-AT" sz="1600" dirty="0"/>
              <a:t>Was fällt nicht unter das PRG?</a:t>
            </a:r>
          </a:p>
          <a:p>
            <a:pPr marL="1371600" lvl="2" indent="-457200">
              <a:buAutoNum type="arabicPeriod"/>
            </a:pPr>
            <a:r>
              <a:rPr lang="de-AT" sz="1600" dirty="0"/>
              <a:t>Konsequenz der Nichtanwendung des PRG</a:t>
            </a:r>
          </a:p>
          <a:p>
            <a:pPr marL="971550" lvl="1" indent="-514350">
              <a:buAutoNum type="romanUcPeriod" startAt="3"/>
            </a:pPr>
            <a:r>
              <a:rPr lang="de-AT" sz="2000" dirty="0"/>
              <a:t>Ausgangslage</a:t>
            </a:r>
          </a:p>
          <a:p>
            <a:pPr marL="971550" lvl="1" indent="-514350">
              <a:buAutoNum type="romanUcPeriod" startAt="3"/>
            </a:pPr>
            <a:r>
              <a:rPr lang="de-AT" sz="2000" dirty="0"/>
              <a:t>Beurteilungsparameter für einen Rücktritt wg. Unvermeidbarer außerordentlicher Umstände</a:t>
            </a:r>
          </a:p>
          <a:p>
            <a:pPr marL="1371600" lvl="2" indent="-457200">
              <a:buAutoNum type="arabicPeriod"/>
            </a:pPr>
            <a:r>
              <a:rPr lang="de-AT" sz="1600" dirty="0"/>
              <a:t>Grad der Gefahr</a:t>
            </a:r>
          </a:p>
          <a:p>
            <a:pPr marL="1714500" lvl="3" indent="-342900">
              <a:buAutoNum type="alphaLcPeriod"/>
            </a:pPr>
            <a:r>
              <a:rPr lang="de-AT" sz="1400" dirty="0"/>
              <a:t>Lebensgefahr</a:t>
            </a:r>
          </a:p>
          <a:p>
            <a:pPr marL="1714500" lvl="3" indent="-342900">
              <a:buAutoNum type="alphaLcPeriod"/>
            </a:pPr>
            <a:r>
              <a:rPr lang="de-AT" sz="1400" dirty="0"/>
              <a:t>Eintrittswahrscheinlichkeit</a:t>
            </a:r>
          </a:p>
          <a:p>
            <a:pPr marL="1714500" lvl="3" indent="-342900">
              <a:buAutoNum type="alphaLcPeriod"/>
            </a:pPr>
            <a:r>
              <a:rPr lang="de-AT" sz="1400" dirty="0"/>
              <a:t>Persönliche Sicherheitsrisiken</a:t>
            </a:r>
          </a:p>
          <a:p>
            <a:pPr marL="914400" lvl="2" indent="0">
              <a:buNone/>
            </a:pPr>
            <a:r>
              <a:rPr lang="de-AT" sz="1600" dirty="0"/>
              <a:t>2. Der Stellenwert von Nachrichten/ Meldungen</a:t>
            </a:r>
          </a:p>
          <a:p>
            <a:pPr marL="1828800" lvl="3" indent="-457200">
              <a:buAutoNum type="alphaLcPeriod"/>
            </a:pPr>
            <a:r>
              <a:rPr lang="de-AT" sz="1400" dirty="0"/>
              <a:t>Allgemeine Berichterstattung</a:t>
            </a:r>
          </a:p>
          <a:p>
            <a:pPr marL="1828800" lvl="3" indent="-457200">
              <a:buAutoNum type="alphaLcPeriod"/>
            </a:pPr>
            <a:r>
              <a:rPr lang="de-AT" sz="1400" dirty="0"/>
              <a:t>Reisewarnung</a:t>
            </a:r>
          </a:p>
          <a:p>
            <a:pPr marL="1714500" lvl="3" indent="-342900">
              <a:buAutoNum type="alphaLcPeriod"/>
            </a:pPr>
            <a:endParaRPr lang="de-AT" sz="1400" dirty="0"/>
          </a:p>
        </p:txBody>
      </p:sp>
      <p:pic>
        <p:nvPicPr>
          <p:cNvPr id="4" name="Grafik 3">
            <a:extLst>
              <a:ext uri="{FF2B5EF4-FFF2-40B4-BE49-F238E27FC236}">
                <a16:creationId xmlns:a16="http://schemas.microsoft.com/office/drawing/2014/main" id="{F7603195-EAE9-438B-8822-4EDD7AB95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5" name="Fußzeilenplatzhalter 3">
            <a:extLst>
              <a:ext uri="{FF2B5EF4-FFF2-40B4-BE49-F238E27FC236}">
                <a16:creationId xmlns:a16="http://schemas.microsoft.com/office/drawing/2014/main" id="{C59B1F18-58E9-417A-ADED-811602C083AA}"/>
              </a:ext>
            </a:extLst>
          </p:cNvPr>
          <p:cNvSpPr>
            <a:spLocks noGrp="1"/>
          </p:cNvSpPr>
          <p:nvPr>
            <p:ph type="ftr" sz="quarter" idx="11"/>
          </p:nvPr>
        </p:nvSpPr>
        <p:spPr>
          <a:xfrm>
            <a:off x="4165600" y="6356359"/>
            <a:ext cx="3860800" cy="365125"/>
          </a:xfrm>
        </p:spPr>
        <p:txBody>
          <a:bodyPr/>
          <a:lstStyle/>
          <a:p>
            <a:r>
              <a:rPr lang="de-AT" dirty="0"/>
              <a:t>RA Dr. Eike Lindinger,  1080 Wien, </a:t>
            </a:r>
            <a:r>
              <a:rPr lang="de-AT" dirty="0" err="1"/>
              <a:t>Wickenburgg</a:t>
            </a:r>
            <a:r>
              <a:rPr lang="de-AT" dirty="0"/>
              <a:t>. 26/5,  kanzlei@ra-el.at, 01/4020173</a:t>
            </a:r>
          </a:p>
        </p:txBody>
      </p:sp>
      <p:sp>
        <p:nvSpPr>
          <p:cNvPr id="6" name="Foliennummernplatzhalter 5"/>
          <p:cNvSpPr>
            <a:spLocks noGrp="1"/>
          </p:cNvSpPr>
          <p:nvPr>
            <p:ph type="sldNum" sz="quarter" idx="12"/>
          </p:nvPr>
        </p:nvSpPr>
        <p:spPr/>
        <p:txBody>
          <a:bodyPr/>
          <a:lstStyle/>
          <a:p>
            <a:fld id="{363C3A19-FC31-4642-AB6C-25301AC8225F}" type="slidenum">
              <a:rPr lang="de-DE" smtClean="0"/>
              <a:t>2</a:t>
            </a:fld>
            <a:endParaRPr lang="de-DE"/>
          </a:p>
        </p:txBody>
      </p:sp>
    </p:spTree>
    <p:extLst>
      <p:ext uri="{BB962C8B-B14F-4D97-AF65-F5344CB8AC3E}">
        <p14:creationId xmlns:p14="http://schemas.microsoft.com/office/powerpoint/2010/main" val="2562438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de-DE" altLang="de-DE" sz="3600" b="1" dirty="0">
                <a:latin typeface="+mj-lt"/>
              </a:rPr>
            </a:br>
            <a:r>
              <a:rPr lang="de-DE" altLang="de-DE" sz="3600" b="1" dirty="0"/>
              <a:t>1</a:t>
            </a:r>
            <a:r>
              <a:rPr lang="de-DE" altLang="de-DE" sz="3600" b="1" dirty="0">
                <a:latin typeface="+mj-lt"/>
              </a:rPr>
              <a:t>. Grad der Gefahr</a:t>
            </a:r>
            <a:br>
              <a:rPr lang="de-DE" altLang="de-DE" sz="7200" b="1" dirty="0">
                <a:latin typeface="+mj-lt"/>
              </a:rPr>
            </a:br>
            <a:endParaRPr lang="de-DE" dirty="0"/>
          </a:p>
        </p:txBody>
      </p:sp>
      <p:sp>
        <p:nvSpPr>
          <p:cNvPr id="3" name="Inhaltsplatzhalter 2"/>
          <p:cNvSpPr>
            <a:spLocks noGrp="1"/>
          </p:cNvSpPr>
          <p:nvPr>
            <p:ph idx="1"/>
          </p:nvPr>
        </p:nvSpPr>
        <p:spPr/>
        <p:txBody>
          <a:bodyPr>
            <a:normAutofit/>
          </a:bodyPr>
          <a:lstStyle/>
          <a:p>
            <a:pPr marL="0" indent="0">
              <a:lnSpc>
                <a:spcPct val="100000"/>
              </a:lnSpc>
              <a:spcBef>
                <a:spcPts val="0"/>
              </a:spcBef>
              <a:buClrTx/>
              <a:buNone/>
            </a:pPr>
            <a:r>
              <a:rPr lang="de-DE" altLang="de-DE" sz="2000" b="1" dirty="0">
                <a:solidFill>
                  <a:schemeClr val="tx1"/>
                </a:solidFill>
                <a:latin typeface="+mj-lt"/>
              </a:rPr>
              <a:t>c. Persönliche Sicherheitsrisiken</a:t>
            </a:r>
          </a:p>
          <a:p>
            <a:pPr marL="285750" indent="-285750" algn="just">
              <a:lnSpc>
                <a:spcPct val="100000"/>
              </a:lnSpc>
              <a:spcBef>
                <a:spcPts val="0"/>
              </a:spcBef>
            </a:pPr>
            <a:r>
              <a:rPr lang="de-AT" sz="2000" b="0" i="0" dirty="0">
                <a:solidFill>
                  <a:schemeClr val="tx1"/>
                </a:solidFill>
                <a:effectLst/>
                <a:latin typeface="+mj-lt"/>
                <a:ea typeface="Verdana" panose="020B0604030504040204" pitchFamily="34" charset="0"/>
              </a:rPr>
              <a:t>Eine </a:t>
            </a:r>
            <a:r>
              <a:rPr lang="de-AT" sz="2000" b="1" i="0" dirty="0">
                <a:solidFill>
                  <a:schemeClr val="tx1"/>
                </a:solidFill>
                <a:effectLst/>
                <a:latin typeface="+mj-lt"/>
                <a:ea typeface="Verdana" panose="020B0604030504040204" pitchFamily="34" charset="0"/>
              </a:rPr>
              <a:t>Gefahrenlage</a:t>
            </a:r>
            <a:r>
              <a:rPr lang="de-AT" sz="2000" b="0" i="0" dirty="0">
                <a:solidFill>
                  <a:schemeClr val="tx1"/>
                </a:solidFill>
                <a:effectLst/>
                <a:latin typeface="+mj-lt"/>
                <a:ea typeface="Verdana" panose="020B0604030504040204" pitchFamily="34" charset="0"/>
              </a:rPr>
              <a:t> kann dann angenommen werden, wenn die Reise mit unzumutbaren </a:t>
            </a:r>
            <a:r>
              <a:rPr lang="de-AT" sz="2000" b="1" i="0" dirty="0">
                <a:solidFill>
                  <a:schemeClr val="tx1"/>
                </a:solidFill>
                <a:effectLst/>
                <a:latin typeface="+mj-lt"/>
                <a:ea typeface="Verdana" panose="020B0604030504040204" pitchFamily="34" charset="0"/>
              </a:rPr>
              <a:t>persönlichen Sicherheitsrisiken </a:t>
            </a:r>
            <a:r>
              <a:rPr lang="de-AT" sz="2000" b="0" i="0" dirty="0">
                <a:solidFill>
                  <a:schemeClr val="tx1"/>
                </a:solidFill>
                <a:effectLst/>
                <a:latin typeface="+mj-lt"/>
                <a:ea typeface="Verdana" panose="020B0604030504040204" pitchFamily="34" charset="0"/>
              </a:rPr>
              <a:t>belastet ist, die </a:t>
            </a:r>
            <a:r>
              <a:rPr lang="de-AT" sz="2000" b="1" i="0" dirty="0">
                <a:solidFill>
                  <a:schemeClr val="tx1"/>
                </a:solidFill>
                <a:effectLst/>
                <a:latin typeface="+mj-lt"/>
                <a:ea typeface="Verdana" panose="020B0604030504040204" pitchFamily="34" charset="0"/>
              </a:rPr>
              <a:t>über</a:t>
            </a:r>
            <a:r>
              <a:rPr lang="de-AT" sz="2000" b="0" i="0" dirty="0">
                <a:solidFill>
                  <a:schemeClr val="tx1"/>
                </a:solidFill>
                <a:effectLst/>
                <a:latin typeface="+mj-lt"/>
                <a:ea typeface="Verdana" panose="020B0604030504040204" pitchFamily="34" charset="0"/>
              </a:rPr>
              <a:t> eine </a:t>
            </a:r>
            <a:r>
              <a:rPr lang="de-AT" sz="2000" b="1" i="0" dirty="0">
                <a:solidFill>
                  <a:schemeClr val="tx1"/>
                </a:solidFill>
                <a:effectLst/>
                <a:latin typeface="+mj-lt"/>
                <a:ea typeface="Verdana" panose="020B0604030504040204" pitchFamily="34" charset="0"/>
              </a:rPr>
              <a:t>Verwirklichung</a:t>
            </a:r>
            <a:r>
              <a:rPr lang="de-AT" sz="2000" b="0" i="0" dirty="0">
                <a:solidFill>
                  <a:schemeClr val="tx1"/>
                </a:solidFill>
                <a:effectLst/>
                <a:latin typeface="+mj-lt"/>
                <a:ea typeface="Verdana" panose="020B0604030504040204" pitchFamily="34" charset="0"/>
              </a:rPr>
              <a:t> des </a:t>
            </a:r>
            <a:r>
              <a:rPr lang="de-AT" sz="2000" b="0" i="0" dirty="0" err="1">
                <a:solidFill>
                  <a:schemeClr val="tx1"/>
                </a:solidFill>
                <a:effectLst/>
                <a:latin typeface="+mj-lt"/>
                <a:ea typeface="Verdana" panose="020B0604030504040204" pitchFamily="34" charset="0"/>
              </a:rPr>
              <a:t>allg</a:t>
            </a:r>
            <a:r>
              <a:rPr lang="de-AT" sz="2000" b="0" i="0" dirty="0">
                <a:solidFill>
                  <a:schemeClr val="tx1"/>
                </a:solidFill>
                <a:effectLst/>
                <a:latin typeface="+mj-lt"/>
                <a:ea typeface="Verdana" panose="020B0604030504040204" pitchFamily="34" charset="0"/>
              </a:rPr>
              <a:t> </a:t>
            </a:r>
            <a:r>
              <a:rPr lang="de-AT" sz="2000" b="1" i="0" dirty="0">
                <a:solidFill>
                  <a:schemeClr val="tx1"/>
                </a:solidFill>
                <a:effectLst/>
                <a:latin typeface="+mj-lt"/>
                <a:ea typeface="Verdana" panose="020B0604030504040204" pitchFamily="34" charset="0"/>
              </a:rPr>
              <a:t>Lebensrisikos </a:t>
            </a:r>
            <a:r>
              <a:rPr lang="de-AT" sz="2000" b="0" i="0" dirty="0">
                <a:solidFill>
                  <a:schemeClr val="tx1"/>
                </a:solidFill>
                <a:effectLst/>
                <a:latin typeface="+mj-lt"/>
                <a:ea typeface="Verdana" panose="020B0604030504040204" pitchFamily="34" charset="0"/>
              </a:rPr>
              <a:t>hinausgehen. </a:t>
            </a:r>
          </a:p>
          <a:p>
            <a:pPr marL="285750" indent="-285750" algn="just">
              <a:lnSpc>
                <a:spcPct val="100000"/>
              </a:lnSpc>
              <a:spcBef>
                <a:spcPts val="0"/>
              </a:spcBef>
            </a:pPr>
            <a:r>
              <a:rPr lang="de-AT" sz="2000" b="0" i="0" dirty="0">
                <a:solidFill>
                  <a:schemeClr val="tx1"/>
                </a:solidFill>
                <a:effectLst/>
                <a:latin typeface="+mj-lt"/>
                <a:ea typeface="Verdana" panose="020B0604030504040204" pitchFamily="34" charset="0"/>
              </a:rPr>
              <a:t>Zu </a:t>
            </a:r>
            <a:r>
              <a:rPr lang="de-AT" sz="2000" b="1" dirty="0">
                <a:latin typeface="+mj-lt"/>
              </a:rPr>
              <a:t>unterscheiden</a:t>
            </a:r>
            <a:r>
              <a:rPr lang="de-AT" sz="2000" b="0" i="0" dirty="0">
                <a:solidFill>
                  <a:schemeClr val="tx1"/>
                </a:solidFill>
                <a:effectLst/>
                <a:latin typeface="+mj-lt"/>
                <a:ea typeface="Verdana" panose="020B0604030504040204" pitchFamily="34" charset="0"/>
              </a:rPr>
              <a:t> ist, </a:t>
            </a:r>
            <a:r>
              <a:rPr lang="de-AT" sz="2000" b="1" dirty="0">
                <a:latin typeface="+mj-lt"/>
              </a:rPr>
              <a:t>ob</a:t>
            </a:r>
            <a:r>
              <a:rPr lang="de-AT" sz="2000" b="0" i="0" dirty="0">
                <a:solidFill>
                  <a:schemeClr val="tx1"/>
                </a:solidFill>
                <a:effectLst/>
                <a:latin typeface="+mj-lt"/>
                <a:ea typeface="Verdana" panose="020B0604030504040204" pitchFamily="34" charset="0"/>
              </a:rPr>
              <a:t> </a:t>
            </a:r>
            <a:r>
              <a:rPr lang="de-AT" sz="2000" dirty="0">
                <a:solidFill>
                  <a:schemeClr val="tx1"/>
                </a:solidFill>
                <a:latin typeface="+mj-lt"/>
                <a:ea typeface="Verdana" panose="020B0604030504040204" pitchFamily="34" charset="0"/>
              </a:rPr>
              <a:t>und</a:t>
            </a:r>
            <a:r>
              <a:rPr lang="de-AT" sz="2000" b="0" i="0" dirty="0">
                <a:solidFill>
                  <a:schemeClr val="tx1"/>
                </a:solidFill>
                <a:effectLst/>
                <a:latin typeface="+mj-lt"/>
                <a:ea typeface="Verdana" panose="020B0604030504040204" pitchFamily="34" charset="0"/>
              </a:rPr>
              <a:t> </a:t>
            </a:r>
            <a:r>
              <a:rPr lang="de-AT" sz="2000" b="1" dirty="0">
                <a:latin typeface="+mj-lt"/>
              </a:rPr>
              <a:t>wo</a:t>
            </a:r>
            <a:r>
              <a:rPr lang="de-AT" sz="2000" b="0" i="0" dirty="0">
                <a:solidFill>
                  <a:schemeClr val="tx1"/>
                </a:solidFill>
                <a:effectLst/>
                <a:latin typeface="+mj-lt"/>
                <a:ea typeface="Verdana" panose="020B0604030504040204" pitchFamily="34" charset="0"/>
              </a:rPr>
              <a:t> sich eine "bereits" entstehende </a:t>
            </a:r>
            <a:r>
              <a:rPr lang="de-AT" sz="2000" b="1" dirty="0">
                <a:latin typeface="+mj-lt"/>
              </a:rPr>
              <a:t>konkrete</a:t>
            </a:r>
            <a:r>
              <a:rPr lang="de-AT" sz="2000" b="0" i="0" dirty="0">
                <a:solidFill>
                  <a:schemeClr val="tx1"/>
                </a:solidFill>
                <a:effectLst/>
                <a:latin typeface="+mj-lt"/>
                <a:ea typeface="Verdana" panose="020B0604030504040204" pitchFamily="34" charset="0"/>
              </a:rPr>
              <a:t> </a:t>
            </a:r>
            <a:r>
              <a:rPr lang="de-AT" sz="2000" b="1" dirty="0">
                <a:latin typeface="+mj-lt"/>
              </a:rPr>
              <a:t>Gefahr</a:t>
            </a:r>
            <a:r>
              <a:rPr lang="de-AT" sz="2000" b="0" i="0" dirty="0">
                <a:solidFill>
                  <a:schemeClr val="tx1"/>
                </a:solidFill>
                <a:effectLst/>
                <a:latin typeface="+mj-lt"/>
                <a:ea typeface="Verdana" panose="020B0604030504040204" pitchFamily="34" charset="0"/>
              </a:rPr>
              <a:t> für Leib </a:t>
            </a:r>
            <a:r>
              <a:rPr lang="de-AT" sz="2000" dirty="0">
                <a:solidFill>
                  <a:schemeClr val="tx1"/>
                </a:solidFill>
                <a:latin typeface="+mj-lt"/>
                <a:ea typeface="Verdana" panose="020B0604030504040204" pitchFamily="34" charset="0"/>
              </a:rPr>
              <a:t>und</a:t>
            </a:r>
            <a:r>
              <a:rPr lang="de-AT" sz="2000" b="0" i="0" dirty="0">
                <a:solidFill>
                  <a:schemeClr val="tx1"/>
                </a:solidFill>
                <a:effectLst/>
                <a:latin typeface="+mj-lt"/>
                <a:ea typeface="Verdana" panose="020B0604030504040204" pitchFamily="34" charset="0"/>
              </a:rPr>
              <a:t> Leben des Reisenden zum </a:t>
            </a:r>
            <a:r>
              <a:rPr lang="de-AT" sz="2000" b="1" i="0" dirty="0">
                <a:solidFill>
                  <a:schemeClr val="tx1"/>
                </a:solidFill>
                <a:effectLst/>
                <a:latin typeface="+mj-lt"/>
                <a:ea typeface="Verdana" panose="020B0604030504040204" pitchFamily="34" charset="0"/>
              </a:rPr>
              <a:t>Zeitpunkt des gebuchten Urlaubes </a:t>
            </a:r>
            <a:r>
              <a:rPr lang="de-AT" sz="2000" b="0" i="0" dirty="0">
                <a:solidFill>
                  <a:schemeClr val="tx1"/>
                </a:solidFill>
                <a:effectLst/>
                <a:latin typeface="+mj-lt"/>
                <a:ea typeface="Verdana" panose="020B0604030504040204" pitchFamily="34" charset="0"/>
              </a:rPr>
              <a:t>auswirken kann. </a:t>
            </a:r>
          </a:p>
          <a:p>
            <a:pPr marL="285750" indent="-285750" algn="just">
              <a:lnSpc>
                <a:spcPct val="100000"/>
              </a:lnSpc>
              <a:spcBef>
                <a:spcPts val="0"/>
              </a:spcBef>
            </a:pPr>
            <a:r>
              <a:rPr lang="de-AT" sz="2000" b="0" i="0" dirty="0">
                <a:solidFill>
                  <a:schemeClr val="tx1"/>
                </a:solidFill>
                <a:effectLst/>
                <a:latin typeface="+mj-lt"/>
                <a:ea typeface="Verdana" panose="020B0604030504040204" pitchFamily="34" charset="0"/>
              </a:rPr>
              <a:t>So kann zum Zeitpunkt </a:t>
            </a:r>
            <a:r>
              <a:rPr lang="de-AT" sz="2000" dirty="0">
                <a:solidFill>
                  <a:schemeClr val="tx1"/>
                </a:solidFill>
                <a:latin typeface="+mj-lt"/>
                <a:ea typeface="Verdana" panose="020B0604030504040204" pitchFamily="34" charset="0"/>
              </a:rPr>
              <a:t>der</a:t>
            </a:r>
            <a:r>
              <a:rPr lang="de-AT" sz="2000" b="0" i="0" dirty="0">
                <a:solidFill>
                  <a:schemeClr val="tx1"/>
                </a:solidFill>
                <a:effectLst/>
                <a:latin typeface="+mj-lt"/>
                <a:ea typeface="Verdana" panose="020B0604030504040204" pitchFamily="34" charset="0"/>
              </a:rPr>
              <a:t> Rücktrittserklärung noch keine Auswirkung </a:t>
            </a:r>
            <a:r>
              <a:rPr lang="de-AT" sz="2000" dirty="0">
                <a:solidFill>
                  <a:schemeClr val="tx1"/>
                </a:solidFill>
                <a:latin typeface="+mj-lt"/>
                <a:ea typeface="Verdana" panose="020B0604030504040204" pitchFamily="34" charset="0"/>
              </a:rPr>
              <a:t>der</a:t>
            </a:r>
            <a:r>
              <a:rPr lang="de-AT" sz="2000" b="0" i="0" dirty="0">
                <a:solidFill>
                  <a:schemeClr val="tx1"/>
                </a:solidFill>
                <a:effectLst/>
                <a:latin typeface="+mj-lt"/>
                <a:ea typeface="Verdana" panose="020B0604030504040204" pitchFamily="34" charset="0"/>
              </a:rPr>
              <a:t> COVID-19-Pandemie am Urlaubsziel vorgelegen sein </a:t>
            </a:r>
            <a:r>
              <a:rPr lang="de-AT" sz="2000" dirty="0">
                <a:solidFill>
                  <a:schemeClr val="tx1"/>
                </a:solidFill>
                <a:latin typeface="+mj-lt"/>
                <a:ea typeface="Verdana" panose="020B0604030504040204" pitchFamily="34" charset="0"/>
              </a:rPr>
              <a:t>und</a:t>
            </a:r>
            <a:r>
              <a:rPr lang="de-AT" sz="2000" b="0" i="0" dirty="0">
                <a:solidFill>
                  <a:schemeClr val="tx1"/>
                </a:solidFill>
                <a:effectLst/>
                <a:latin typeface="+mj-lt"/>
                <a:ea typeface="Verdana" panose="020B0604030504040204" pitchFamily="34" charset="0"/>
              </a:rPr>
              <a:t> daher nicht zum Rücktritt nach § 10 </a:t>
            </a:r>
            <a:r>
              <a:rPr lang="de-AT" sz="2000" b="0" i="0" dirty="0" err="1">
                <a:solidFill>
                  <a:schemeClr val="tx1"/>
                </a:solidFill>
                <a:effectLst/>
                <a:latin typeface="+mj-lt"/>
                <a:ea typeface="Verdana" panose="020B0604030504040204" pitchFamily="34" charset="0"/>
              </a:rPr>
              <a:t>Abs</a:t>
            </a:r>
            <a:r>
              <a:rPr lang="de-AT" sz="2000" b="0" i="0" dirty="0">
                <a:solidFill>
                  <a:schemeClr val="tx1"/>
                </a:solidFill>
                <a:effectLst/>
                <a:latin typeface="+mj-lt"/>
                <a:ea typeface="Verdana" panose="020B0604030504040204" pitchFamily="34" charset="0"/>
              </a:rPr>
              <a:t> 2 PRG berechtigen (vgl. </a:t>
            </a:r>
            <a:r>
              <a:rPr lang="de-AT" sz="2000" b="0" i="1" dirty="0">
                <a:solidFill>
                  <a:schemeClr val="tx1"/>
                </a:solidFill>
                <a:effectLst/>
                <a:latin typeface="+mj-lt"/>
                <a:ea typeface="Verdana" panose="020B0604030504040204" pitchFamily="34" charset="0"/>
              </a:rPr>
              <a:t>Treu in: </a:t>
            </a:r>
            <a:r>
              <a:rPr lang="de-AT" sz="2000" b="0" i="1" dirty="0" err="1">
                <a:solidFill>
                  <a:schemeClr val="tx1"/>
                </a:solidFill>
                <a:effectLst/>
                <a:latin typeface="+mj-lt"/>
                <a:ea typeface="Verdana" panose="020B0604030504040204" pitchFamily="34" charset="0"/>
              </a:rPr>
              <a:t>Bammer</a:t>
            </a:r>
            <a:r>
              <a:rPr lang="de-AT" sz="2000" b="0" i="1" dirty="0">
                <a:solidFill>
                  <a:schemeClr val="tx1"/>
                </a:solidFill>
                <a:effectLst/>
                <a:latin typeface="+mj-lt"/>
                <a:ea typeface="Verdana" panose="020B0604030504040204" pitchFamily="34" charset="0"/>
              </a:rPr>
              <a:t> </a:t>
            </a:r>
            <a:r>
              <a:rPr lang="de-AT" sz="2000" b="0" i="0" dirty="0">
                <a:solidFill>
                  <a:schemeClr val="tx1"/>
                </a:solidFill>
                <a:effectLst/>
                <a:latin typeface="+mj-lt"/>
                <a:ea typeface="Verdana" panose="020B0604030504040204" pitchFamily="34" charset="0"/>
              </a:rPr>
              <a:t>(Hrsg.), PRG, § 10 PRG, </a:t>
            </a:r>
            <a:r>
              <a:rPr lang="de-AT" sz="2000" b="0" i="0" dirty="0" err="1">
                <a:solidFill>
                  <a:schemeClr val="tx1"/>
                </a:solidFill>
                <a:effectLst/>
                <a:latin typeface="+mj-lt"/>
                <a:ea typeface="Verdana" panose="020B0604030504040204" pitchFamily="34" charset="0"/>
              </a:rPr>
              <a:t>Rz</a:t>
            </a:r>
            <a:r>
              <a:rPr lang="de-AT" sz="2000" b="0" i="0" dirty="0">
                <a:solidFill>
                  <a:schemeClr val="tx1"/>
                </a:solidFill>
                <a:effectLst/>
                <a:latin typeface="+mj-lt"/>
                <a:ea typeface="Verdana" panose="020B0604030504040204" pitchFamily="34" charset="0"/>
              </a:rPr>
              <a:t> 45 am Beispiel Aschenwolke). </a:t>
            </a:r>
          </a:p>
          <a:p>
            <a:endParaRPr lang="de-DE" dirty="0"/>
          </a:p>
        </p:txBody>
      </p:sp>
      <p:sp>
        <p:nvSpPr>
          <p:cNvPr id="4" name="Fußzeilenplatzhalter 3"/>
          <p:cNvSpPr>
            <a:spLocks noGrp="1"/>
          </p:cNvSpPr>
          <p:nvPr>
            <p:ph type="ftr" sz="quarter" idx="11"/>
          </p:nvPr>
        </p:nvSpPr>
        <p:spPr/>
        <p:txBody>
          <a:bodyPr/>
          <a:lstStyle/>
          <a:p>
            <a:r>
              <a:rPr lang="de-DE"/>
              <a:t>RA Dr. Eike Lindinger,  1080 Wien, Wickenburgg. 26/5,  kanzlei@ra-el.at, 01/4020173</a:t>
            </a:r>
          </a:p>
        </p:txBody>
      </p:sp>
      <p:sp>
        <p:nvSpPr>
          <p:cNvPr id="5" name="Foliennummernplatzhalter 4"/>
          <p:cNvSpPr>
            <a:spLocks noGrp="1"/>
          </p:cNvSpPr>
          <p:nvPr>
            <p:ph type="sldNum" sz="quarter" idx="12"/>
          </p:nvPr>
        </p:nvSpPr>
        <p:spPr/>
        <p:txBody>
          <a:bodyPr/>
          <a:lstStyle/>
          <a:p>
            <a:fld id="{6E2B935C-0738-495B-9060-E3C00A558146}" type="slidenum">
              <a:rPr lang="de-DE" smtClean="0"/>
              <a:t>20</a:t>
            </a:fld>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7" name="Rechteck 6"/>
          <p:cNvSpPr/>
          <p:nvPr/>
        </p:nvSpPr>
        <p:spPr>
          <a:xfrm>
            <a:off x="985520" y="4814659"/>
            <a:ext cx="10368280" cy="5731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pPr>
            <a:endParaRPr lang="de-AT" sz="1400" i="1" dirty="0">
              <a:solidFill>
                <a:schemeClr val="tx1"/>
              </a:solidFill>
              <a:latin typeface="+mj-lt"/>
              <a:ea typeface="Verdana" panose="020B0604030504040204" pitchFamily="34" charset="0"/>
            </a:endParaRPr>
          </a:p>
          <a:p>
            <a:pPr algn="just">
              <a:buClrTx/>
            </a:pPr>
            <a:r>
              <a:rPr lang="de-AT" sz="1600" i="1" dirty="0">
                <a:solidFill>
                  <a:schemeClr val="tx1"/>
                </a:solidFill>
                <a:latin typeface="+mj-lt"/>
                <a:ea typeface="Verdana" panose="020B0604030504040204" pitchFamily="34" charset="0"/>
              </a:rPr>
              <a:t>Praxishinweis: Eine bloße Berufung auf allg. Sicherheitsrisiken ohne </a:t>
            </a:r>
            <a:r>
              <a:rPr lang="de-AT" sz="1600" b="1" i="1" dirty="0">
                <a:solidFill>
                  <a:schemeClr val="tx1"/>
                </a:solidFill>
                <a:latin typeface="+mj-lt"/>
                <a:ea typeface="Verdana" panose="020B0604030504040204" pitchFamily="34" charset="0"/>
              </a:rPr>
              <a:t>konkrete Darlegung </a:t>
            </a:r>
            <a:r>
              <a:rPr lang="de-AT" sz="1600" i="1" dirty="0">
                <a:solidFill>
                  <a:schemeClr val="tx1"/>
                </a:solidFill>
                <a:latin typeface="+mj-lt"/>
                <a:ea typeface="Verdana" panose="020B0604030504040204" pitchFamily="34" charset="0"/>
              </a:rPr>
              <a:t>von einer allfälligen Undurchführbarkeit </a:t>
            </a:r>
            <a:r>
              <a:rPr lang="de-AT" sz="1600" i="1" dirty="0" err="1">
                <a:solidFill>
                  <a:schemeClr val="tx1"/>
                </a:solidFill>
                <a:latin typeface="+mj-lt"/>
                <a:ea typeface="Verdana" panose="020B0604030504040204" pitchFamily="34" charset="0"/>
              </a:rPr>
              <a:t>bzw</a:t>
            </a:r>
            <a:r>
              <a:rPr lang="de-AT" sz="1600" i="1" dirty="0">
                <a:solidFill>
                  <a:schemeClr val="tx1"/>
                </a:solidFill>
                <a:latin typeface="+mj-lt"/>
                <a:ea typeface="Verdana" panose="020B0604030504040204" pitchFamily="34" charset="0"/>
              </a:rPr>
              <a:t> Auswirkung auf den Reisenden reicht wohl nicht aus.</a:t>
            </a:r>
          </a:p>
          <a:p>
            <a:pPr marL="285750" indent="-285750">
              <a:lnSpc>
                <a:spcPct val="110000"/>
              </a:lnSpc>
              <a:buFont typeface="Arial" panose="020B0604020202020204" pitchFamily="34" charset="0"/>
              <a:buChar char="•"/>
            </a:pPr>
            <a:endParaRPr lang="de-DE" sz="1200" dirty="0">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54243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040448"/>
          </a:xfrm>
        </p:spPr>
        <p:txBody>
          <a:bodyPr>
            <a:normAutofit fontScale="90000"/>
          </a:bodyPr>
          <a:lstStyle/>
          <a:p>
            <a:pPr lvl="0">
              <a:spcBef>
                <a:spcPts val="1000"/>
              </a:spcBef>
            </a:pPr>
            <a:br>
              <a:rPr lang="de-DE" altLang="de-DE" sz="3600" b="1" dirty="0">
                <a:latin typeface="+mj-lt"/>
              </a:rPr>
            </a:br>
            <a:r>
              <a:rPr lang="de-DE" altLang="de-DE" sz="3600" b="1" dirty="0"/>
              <a:t>2. </a:t>
            </a:r>
            <a:r>
              <a:rPr lang="de-DE" altLang="de-DE" sz="3600" b="1" dirty="0">
                <a:solidFill>
                  <a:prstClr val="black"/>
                </a:solidFill>
                <a:ea typeface="+mn-ea"/>
                <a:cs typeface="+mn-cs"/>
              </a:rPr>
              <a:t>Der Stellenwert von Nachrichten/Meldungen</a:t>
            </a:r>
            <a:br>
              <a:rPr lang="de-DE" altLang="de-DE" sz="8800" b="1" dirty="0">
                <a:latin typeface="+mj-lt"/>
              </a:rPr>
            </a:br>
            <a:endParaRPr lang="de-DE" dirty="0"/>
          </a:p>
        </p:txBody>
      </p:sp>
      <p:sp>
        <p:nvSpPr>
          <p:cNvPr id="3" name="Inhaltsplatzhalter 2"/>
          <p:cNvSpPr>
            <a:spLocks noGrp="1"/>
          </p:cNvSpPr>
          <p:nvPr>
            <p:ph idx="1"/>
          </p:nvPr>
        </p:nvSpPr>
        <p:spPr>
          <a:xfrm>
            <a:off x="838200" y="1584960"/>
            <a:ext cx="10515600" cy="4592003"/>
          </a:xfrm>
        </p:spPr>
        <p:txBody>
          <a:bodyPr>
            <a:normAutofit/>
          </a:bodyPr>
          <a:lstStyle/>
          <a:p>
            <a:pPr marL="0" indent="0">
              <a:buClrTx/>
              <a:buNone/>
            </a:pPr>
            <a:r>
              <a:rPr lang="de-DE" altLang="de-DE" sz="2000" b="1" dirty="0">
                <a:solidFill>
                  <a:schemeClr val="tx1"/>
                </a:solidFill>
                <a:latin typeface="+mj-lt"/>
                <a:ea typeface="Verdana" panose="020B0604030504040204" pitchFamily="34" charset="0"/>
              </a:rPr>
              <a:t>a. Allgemeine Berichterstattung</a:t>
            </a:r>
          </a:p>
          <a:p>
            <a:pPr marL="171450" indent="-171450" algn="just">
              <a:lnSpc>
                <a:spcPct val="100000"/>
              </a:lnSpc>
              <a:spcBef>
                <a:spcPts val="0"/>
              </a:spcBef>
            </a:pPr>
            <a:r>
              <a:rPr lang="de-AT" sz="2000" b="0" i="0" dirty="0">
                <a:solidFill>
                  <a:schemeClr val="tx1"/>
                </a:solidFill>
                <a:effectLst/>
                <a:latin typeface="+mj-lt"/>
                <a:ea typeface="Verdana" panose="020B0604030504040204" pitchFamily="34" charset="0"/>
              </a:rPr>
              <a:t>Auch wenn </a:t>
            </a:r>
            <a:r>
              <a:rPr lang="de-AT" sz="2000" b="1" i="0" dirty="0">
                <a:solidFill>
                  <a:schemeClr val="tx1"/>
                </a:solidFill>
                <a:effectLst/>
                <a:latin typeface="+mj-lt"/>
                <a:ea typeface="Verdana" panose="020B0604030504040204" pitchFamily="34" charset="0"/>
              </a:rPr>
              <a:t>seriöse Medienberichterstattung </a:t>
            </a:r>
            <a:r>
              <a:rPr lang="de-AT" sz="2000" b="0" i="0" dirty="0">
                <a:solidFill>
                  <a:schemeClr val="tx1"/>
                </a:solidFill>
                <a:effectLst/>
                <a:latin typeface="+mj-lt"/>
                <a:ea typeface="Verdana" panose="020B0604030504040204" pitchFamily="34" charset="0"/>
              </a:rPr>
              <a:t>zu beachten ist </a:t>
            </a:r>
            <a:r>
              <a:rPr lang="de-AT" sz="2000" b="0" i="1" dirty="0">
                <a:solidFill>
                  <a:schemeClr val="tx1"/>
                </a:solidFill>
                <a:effectLst/>
                <a:latin typeface="+mj-lt"/>
                <a:ea typeface="Verdana" panose="020B0604030504040204" pitchFamily="34" charset="0"/>
              </a:rPr>
              <a:t>(vgl. </a:t>
            </a:r>
            <a:r>
              <a:rPr lang="de-AT" sz="2000" b="0" dirty="0">
                <a:solidFill>
                  <a:schemeClr val="tx1"/>
                </a:solidFill>
                <a:effectLst/>
                <a:latin typeface="+mj-lt"/>
                <a:ea typeface="Verdana" panose="020B0604030504040204" pitchFamily="34" charset="0"/>
              </a:rPr>
              <a:t>OGH, 6 Ob 156/04y</a:t>
            </a:r>
            <a:r>
              <a:rPr lang="de-AT" sz="2000" b="0" i="1" dirty="0">
                <a:solidFill>
                  <a:schemeClr val="tx1"/>
                </a:solidFill>
                <a:effectLst/>
                <a:latin typeface="+mj-lt"/>
                <a:ea typeface="Verdana" panose="020B0604030504040204" pitchFamily="34" charset="0"/>
              </a:rPr>
              <a:t>)</a:t>
            </a:r>
            <a:r>
              <a:rPr lang="de-AT" sz="2000" b="0" i="0" dirty="0">
                <a:solidFill>
                  <a:schemeClr val="tx1"/>
                </a:solidFill>
                <a:effectLst/>
                <a:latin typeface="+mj-lt"/>
                <a:ea typeface="Verdana" panose="020B0604030504040204" pitchFamily="34" charset="0"/>
              </a:rPr>
              <a:t>, so ist diese </a:t>
            </a:r>
            <a:r>
              <a:rPr lang="de-AT" sz="2000" b="1" dirty="0">
                <a:latin typeface="+mj-lt"/>
              </a:rPr>
              <a:t>nicht</a:t>
            </a:r>
            <a:r>
              <a:rPr lang="de-AT" sz="2000" b="0" i="0" dirty="0">
                <a:solidFill>
                  <a:schemeClr val="tx1"/>
                </a:solidFill>
                <a:effectLst/>
                <a:latin typeface="+mj-lt"/>
                <a:ea typeface="Verdana" panose="020B0604030504040204" pitchFamily="34" charset="0"/>
              </a:rPr>
              <a:t> </a:t>
            </a:r>
            <a:r>
              <a:rPr lang="de-AT" sz="2000" b="1" dirty="0">
                <a:latin typeface="+mj-lt"/>
              </a:rPr>
              <a:t>ungeprüft</a:t>
            </a:r>
            <a:r>
              <a:rPr lang="de-AT" sz="2000" b="0" i="0" dirty="0">
                <a:solidFill>
                  <a:schemeClr val="tx1"/>
                </a:solidFill>
                <a:effectLst/>
                <a:latin typeface="+mj-lt"/>
                <a:ea typeface="Verdana" panose="020B0604030504040204" pitchFamily="34" charset="0"/>
              </a:rPr>
              <a:t> einer Beurteilung zugrunde zu legen. Im Hinblick auf Pressemeldungen auch </a:t>
            </a:r>
            <a:r>
              <a:rPr lang="de-AT" sz="2000" dirty="0">
                <a:solidFill>
                  <a:schemeClr val="tx1"/>
                </a:solidFill>
                <a:latin typeface="+mj-lt"/>
                <a:ea typeface="Verdana" panose="020B0604030504040204" pitchFamily="34" charset="0"/>
              </a:rPr>
              <a:t>in</a:t>
            </a:r>
            <a:r>
              <a:rPr lang="de-AT" sz="2000" b="0" i="0" dirty="0">
                <a:solidFill>
                  <a:schemeClr val="tx1"/>
                </a:solidFill>
                <a:effectLst/>
                <a:latin typeface="+mj-lt"/>
                <a:ea typeface="Verdana" panose="020B0604030504040204" pitchFamily="34" charset="0"/>
              </a:rPr>
              <a:t> Onlinemedien können diese </a:t>
            </a:r>
            <a:r>
              <a:rPr lang="de-AT" sz="2000" b="0" i="0" dirty="0" err="1">
                <a:solidFill>
                  <a:schemeClr val="tx1"/>
                </a:solidFill>
                <a:effectLst/>
                <a:latin typeface="+mj-lt"/>
                <a:ea typeface="Verdana" panose="020B0604030504040204" pitchFamily="34" charset="0"/>
              </a:rPr>
              <a:t>uU</a:t>
            </a:r>
            <a:r>
              <a:rPr lang="de-AT" sz="2000" b="0" i="0" dirty="0">
                <a:solidFill>
                  <a:schemeClr val="tx1"/>
                </a:solidFill>
                <a:effectLst/>
                <a:latin typeface="+mj-lt"/>
                <a:ea typeface="Verdana" panose="020B0604030504040204" pitchFamily="34" charset="0"/>
              </a:rPr>
              <a:t> das </a:t>
            </a:r>
            <a:r>
              <a:rPr lang="de-AT" sz="2000" b="1" dirty="0">
                <a:latin typeface="+mj-lt"/>
              </a:rPr>
              <a:t>Substrat</a:t>
            </a:r>
            <a:r>
              <a:rPr lang="de-AT" sz="2000" b="0" i="0" dirty="0">
                <a:solidFill>
                  <a:schemeClr val="tx1"/>
                </a:solidFill>
                <a:effectLst/>
                <a:latin typeface="+mj-lt"/>
                <a:ea typeface="Verdana" panose="020B0604030504040204" pitchFamily="34" charset="0"/>
              </a:rPr>
              <a:t> </a:t>
            </a:r>
            <a:r>
              <a:rPr lang="de-AT" sz="2000" b="1" dirty="0">
                <a:latin typeface="+mj-lt"/>
              </a:rPr>
              <a:t>der</a:t>
            </a:r>
            <a:r>
              <a:rPr lang="de-AT" sz="2000" b="0" i="0" dirty="0">
                <a:solidFill>
                  <a:schemeClr val="tx1"/>
                </a:solidFill>
                <a:effectLst/>
                <a:latin typeface="+mj-lt"/>
                <a:ea typeface="Verdana" panose="020B0604030504040204" pitchFamily="34" charset="0"/>
              </a:rPr>
              <a:t> </a:t>
            </a:r>
            <a:r>
              <a:rPr lang="de-AT" sz="2000" b="1" dirty="0">
                <a:latin typeface="+mj-lt"/>
              </a:rPr>
              <a:t>Bestimmtheit</a:t>
            </a:r>
            <a:r>
              <a:rPr lang="de-AT" sz="2000" b="0" i="0" dirty="0">
                <a:solidFill>
                  <a:schemeClr val="tx1"/>
                </a:solidFill>
                <a:effectLst/>
                <a:latin typeface="+mj-lt"/>
                <a:ea typeface="Verdana" panose="020B0604030504040204" pitchFamily="34" charset="0"/>
              </a:rPr>
              <a:t> </a:t>
            </a:r>
            <a:r>
              <a:rPr lang="de-AT" sz="2000" b="1" dirty="0">
                <a:latin typeface="+mj-lt"/>
              </a:rPr>
              <a:t>nicht</a:t>
            </a:r>
            <a:r>
              <a:rPr lang="de-AT" sz="2000" b="0" i="0" dirty="0">
                <a:solidFill>
                  <a:schemeClr val="tx1"/>
                </a:solidFill>
                <a:effectLst/>
                <a:latin typeface="+mj-lt"/>
                <a:ea typeface="Verdana" panose="020B0604030504040204" pitchFamily="34" charset="0"/>
              </a:rPr>
              <a:t> </a:t>
            </a:r>
            <a:r>
              <a:rPr lang="de-AT" sz="2000" b="1" dirty="0">
                <a:latin typeface="+mj-lt"/>
              </a:rPr>
              <a:t>hinreichend</a:t>
            </a:r>
            <a:r>
              <a:rPr lang="de-AT" sz="2000" b="0" i="0" dirty="0">
                <a:solidFill>
                  <a:schemeClr val="tx1"/>
                </a:solidFill>
                <a:effectLst/>
                <a:latin typeface="+mj-lt"/>
                <a:ea typeface="Verdana" panose="020B0604030504040204" pitchFamily="34" charset="0"/>
              </a:rPr>
              <a:t> </a:t>
            </a:r>
            <a:r>
              <a:rPr lang="de-AT" sz="2000" b="1" dirty="0">
                <a:latin typeface="+mj-lt"/>
              </a:rPr>
              <a:t>erfüllen</a:t>
            </a:r>
            <a:r>
              <a:rPr lang="de-AT" sz="2000" b="0" i="0" dirty="0">
                <a:solidFill>
                  <a:schemeClr val="tx1"/>
                </a:solidFill>
                <a:effectLst/>
                <a:latin typeface="+mj-lt"/>
                <a:ea typeface="Verdana" panose="020B0604030504040204" pitchFamily="34" charset="0"/>
              </a:rPr>
              <a:t>, wenn diese über das Vorliegen einer "</a:t>
            </a:r>
            <a:r>
              <a:rPr lang="de-AT" sz="2000" b="1" dirty="0">
                <a:latin typeface="+mj-lt"/>
              </a:rPr>
              <a:t>Reisewarnung</a:t>
            </a:r>
            <a:r>
              <a:rPr lang="de-AT" sz="2000" b="0" i="0" dirty="0">
                <a:solidFill>
                  <a:schemeClr val="tx1"/>
                </a:solidFill>
                <a:effectLst/>
                <a:latin typeface="+mj-lt"/>
                <a:ea typeface="Verdana" panose="020B0604030504040204" pitchFamily="34" charset="0"/>
              </a:rPr>
              <a:t>" oder über die </a:t>
            </a:r>
            <a:r>
              <a:rPr lang="de-AT" sz="2000" b="1" dirty="0">
                <a:latin typeface="+mj-lt"/>
              </a:rPr>
              <a:t>Empfehlung</a:t>
            </a:r>
            <a:r>
              <a:rPr lang="de-AT" sz="2000" b="0" i="0" dirty="0">
                <a:solidFill>
                  <a:schemeClr val="tx1"/>
                </a:solidFill>
                <a:effectLst/>
                <a:latin typeface="+mj-lt"/>
                <a:ea typeface="Verdana" panose="020B0604030504040204" pitchFamily="34" charset="0"/>
              </a:rPr>
              <a:t>, eine Ausreise ernsthaft </a:t>
            </a:r>
            <a:r>
              <a:rPr lang="de-AT" sz="2000" dirty="0">
                <a:solidFill>
                  <a:schemeClr val="tx1"/>
                </a:solidFill>
                <a:latin typeface="+mj-lt"/>
                <a:ea typeface="Verdana" panose="020B0604030504040204" pitchFamily="34" charset="0"/>
              </a:rPr>
              <a:t>in</a:t>
            </a:r>
            <a:r>
              <a:rPr lang="de-AT" sz="2000" b="0" i="0" dirty="0">
                <a:solidFill>
                  <a:schemeClr val="tx1"/>
                </a:solidFill>
                <a:effectLst/>
                <a:latin typeface="+mj-lt"/>
                <a:ea typeface="Verdana" panose="020B0604030504040204" pitchFamily="34" charset="0"/>
              </a:rPr>
              <a:t> Betracht zu ziehen, berichten. </a:t>
            </a:r>
          </a:p>
          <a:p>
            <a:pPr marL="171450" indent="-171450" algn="just"/>
            <a:r>
              <a:rPr lang="de-AT" sz="2000" b="0" i="0" dirty="0">
                <a:solidFill>
                  <a:schemeClr val="tx1"/>
                </a:solidFill>
                <a:effectLst/>
                <a:latin typeface="+mj-lt"/>
                <a:ea typeface="Verdana" panose="020B0604030504040204" pitchFamily="34" charset="0"/>
              </a:rPr>
              <a:t>Eine </a:t>
            </a:r>
            <a:r>
              <a:rPr lang="de-AT" sz="2000" b="1" i="0" dirty="0">
                <a:solidFill>
                  <a:schemeClr val="tx1"/>
                </a:solidFill>
                <a:effectLst/>
                <a:latin typeface="+mj-lt"/>
                <a:ea typeface="Verdana" panose="020B0604030504040204" pitchFamily="34" charset="0"/>
              </a:rPr>
              <a:t>Pressemitteilung</a:t>
            </a:r>
            <a:r>
              <a:rPr lang="de-AT" sz="2000" b="0" i="0" dirty="0">
                <a:solidFill>
                  <a:schemeClr val="tx1"/>
                </a:solidFill>
                <a:effectLst/>
                <a:latin typeface="+mj-lt"/>
                <a:ea typeface="Verdana" panose="020B0604030504040204" pitchFamily="34" charset="0"/>
              </a:rPr>
              <a:t> allein bietet an sich </a:t>
            </a:r>
            <a:r>
              <a:rPr lang="de-AT" sz="2000" b="1" i="0" dirty="0">
                <a:solidFill>
                  <a:schemeClr val="tx1"/>
                </a:solidFill>
                <a:effectLst/>
                <a:latin typeface="+mj-lt"/>
                <a:ea typeface="Verdana" panose="020B0604030504040204" pitchFamily="34" charset="0"/>
              </a:rPr>
              <a:t>keine Gewähr </a:t>
            </a:r>
            <a:r>
              <a:rPr lang="de-AT" sz="2000" b="0" i="0" dirty="0">
                <a:solidFill>
                  <a:schemeClr val="tx1"/>
                </a:solidFill>
                <a:effectLst/>
                <a:latin typeface="+mj-lt"/>
                <a:ea typeface="Verdana" panose="020B0604030504040204" pitchFamily="34" charset="0"/>
              </a:rPr>
              <a:t>dafür, dass allfällige </a:t>
            </a:r>
            <a:r>
              <a:rPr lang="de-AT" sz="2000" b="1" dirty="0">
                <a:latin typeface="+mj-lt"/>
                <a:ea typeface="Verdana" panose="020B0604030504040204" pitchFamily="34" charset="0"/>
              </a:rPr>
              <a:t>Hinweise</a:t>
            </a:r>
            <a:r>
              <a:rPr lang="de-AT" sz="2000" b="0" i="0" dirty="0">
                <a:solidFill>
                  <a:schemeClr val="tx1"/>
                </a:solidFill>
                <a:effectLst/>
                <a:latin typeface="+mj-lt"/>
                <a:ea typeface="Verdana" panose="020B0604030504040204" pitchFamily="34" charset="0"/>
              </a:rPr>
              <a:t> </a:t>
            </a:r>
            <a:r>
              <a:rPr lang="de-AT" sz="2000" b="1" dirty="0">
                <a:latin typeface="+mj-lt"/>
                <a:ea typeface="Verdana" panose="020B0604030504040204" pitchFamily="34" charset="0"/>
              </a:rPr>
              <a:t>zutreffend</a:t>
            </a:r>
            <a:r>
              <a:rPr lang="de-AT" sz="2000" b="0" i="0" dirty="0">
                <a:solidFill>
                  <a:schemeClr val="tx1"/>
                </a:solidFill>
                <a:effectLst/>
                <a:latin typeface="+mj-lt"/>
                <a:ea typeface="Verdana" panose="020B0604030504040204" pitchFamily="34" charset="0"/>
              </a:rPr>
              <a:t> </a:t>
            </a:r>
            <a:r>
              <a:rPr lang="de-AT" sz="2000" b="1" dirty="0">
                <a:latin typeface="+mj-lt"/>
                <a:ea typeface="Verdana" panose="020B0604030504040204" pitchFamily="34" charset="0"/>
              </a:rPr>
              <a:t>ausgewertet</a:t>
            </a:r>
            <a:r>
              <a:rPr lang="de-AT" sz="2000" b="0" i="0" dirty="0">
                <a:solidFill>
                  <a:schemeClr val="tx1"/>
                </a:solidFill>
                <a:effectLst/>
                <a:latin typeface="+mj-lt"/>
                <a:ea typeface="Verdana" panose="020B0604030504040204" pitchFamily="34" charset="0"/>
              </a:rPr>
              <a:t> worden sind. </a:t>
            </a:r>
          </a:p>
          <a:p>
            <a:pPr marL="171450" indent="-171450" algn="just"/>
            <a:r>
              <a:rPr lang="de-AT" sz="2000" b="0" i="0" dirty="0">
                <a:solidFill>
                  <a:schemeClr val="tx1"/>
                </a:solidFill>
                <a:effectLst/>
                <a:latin typeface="+mj-lt"/>
                <a:ea typeface="Verdana" panose="020B0604030504040204" pitchFamily="34" charset="0"/>
              </a:rPr>
              <a:t>Ein </a:t>
            </a:r>
            <a:r>
              <a:rPr lang="de-AT" sz="2000" b="1" i="0" dirty="0">
                <a:solidFill>
                  <a:schemeClr val="tx1"/>
                </a:solidFill>
                <a:effectLst/>
                <a:latin typeface="+mj-lt"/>
                <a:ea typeface="Verdana" panose="020B0604030504040204" pitchFamily="34" charset="0"/>
              </a:rPr>
              <a:t>Warnhinweis</a:t>
            </a:r>
            <a:r>
              <a:rPr lang="de-AT" sz="2000" b="0" i="0" dirty="0">
                <a:solidFill>
                  <a:schemeClr val="tx1"/>
                </a:solidFill>
                <a:effectLst/>
                <a:latin typeface="+mj-lt"/>
                <a:ea typeface="Verdana" panose="020B0604030504040204" pitchFamily="34" charset="0"/>
              </a:rPr>
              <a:t>, </a:t>
            </a:r>
            <a:r>
              <a:rPr lang="de-AT" sz="2000" b="0" i="0" dirty="0" err="1">
                <a:solidFill>
                  <a:schemeClr val="tx1"/>
                </a:solidFill>
                <a:effectLst/>
                <a:latin typeface="+mj-lt"/>
                <a:ea typeface="Verdana" panose="020B0604030504040204" pitchFamily="34" charset="0"/>
              </a:rPr>
              <a:t>zB</a:t>
            </a:r>
            <a:r>
              <a:rPr lang="de-AT" sz="2000" b="0" i="0" dirty="0">
                <a:solidFill>
                  <a:schemeClr val="tx1"/>
                </a:solidFill>
                <a:effectLst/>
                <a:latin typeface="+mj-lt"/>
                <a:ea typeface="Verdana" panose="020B0604030504040204" pitchFamily="34" charset="0"/>
              </a:rPr>
              <a:t> eines Außenministeriums </a:t>
            </a:r>
            <a:r>
              <a:rPr lang="de-AT" sz="2000" b="0" i="0" dirty="0" err="1">
                <a:solidFill>
                  <a:schemeClr val="tx1"/>
                </a:solidFill>
                <a:effectLst/>
                <a:latin typeface="+mj-lt"/>
                <a:ea typeface="Verdana" panose="020B0604030504040204" pitchFamily="34" charset="0"/>
              </a:rPr>
              <a:t>bzw</a:t>
            </a:r>
            <a:r>
              <a:rPr lang="de-AT" sz="2000" b="0" i="0" dirty="0">
                <a:solidFill>
                  <a:schemeClr val="tx1"/>
                </a:solidFill>
                <a:effectLst/>
                <a:latin typeface="+mj-lt"/>
                <a:ea typeface="Verdana" panose="020B0604030504040204" pitchFamily="34" charset="0"/>
              </a:rPr>
              <a:t> von Ministerien - wie gegenwärtig </a:t>
            </a:r>
            <a:r>
              <a:rPr lang="de-AT" sz="2000" dirty="0">
                <a:solidFill>
                  <a:schemeClr val="tx1"/>
                </a:solidFill>
                <a:latin typeface="+mj-lt"/>
                <a:ea typeface="Verdana" panose="020B0604030504040204" pitchFamily="34" charset="0"/>
              </a:rPr>
              <a:t>in der Krise</a:t>
            </a:r>
            <a:r>
              <a:rPr lang="de-AT" sz="2000" b="0" i="0" dirty="0">
                <a:solidFill>
                  <a:schemeClr val="tx1"/>
                </a:solidFill>
                <a:effectLst/>
                <a:latin typeface="+mj-lt"/>
                <a:ea typeface="Verdana" panose="020B0604030504040204" pitchFamily="34" charset="0"/>
              </a:rPr>
              <a:t> immer wieder als Empfehlung mitgeteilt -, </a:t>
            </a:r>
            <a:r>
              <a:rPr lang="de-AT" sz="2000" b="1" dirty="0">
                <a:latin typeface="+mj-lt"/>
              </a:rPr>
              <a:t>kann</a:t>
            </a:r>
            <a:r>
              <a:rPr lang="de-AT" sz="2000" b="0" i="0" dirty="0">
                <a:solidFill>
                  <a:schemeClr val="tx1"/>
                </a:solidFill>
                <a:effectLst/>
                <a:latin typeface="+mj-lt"/>
                <a:ea typeface="Verdana" panose="020B0604030504040204" pitchFamily="34" charset="0"/>
              </a:rPr>
              <a:t> als </a:t>
            </a:r>
            <a:r>
              <a:rPr lang="de-AT" sz="2000" b="1" dirty="0">
                <a:latin typeface="+mj-lt"/>
              </a:rPr>
              <a:t>Indiz</a:t>
            </a:r>
            <a:r>
              <a:rPr lang="de-AT" sz="2000" b="0" i="0" dirty="0">
                <a:solidFill>
                  <a:schemeClr val="tx1"/>
                </a:solidFill>
                <a:effectLst/>
                <a:latin typeface="+mj-lt"/>
                <a:ea typeface="Verdana" panose="020B0604030504040204" pitchFamily="34" charset="0"/>
              </a:rPr>
              <a:t> für das Bestehen einer </a:t>
            </a:r>
            <a:r>
              <a:rPr lang="de-AT" sz="2000" b="1" dirty="0">
                <a:latin typeface="+mj-lt"/>
              </a:rPr>
              <a:t>Gefährdungslage</a:t>
            </a:r>
            <a:r>
              <a:rPr lang="de-AT" sz="2000" b="0" i="0" dirty="0">
                <a:solidFill>
                  <a:schemeClr val="tx1"/>
                </a:solidFill>
                <a:effectLst/>
                <a:latin typeface="+mj-lt"/>
                <a:ea typeface="Verdana" panose="020B0604030504040204" pitchFamily="34" charset="0"/>
              </a:rPr>
              <a:t> herangezogen werden (vgl. </a:t>
            </a:r>
            <a:r>
              <a:rPr lang="de-AT" sz="2000" b="0" i="0" dirty="0" err="1">
                <a:solidFill>
                  <a:schemeClr val="tx1"/>
                </a:solidFill>
                <a:effectLst/>
                <a:latin typeface="+mj-lt"/>
                <a:ea typeface="Verdana" panose="020B0604030504040204" pitchFamily="34" charset="0"/>
              </a:rPr>
              <a:t>Minutes</a:t>
            </a:r>
            <a:r>
              <a:rPr lang="de-AT" sz="2000" b="0" i="0" dirty="0">
                <a:solidFill>
                  <a:schemeClr val="tx1"/>
                </a:solidFill>
                <a:effectLst/>
                <a:latin typeface="+mj-lt"/>
                <a:ea typeface="Verdana" panose="020B0604030504040204" pitchFamily="34" charset="0"/>
              </a:rPr>
              <a:t> 4th </a:t>
            </a:r>
            <a:r>
              <a:rPr lang="de-AT" sz="2000" b="0" i="0" dirty="0" err="1">
                <a:solidFill>
                  <a:schemeClr val="tx1"/>
                </a:solidFill>
                <a:effectLst/>
                <a:latin typeface="+mj-lt"/>
                <a:ea typeface="Verdana" panose="020B0604030504040204" pitchFamily="34" charset="0"/>
              </a:rPr>
              <a:t>workshop</a:t>
            </a:r>
            <a:r>
              <a:rPr lang="de-AT" sz="2000" b="0" i="0" dirty="0">
                <a:solidFill>
                  <a:schemeClr val="tx1"/>
                </a:solidFill>
                <a:effectLst/>
                <a:latin typeface="+mj-lt"/>
                <a:ea typeface="Verdana" panose="020B0604030504040204" pitchFamily="34" charset="0"/>
              </a:rPr>
              <a:t> 16.2.2017, 21). </a:t>
            </a:r>
          </a:p>
          <a:p>
            <a:endParaRPr lang="de-DE" dirty="0"/>
          </a:p>
        </p:txBody>
      </p:sp>
      <p:sp>
        <p:nvSpPr>
          <p:cNvPr id="4" name="Fußzeilenplatzhalter 3"/>
          <p:cNvSpPr>
            <a:spLocks noGrp="1"/>
          </p:cNvSpPr>
          <p:nvPr>
            <p:ph type="ftr" sz="quarter" idx="11"/>
          </p:nvPr>
        </p:nvSpPr>
        <p:spPr/>
        <p:txBody>
          <a:bodyPr/>
          <a:lstStyle/>
          <a:p>
            <a:r>
              <a:rPr lang="de-DE"/>
              <a:t>RA Dr. Eike Lindinger,  1080 Wien, Wickenburgg. 26/5,  kanzlei@ra-el.at, 01/4020173</a:t>
            </a:r>
          </a:p>
        </p:txBody>
      </p:sp>
      <p:sp>
        <p:nvSpPr>
          <p:cNvPr id="5" name="Foliennummernplatzhalter 4"/>
          <p:cNvSpPr>
            <a:spLocks noGrp="1"/>
          </p:cNvSpPr>
          <p:nvPr>
            <p:ph type="sldNum" sz="quarter" idx="12"/>
          </p:nvPr>
        </p:nvSpPr>
        <p:spPr/>
        <p:txBody>
          <a:bodyPr/>
          <a:lstStyle/>
          <a:p>
            <a:fld id="{6E2B935C-0738-495B-9060-E3C00A558146}" type="slidenum">
              <a:rPr lang="de-DE" smtClean="0"/>
              <a:t>21</a:t>
            </a:fld>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7" name="Rechteck 6"/>
          <p:cNvSpPr/>
          <p:nvPr/>
        </p:nvSpPr>
        <p:spPr>
          <a:xfrm>
            <a:off x="838200" y="5260267"/>
            <a:ext cx="10398760" cy="9166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pPr>
            <a:endParaRPr lang="de-AT" sz="1400" i="1" dirty="0">
              <a:solidFill>
                <a:schemeClr val="tx1"/>
              </a:solidFill>
              <a:latin typeface="+mj-lt"/>
              <a:ea typeface="Verdana" panose="020B0604030504040204" pitchFamily="34" charset="0"/>
            </a:endParaRPr>
          </a:p>
          <a:p>
            <a:pPr algn="just">
              <a:buClrTx/>
            </a:pPr>
            <a:r>
              <a:rPr lang="de-AT" sz="1600" i="1" dirty="0">
                <a:solidFill>
                  <a:schemeClr val="tx1"/>
                </a:solidFill>
                <a:latin typeface="+mj-lt"/>
                <a:ea typeface="Verdana" panose="020B0604030504040204" pitchFamily="34" charset="0"/>
              </a:rPr>
              <a:t>Praxishinweis: Die bloße Behauptung der Unsicherheit, diese Gefährdung könne jederzeit zu einer lebensbedrohlichen Situation für Reisende führen, stellt sich mitunter als eine Vermutung dar, welche die Anforderungen an eine substantiierte Darlegung nicht immer erfüllt (vgl. AG Hamburg, 17a V 331/11, </a:t>
            </a:r>
            <a:r>
              <a:rPr lang="de-AT" sz="1600" i="1" dirty="0" err="1">
                <a:solidFill>
                  <a:schemeClr val="tx1"/>
                </a:solidFill>
                <a:latin typeface="+mj-lt"/>
                <a:ea typeface="Verdana" panose="020B0604030504040204" pitchFamily="34" charset="0"/>
              </a:rPr>
              <a:t>RRa</a:t>
            </a:r>
            <a:r>
              <a:rPr lang="de-AT" sz="1600" i="1" dirty="0">
                <a:solidFill>
                  <a:schemeClr val="tx1"/>
                </a:solidFill>
                <a:latin typeface="+mj-lt"/>
                <a:ea typeface="Verdana" panose="020B0604030504040204" pitchFamily="34" charset="0"/>
              </a:rPr>
              <a:t> 2013, 122 (124)).</a:t>
            </a:r>
            <a:endParaRPr lang="de-DE" altLang="de-DE" sz="1600" i="1" dirty="0">
              <a:solidFill>
                <a:schemeClr val="tx1"/>
              </a:solidFill>
              <a:latin typeface="+mj-lt"/>
              <a:ea typeface="Verdana" panose="020B0604030504040204" pitchFamily="34" charset="0"/>
            </a:endParaRPr>
          </a:p>
          <a:p>
            <a:pPr marL="285750" indent="-285750">
              <a:lnSpc>
                <a:spcPct val="110000"/>
              </a:lnSpc>
              <a:buFont typeface="Arial" panose="020B0604020202020204" pitchFamily="34" charset="0"/>
              <a:buChar char="•"/>
            </a:pPr>
            <a:endParaRPr lang="de-DE" sz="1200" dirty="0">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169838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de-DE" altLang="de-DE" sz="3600" dirty="0">
                <a:latin typeface="+mj-lt"/>
              </a:rPr>
            </a:br>
            <a:r>
              <a:rPr lang="de-DE" altLang="de-DE" sz="3600" b="1" dirty="0"/>
              <a:t>2</a:t>
            </a:r>
            <a:r>
              <a:rPr lang="de-DE" altLang="de-DE" sz="3600" b="1" dirty="0">
                <a:latin typeface="+mj-lt"/>
              </a:rPr>
              <a:t>. Der Stellenwert von Nachrichten/ Meldungen </a:t>
            </a:r>
            <a:br>
              <a:rPr lang="de-DE" altLang="de-DE" sz="9600" b="1" dirty="0">
                <a:latin typeface="+mj-lt"/>
              </a:rPr>
            </a:br>
            <a:endParaRPr lang="de-DE" dirty="0"/>
          </a:p>
        </p:txBody>
      </p:sp>
      <p:sp>
        <p:nvSpPr>
          <p:cNvPr id="3" name="Inhaltsplatzhalter 2"/>
          <p:cNvSpPr>
            <a:spLocks noGrp="1"/>
          </p:cNvSpPr>
          <p:nvPr>
            <p:ph idx="1"/>
          </p:nvPr>
        </p:nvSpPr>
        <p:spPr>
          <a:xfrm>
            <a:off x="712695" y="1626030"/>
            <a:ext cx="10515600" cy="4351338"/>
          </a:xfrm>
        </p:spPr>
        <p:txBody>
          <a:bodyPr>
            <a:normAutofit/>
          </a:bodyPr>
          <a:lstStyle/>
          <a:p>
            <a:pPr marL="0" indent="0">
              <a:buClrTx/>
              <a:buNone/>
            </a:pPr>
            <a:r>
              <a:rPr lang="de-DE" altLang="de-DE" sz="2000" b="1" dirty="0">
                <a:solidFill>
                  <a:schemeClr val="tx1"/>
                </a:solidFill>
                <a:latin typeface="+mj-lt"/>
              </a:rPr>
              <a:t>b. Reisewarnung</a:t>
            </a:r>
            <a:endParaRPr lang="de-AT" sz="2000" b="1" dirty="0">
              <a:solidFill>
                <a:schemeClr val="tx1"/>
              </a:solidFill>
              <a:latin typeface="+mj-lt"/>
              <a:ea typeface="Verdana" panose="020B0604030504040204" pitchFamily="34" charset="0"/>
            </a:endParaRPr>
          </a:p>
          <a:p>
            <a:pPr marL="171450" indent="-171450" algn="just"/>
            <a:r>
              <a:rPr lang="de-AT" sz="2000" b="0" i="0" dirty="0">
                <a:solidFill>
                  <a:schemeClr val="tx1"/>
                </a:solidFill>
                <a:effectLst/>
                <a:latin typeface="+mj-lt"/>
                <a:ea typeface="Verdana" panose="020B0604030504040204" pitchFamily="34" charset="0"/>
              </a:rPr>
              <a:t>Die Annahme, dass im Fall einer </a:t>
            </a:r>
            <a:r>
              <a:rPr lang="de-AT" sz="2000" b="1" i="0" dirty="0">
                <a:solidFill>
                  <a:schemeClr val="tx1"/>
                </a:solidFill>
                <a:effectLst/>
                <a:latin typeface="+mj-lt"/>
                <a:ea typeface="Verdana" panose="020B0604030504040204" pitchFamily="34" charset="0"/>
              </a:rPr>
              <a:t>Reisewarnung</a:t>
            </a:r>
            <a:r>
              <a:rPr lang="de-AT" sz="2000" b="0" i="0" dirty="0">
                <a:solidFill>
                  <a:schemeClr val="tx1"/>
                </a:solidFill>
                <a:effectLst/>
                <a:latin typeface="+mj-lt"/>
                <a:ea typeface="Verdana" panose="020B0604030504040204" pitchFamily="34" charset="0"/>
              </a:rPr>
              <a:t> des Außenministeriums ein </a:t>
            </a:r>
            <a:r>
              <a:rPr lang="de-AT" sz="2000" b="1" i="0" dirty="0">
                <a:solidFill>
                  <a:schemeClr val="tx1"/>
                </a:solidFill>
                <a:effectLst/>
                <a:latin typeface="+mj-lt"/>
                <a:ea typeface="Verdana" panose="020B0604030504040204" pitchFamily="34" charset="0"/>
              </a:rPr>
              <a:t>"automatisches" </a:t>
            </a:r>
            <a:r>
              <a:rPr lang="de-AT" sz="2000" b="0" i="0" dirty="0">
                <a:solidFill>
                  <a:schemeClr val="tx1"/>
                </a:solidFill>
                <a:effectLst/>
                <a:latin typeface="+mj-lt"/>
                <a:ea typeface="Verdana" panose="020B0604030504040204" pitchFamily="34" charset="0"/>
              </a:rPr>
              <a:t>Rücktrittsrecht besteht, ist </a:t>
            </a:r>
            <a:r>
              <a:rPr lang="de-AT" sz="2000" b="1" dirty="0">
                <a:solidFill>
                  <a:schemeClr val="tx1"/>
                </a:solidFill>
                <a:effectLst/>
                <a:latin typeface="+mj-lt"/>
                <a:ea typeface="Verdana" panose="020B0604030504040204" pitchFamily="34" charset="0"/>
              </a:rPr>
              <a:t>nach</a:t>
            </a:r>
            <a:r>
              <a:rPr lang="de-AT" sz="2000" b="0" i="0" dirty="0">
                <a:solidFill>
                  <a:schemeClr val="tx1"/>
                </a:solidFill>
                <a:effectLst/>
                <a:latin typeface="+mj-lt"/>
                <a:ea typeface="Verdana" panose="020B0604030504040204" pitchFamily="34" charset="0"/>
              </a:rPr>
              <a:t> </a:t>
            </a:r>
            <a:r>
              <a:rPr lang="de-AT" sz="2000" b="1" dirty="0">
                <a:latin typeface="+mj-lt"/>
              </a:rPr>
              <a:t>Treu</a:t>
            </a:r>
            <a:r>
              <a:rPr lang="de-AT" sz="2000" b="0" i="0" dirty="0">
                <a:solidFill>
                  <a:schemeClr val="tx1"/>
                </a:solidFill>
                <a:effectLst/>
                <a:latin typeface="+mj-lt"/>
                <a:ea typeface="Verdana" panose="020B0604030504040204" pitchFamily="34" charset="0"/>
              </a:rPr>
              <a:t> </a:t>
            </a:r>
            <a:r>
              <a:rPr lang="de-AT" sz="2000" b="1" i="0" dirty="0">
                <a:solidFill>
                  <a:schemeClr val="tx1"/>
                </a:solidFill>
                <a:effectLst/>
                <a:latin typeface="+mj-lt"/>
                <a:ea typeface="Verdana" panose="020B0604030504040204" pitchFamily="34" charset="0"/>
              </a:rPr>
              <a:t>verfehlt</a:t>
            </a:r>
            <a:r>
              <a:rPr lang="de-AT" sz="2000" b="0" i="0" dirty="0">
                <a:solidFill>
                  <a:schemeClr val="tx1"/>
                </a:solidFill>
                <a:effectLst/>
                <a:latin typeface="+mj-lt"/>
                <a:ea typeface="Verdana" panose="020B0604030504040204" pitchFamily="34" charset="0"/>
              </a:rPr>
              <a:t> (vgl. </a:t>
            </a:r>
            <a:r>
              <a:rPr lang="de-AT" sz="2000" b="0" i="1" dirty="0">
                <a:solidFill>
                  <a:schemeClr val="tx1"/>
                </a:solidFill>
                <a:effectLst/>
                <a:latin typeface="+mj-lt"/>
                <a:ea typeface="Verdana" panose="020B0604030504040204" pitchFamily="34" charset="0"/>
              </a:rPr>
              <a:t>Treu in: </a:t>
            </a:r>
            <a:r>
              <a:rPr lang="de-AT" sz="2000" b="0" i="1" dirty="0" err="1">
                <a:solidFill>
                  <a:schemeClr val="tx1"/>
                </a:solidFill>
                <a:effectLst/>
                <a:latin typeface="+mj-lt"/>
                <a:ea typeface="Verdana" panose="020B0604030504040204" pitchFamily="34" charset="0"/>
              </a:rPr>
              <a:t>Bammer</a:t>
            </a:r>
            <a:r>
              <a:rPr lang="de-AT" sz="2000" i="1" dirty="0">
                <a:solidFill>
                  <a:schemeClr val="tx1"/>
                </a:solidFill>
                <a:latin typeface="+mj-lt"/>
                <a:ea typeface="Verdana" panose="020B0604030504040204" pitchFamily="34" charset="0"/>
              </a:rPr>
              <a:t> </a:t>
            </a:r>
            <a:r>
              <a:rPr lang="de-AT" sz="2000" dirty="0">
                <a:solidFill>
                  <a:schemeClr val="tx1"/>
                </a:solidFill>
                <a:latin typeface="+mj-lt"/>
                <a:ea typeface="Verdana" panose="020B0604030504040204" pitchFamily="34" charset="0"/>
              </a:rPr>
              <a:t>(Hrsg.) PRG, § 10 PRG, </a:t>
            </a:r>
            <a:r>
              <a:rPr lang="de-AT" sz="2000" dirty="0" err="1">
                <a:solidFill>
                  <a:schemeClr val="tx1"/>
                </a:solidFill>
                <a:latin typeface="+mj-lt"/>
                <a:ea typeface="Verdana" panose="020B0604030504040204" pitchFamily="34" charset="0"/>
              </a:rPr>
              <a:t>Rz</a:t>
            </a:r>
            <a:r>
              <a:rPr lang="de-AT" sz="2000" dirty="0">
                <a:solidFill>
                  <a:schemeClr val="tx1"/>
                </a:solidFill>
                <a:latin typeface="+mj-lt"/>
                <a:ea typeface="Verdana" panose="020B0604030504040204" pitchFamily="34" charset="0"/>
              </a:rPr>
              <a:t> 50</a:t>
            </a:r>
            <a:r>
              <a:rPr lang="de-AT" sz="2000" b="0" i="0" dirty="0">
                <a:solidFill>
                  <a:schemeClr val="tx1"/>
                </a:solidFill>
                <a:effectLst/>
                <a:latin typeface="+mj-lt"/>
                <a:ea typeface="Verdana" panose="020B0604030504040204" pitchFamily="34" charset="0"/>
              </a:rPr>
              <a:t>). Nach </a:t>
            </a:r>
            <a:r>
              <a:rPr lang="de-AT" sz="2000" b="1" i="1" dirty="0">
                <a:solidFill>
                  <a:schemeClr val="tx1"/>
                </a:solidFill>
                <a:effectLst/>
                <a:latin typeface="+mj-lt"/>
                <a:ea typeface="Verdana" panose="020B0604030504040204" pitchFamily="34" charset="0"/>
              </a:rPr>
              <a:t>Treu</a:t>
            </a:r>
            <a:r>
              <a:rPr lang="de-AT" sz="2000" b="0" i="0" dirty="0">
                <a:solidFill>
                  <a:schemeClr val="tx1"/>
                </a:solidFill>
                <a:effectLst/>
                <a:latin typeface="+mj-lt"/>
                <a:ea typeface="Verdana" panose="020B0604030504040204" pitchFamily="34" charset="0"/>
              </a:rPr>
              <a:t> handelt es sich bei </a:t>
            </a:r>
            <a:r>
              <a:rPr lang="de-AT" sz="2000" dirty="0">
                <a:solidFill>
                  <a:schemeClr val="tx1"/>
                </a:solidFill>
                <a:latin typeface="+mj-lt"/>
                <a:ea typeface="Verdana" panose="020B0604030504040204" pitchFamily="34" charset="0"/>
              </a:rPr>
              <a:t>der</a:t>
            </a:r>
            <a:r>
              <a:rPr lang="de-AT" sz="2000" b="0" i="0" dirty="0">
                <a:solidFill>
                  <a:schemeClr val="tx1"/>
                </a:solidFill>
                <a:effectLst/>
                <a:latin typeface="+mj-lt"/>
                <a:ea typeface="Verdana" panose="020B0604030504040204" pitchFamily="34" charset="0"/>
              </a:rPr>
              <a:t> Reisewarnung um eine </a:t>
            </a:r>
            <a:r>
              <a:rPr lang="de-AT" sz="2000" b="1" dirty="0">
                <a:latin typeface="+mj-lt"/>
              </a:rPr>
              <a:t>gutachterliche</a:t>
            </a:r>
            <a:r>
              <a:rPr lang="de-AT" sz="2000" b="0" i="0" dirty="0">
                <a:solidFill>
                  <a:schemeClr val="tx1"/>
                </a:solidFill>
                <a:effectLst/>
                <a:latin typeface="+mj-lt"/>
                <a:ea typeface="Verdana" panose="020B0604030504040204" pitchFamily="34" charset="0"/>
              </a:rPr>
              <a:t> </a:t>
            </a:r>
            <a:r>
              <a:rPr lang="de-AT" sz="2000" b="1" dirty="0">
                <a:latin typeface="+mj-lt"/>
              </a:rPr>
              <a:t>Stellungnahme</a:t>
            </a:r>
            <a:r>
              <a:rPr lang="de-AT" sz="2000" b="0" i="0" dirty="0">
                <a:solidFill>
                  <a:schemeClr val="tx1"/>
                </a:solidFill>
                <a:effectLst/>
                <a:latin typeface="+mj-lt"/>
                <a:ea typeface="Verdana" panose="020B0604030504040204" pitchFamily="34" charset="0"/>
              </a:rPr>
              <a:t>, die zwar starke </a:t>
            </a:r>
            <a:r>
              <a:rPr lang="de-AT" sz="2000" b="1" dirty="0" err="1">
                <a:latin typeface="+mj-lt"/>
              </a:rPr>
              <a:t>Indizwirkung</a:t>
            </a:r>
            <a:r>
              <a:rPr lang="de-AT" sz="2000" b="0" i="0" dirty="0">
                <a:solidFill>
                  <a:schemeClr val="tx1"/>
                </a:solidFill>
                <a:effectLst/>
                <a:latin typeface="+mj-lt"/>
                <a:ea typeface="Verdana" panose="020B0604030504040204" pitchFamily="34" charset="0"/>
              </a:rPr>
              <a:t> entfaltet, aber </a:t>
            </a:r>
            <a:r>
              <a:rPr lang="de-AT" sz="2000" dirty="0">
                <a:solidFill>
                  <a:schemeClr val="tx1"/>
                </a:solidFill>
                <a:latin typeface="+mj-lt"/>
                <a:ea typeface="Verdana" panose="020B0604030504040204" pitchFamily="34" charset="0"/>
              </a:rPr>
              <a:t>der</a:t>
            </a:r>
            <a:r>
              <a:rPr lang="de-AT" sz="2000" b="0" i="0" dirty="0">
                <a:solidFill>
                  <a:schemeClr val="tx1"/>
                </a:solidFill>
                <a:effectLst/>
                <a:latin typeface="+mj-lt"/>
                <a:ea typeface="Verdana" panose="020B0604030504040204" pitchFamily="34" charset="0"/>
              </a:rPr>
              <a:t> </a:t>
            </a:r>
            <a:r>
              <a:rPr lang="de-AT" sz="2000" b="1" dirty="0">
                <a:latin typeface="+mj-lt"/>
              </a:rPr>
              <a:t>freien Beweiswürdigung </a:t>
            </a:r>
            <a:r>
              <a:rPr lang="de-AT" sz="2000" b="0" i="0" dirty="0">
                <a:solidFill>
                  <a:schemeClr val="tx1"/>
                </a:solidFill>
                <a:effectLst/>
                <a:latin typeface="+mj-lt"/>
                <a:ea typeface="Verdana" panose="020B0604030504040204" pitchFamily="34" charset="0"/>
              </a:rPr>
              <a:t>unterliegt. </a:t>
            </a:r>
          </a:p>
          <a:p>
            <a:pPr marL="171450" indent="-171450" algn="just"/>
            <a:r>
              <a:rPr lang="de-AT" sz="2000" b="0" i="0" dirty="0">
                <a:solidFill>
                  <a:schemeClr val="tx1"/>
                </a:solidFill>
                <a:effectLst/>
                <a:latin typeface="+mj-lt"/>
                <a:ea typeface="Verdana" panose="020B0604030504040204" pitchFamily="34" charset="0"/>
              </a:rPr>
              <a:t>Auch </a:t>
            </a:r>
            <a:r>
              <a:rPr lang="de-AT" sz="2000" b="1" dirty="0" err="1">
                <a:latin typeface="+mj-lt"/>
              </a:rPr>
              <a:t>Schoditsch</a:t>
            </a:r>
            <a:r>
              <a:rPr lang="de-AT" sz="2000" b="0" i="0" dirty="0">
                <a:solidFill>
                  <a:schemeClr val="tx1"/>
                </a:solidFill>
                <a:effectLst/>
                <a:latin typeface="+mj-lt"/>
                <a:ea typeface="Verdana" panose="020B0604030504040204" pitchFamily="34" charset="0"/>
              </a:rPr>
              <a:t> </a:t>
            </a:r>
            <a:r>
              <a:rPr lang="de-AT" sz="2000" b="0" i="1" dirty="0">
                <a:solidFill>
                  <a:schemeClr val="tx1"/>
                </a:solidFill>
                <a:effectLst/>
                <a:latin typeface="+mj-lt"/>
                <a:ea typeface="Verdana" panose="020B0604030504040204" pitchFamily="34" charset="0"/>
              </a:rPr>
              <a:t>(</a:t>
            </a:r>
            <a:r>
              <a:rPr lang="de-AT" sz="2000" b="0" i="1" dirty="0" err="1">
                <a:solidFill>
                  <a:schemeClr val="tx1"/>
                </a:solidFill>
                <a:effectLst/>
                <a:latin typeface="+mj-lt"/>
                <a:ea typeface="Verdana" panose="020B0604030504040204" pitchFamily="34" charset="0"/>
              </a:rPr>
              <a:t>Schoditsch</a:t>
            </a:r>
            <a:r>
              <a:rPr lang="de-AT" sz="2000" b="0" i="1" dirty="0">
                <a:solidFill>
                  <a:schemeClr val="tx1"/>
                </a:solidFill>
                <a:effectLst/>
                <a:latin typeface="+mj-lt"/>
                <a:ea typeface="Verdana" panose="020B0604030504040204" pitchFamily="34" charset="0"/>
              </a:rPr>
              <a:t>, </a:t>
            </a:r>
            <a:r>
              <a:rPr lang="de-AT" sz="2000" b="0" dirty="0">
                <a:solidFill>
                  <a:schemeClr val="tx1"/>
                </a:solidFill>
                <a:effectLst/>
                <a:latin typeface="+mj-lt"/>
                <a:ea typeface="Verdana" panose="020B0604030504040204" pitchFamily="34" charset="0"/>
              </a:rPr>
              <a:t>Der Einfluss de Terrorgefahr das Reiserecht, ZVR 2016, 536ff)</a:t>
            </a:r>
            <a:r>
              <a:rPr lang="de-AT" sz="2000" b="0" i="0" dirty="0">
                <a:solidFill>
                  <a:schemeClr val="tx1"/>
                </a:solidFill>
                <a:effectLst/>
                <a:latin typeface="+mj-lt"/>
                <a:ea typeface="Verdana" panose="020B0604030504040204" pitchFamily="34" charset="0"/>
              </a:rPr>
              <a:t> spricht sich </a:t>
            </a:r>
            <a:r>
              <a:rPr lang="de-AT" sz="2000" b="1" dirty="0">
                <a:latin typeface="+mj-lt"/>
              </a:rPr>
              <a:t>gegen</a:t>
            </a:r>
            <a:r>
              <a:rPr lang="de-AT" sz="2000" b="0" i="0" dirty="0">
                <a:solidFill>
                  <a:schemeClr val="tx1"/>
                </a:solidFill>
                <a:effectLst/>
                <a:latin typeface="+mj-lt"/>
                <a:ea typeface="Verdana" panose="020B0604030504040204" pitchFamily="34" charset="0"/>
              </a:rPr>
              <a:t> eine </a:t>
            </a:r>
            <a:r>
              <a:rPr lang="de-AT" sz="2000" b="1" dirty="0">
                <a:latin typeface="+mj-lt"/>
              </a:rPr>
              <a:t>Bindungswirkung</a:t>
            </a:r>
            <a:r>
              <a:rPr lang="de-AT" sz="2000" b="0" i="0" dirty="0">
                <a:solidFill>
                  <a:schemeClr val="tx1"/>
                </a:solidFill>
                <a:effectLst/>
                <a:latin typeface="+mj-lt"/>
                <a:ea typeface="Verdana" panose="020B0604030504040204" pitchFamily="34" charset="0"/>
              </a:rPr>
              <a:t> aus. Vor diesem Hintergrund, dass </a:t>
            </a:r>
            <a:r>
              <a:rPr lang="de-AT" sz="2000" b="1" dirty="0">
                <a:latin typeface="+mj-lt"/>
              </a:rPr>
              <a:t>Staaten</a:t>
            </a:r>
            <a:r>
              <a:rPr lang="de-AT" sz="2000" b="0" i="0" dirty="0">
                <a:solidFill>
                  <a:schemeClr val="tx1"/>
                </a:solidFill>
                <a:effectLst/>
                <a:latin typeface="+mj-lt"/>
                <a:ea typeface="Verdana" panose="020B0604030504040204" pitchFamily="34" charset="0"/>
              </a:rPr>
              <a:t> mitunter zu unterschiedlichen Zeitpunkten unterschiedliche Einschätzungen - aus nationalstaatlichen Gründen - treffen, bedarf es jeweils </a:t>
            </a:r>
            <a:r>
              <a:rPr lang="de-AT" sz="2000" dirty="0">
                <a:solidFill>
                  <a:schemeClr val="tx1"/>
                </a:solidFill>
                <a:latin typeface="+mj-lt"/>
                <a:ea typeface="Verdana" panose="020B0604030504040204" pitchFamily="34" charset="0"/>
              </a:rPr>
              <a:t>der</a:t>
            </a:r>
            <a:r>
              <a:rPr lang="de-AT" sz="2000" b="0" i="0" dirty="0">
                <a:solidFill>
                  <a:schemeClr val="tx1"/>
                </a:solidFill>
                <a:effectLst/>
                <a:latin typeface="+mj-lt"/>
                <a:ea typeface="Verdana" panose="020B0604030504040204" pitchFamily="34" charset="0"/>
              </a:rPr>
              <a:t> </a:t>
            </a:r>
            <a:r>
              <a:rPr lang="de-AT" sz="2000" b="1" dirty="0">
                <a:latin typeface="+mj-lt"/>
              </a:rPr>
              <a:t>Überprüfung</a:t>
            </a:r>
            <a:r>
              <a:rPr lang="de-AT" sz="2000" b="0" i="0" dirty="0">
                <a:solidFill>
                  <a:schemeClr val="tx1"/>
                </a:solidFill>
                <a:effectLst/>
                <a:latin typeface="+mj-lt"/>
                <a:ea typeface="Verdana" panose="020B0604030504040204" pitchFamily="34" charset="0"/>
              </a:rPr>
              <a:t> des </a:t>
            </a:r>
            <a:r>
              <a:rPr lang="de-AT" sz="2000" b="1" dirty="0">
                <a:latin typeface="+mj-lt"/>
              </a:rPr>
              <a:t>konkreten</a:t>
            </a:r>
            <a:r>
              <a:rPr lang="de-AT" sz="2000" b="0" i="0" dirty="0">
                <a:solidFill>
                  <a:schemeClr val="tx1"/>
                </a:solidFill>
                <a:effectLst/>
                <a:latin typeface="+mj-lt"/>
                <a:ea typeface="Verdana" panose="020B0604030504040204" pitchFamily="34" charset="0"/>
              </a:rPr>
              <a:t> </a:t>
            </a:r>
            <a:r>
              <a:rPr lang="de-AT" sz="2000" b="1" dirty="0">
                <a:latin typeface="+mj-lt"/>
              </a:rPr>
              <a:t>Einzelfalls</a:t>
            </a:r>
            <a:r>
              <a:rPr lang="de-AT" sz="2000" b="0" i="0" dirty="0">
                <a:solidFill>
                  <a:schemeClr val="tx1"/>
                </a:solidFill>
                <a:effectLst/>
                <a:latin typeface="+mj-lt"/>
                <a:ea typeface="Verdana" panose="020B0604030504040204" pitchFamily="34" charset="0"/>
              </a:rPr>
              <a:t> </a:t>
            </a:r>
            <a:r>
              <a:rPr lang="de-AT" sz="2000" b="1" dirty="0">
                <a:latin typeface="+mj-lt"/>
              </a:rPr>
              <a:t>sowie</a:t>
            </a:r>
            <a:r>
              <a:rPr lang="de-AT" sz="2000" b="0" i="0" dirty="0">
                <a:solidFill>
                  <a:schemeClr val="tx1"/>
                </a:solidFill>
                <a:effectLst/>
                <a:latin typeface="+mj-lt"/>
                <a:ea typeface="Verdana" panose="020B0604030504040204" pitchFamily="34" charset="0"/>
              </a:rPr>
              <a:t> </a:t>
            </a:r>
            <a:r>
              <a:rPr lang="de-AT" sz="2000" dirty="0">
                <a:solidFill>
                  <a:schemeClr val="tx1"/>
                </a:solidFill>
                <a:latin typeface="+mj-lt"/>
                <a:ea typeface="Verdana" panose="020B0604030504040204" pitchFamily="34" charset="0"/>
              </a:rPr>
              <a:t>der</a:t>
            </a:r>
            <a:r>
              <a:rPr lang="de-AT" sz="2000" b="0" i="0" dirty="0">
                <a:solidFill>
                  <a:schemeClr val="tx1"/>
                </a:solidFill>
                <a:effectLst/>
                <a:latin typeface="+mj-lt"/>
                <a:ea typeface="Verdana" panose="020B0604030504040204" pitchFamily="34" charset="0"/>
              </a:rPr>
              <a:t> zum Zeitpunkt </a:t>
            </a:r>
            <a:r>
              <a:rPr lang="de-AT" sz="2000" dirty="0">
                <a:solidFill>
                  <a:schemeClr val="tx1"/>
                </a:solidFill>
                <a:latin typeface="+mj-lt"/>
                <a:ea typeface="Verdana" panose="020B0604030504040204" pitchFamily="34" charset="0"/>
              </a:rPr>
              <a:t>der</a:t>
            </a:r>
            <a:r>
              <a:rPr lang="de-AT" sz="2000" b="0" i="0" dirty="0">
                <a:solidFill>
                  <a:schemeClr val="tx1"/>
                </a:solidFill>
                <a:effectLst/>
                <a:latin typeface="+mj-lt"/>
                <a:ea typeface="Verdana" panose="020B0604030504040204" pitchFamily="34" charset="0"/>
              </a:rPr>
              <a:t> Rücktrittserklärung des Reisenden diesem konkret </a:t>
            </a:r>
            <a:r>
              <a:rPr lang="de-AT" sz="2000" b="1" dirty="0">
                <a:latin typeface="+mj-lt"/>
              </a:rPr>
              <a:t>zur</a:t>
            </a:r>
            <a:r>
              <a:rPr lang="de-AT" sz="2000" b="0" i="0" dirty="0">
                <a:solidFill>
                  <a:schemeClr val="tx1"/>
                </a:solidFill>
                <a:effectLst/>
                <a:latin typeface="+mj-lt"/>
                <a:ea typeface="Verdana" panose="020B0604030504040204" pitchFamily="34" charset="0"/>
              </a:rPr>
              <a:t> </a:t>
            </a:r>
            <a:r>
              <a:rPr lang="de-AT" sz="2000" b="1" dirty="0">
                <a:latin typeface="+mj-lt"/>
              </a:rPr>
              <a:t>Verfügung</a:t>
            </a:r>
            <a:r>
              <a:rPr lang="de-AT" sz="2000" b="0" i="0" dirty="0">
                <a:solidFill>
                  <a:schemeClr val="tx1"/>
                </a:solidFill>
                <a:effectLst/>
                <a:latin typeface="+mj-lt"/>
                <a:ea typeface="Verdana" panose="020B0604030504040204" pitchFamily="34" charset="0"/>
              </a:rPr>
              <a:t> </a:t>
            </a:r>
            <a:r>
              <a:rPr lang="de-AT" sz="2000" b="1" dirty="0">
                <a:latin typeface="+mj-lt"/>
              </a:rPr>
              <a:t>gestandenen</a:t>
            </a:r>
            <a:r>
              <a:rPr lang="de-AT" sz="2000" b="0" i="0" dirty="0">
                <a:solidFill>
                  <a:schemeClr val="tx1"/>
                </a:solidFill>
                <a:effectLst/>
                <a:latin typeface="+mj-lt"/>
                <a:ea typeface="Verdana" panose="020B0604030504040204" pitchFamily="34" charset="0"/>
              </a:rPr>
              <a:t> </a:t>
            </a:r>
            <a:r>
              <a:rPr lang="de-AT" sz="2000" b="1" dirty="0">
                <a:latin typeface="+mj-lt"/>
              </a:rPr>
              <a:t>Information</a:t>
            </a:r>
            <a:r>
              <a:rPr lang="de-AT" sz="2000" b="0" i="0" dirty="0">
                <a:solidFill>
                  <a:schemeClr val="tx1"/>
                </a:solidFill>
                <a:effectLst/>
                <a:latin typeface="+mj-lt"/>
                <a:ea typeface="Verdana" panose="020B0604030504040204" pitchFamily="34" charset="0"/>
              </a:rPr>
              <a:t> (vgl. HG Wien, 16 R 16/20p). </a:t>
            </a:r>
          </a:p>
        </p:txBody>
      </p:sp>
      <p:sp>
        <p:nvSpPr>
          <p:cNvPr id="4" name="Fußzeilenplatzhalter 3"/>
          <p:cNvSpPr>
            <a:spLocks noGrp="1"/>
          </p:cNvSpPr>
          <p:nvPr>
            <p:ph type="ftr" sz="quarter" idx="11"/>
          </p:nvPr>
        </p:nvSpPr>
        <p:spPr/>
        <p:txBody>
          <a:bodyPr/>
          <a:lstStyle/>
          <a:p>
            <a:r>
              <a:rPr lang="de-DE"/>
              <a:t>RA Dr. Eike Lindinger,  1080 Wien, Wickenburgg. 26/5,  kanzlei@ra-el.at, 01/4020173</a:t>
            </a:r>
          </a:p>
        </p:txBody>
      </p:sp>
      <p:sp>
        <p:nvSpPr>
          <p:cNvPr id="5" name="Foliennummernplatzhalter 4"/>
          <p:cNvSpPr>
            <a:spLocks noGrp="1"/>
          </p:cNvSpPr>
          <p:nvPr>
            <p:ph type="sldNum" sz="quarter" idx="12"/>
          </p:nvPr>
        </p:nvSpPr>
        <p:spPr/>
        <p:txBody>
          <a:bodyPr/>
          <a:lstStyle/>
          <a:p>
            <a:fld id="{6E2B935C-0738-495B-9060-E3C00A558146}" type="slidenum">
              <a:rPr lang="de-DE" smtClean="0"/>
              <a:t>22</a:t>
            </a:fld>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Tree>
    <p:extLst>
      <p:ext uri="{BB962C8B-B14F-4D97-AF65-F5344CB8AC3E}">
        <p14:creationId xmlns:p14="http://schemas.microsoft.com/office/powerpoint/2010/main" val="466551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de-DE" altLang="de-DE" sz="3600" dirty="0">
                <a:latin typeface="+mj-lt"/>
              </a:rPr>
            </a:br>
            <a:r>
              <a:rPr lang="de-DE" altLang="de-DE" sz="3600" b="1" dirty="0"/>
              <a:t>2</a:t>
            </a:r>
            <a:r>
              <a:rPr lang="de-DE" altLang="de-DE" sz="3600" b="1" dirty="0">
                <a:latin typeface="+mj-lt"/>
              </a:rPr>
              <a:t>. </a:t>
            </a:r>
            <a:r>
              <a:rPr lang="de-DE" altLang="de-DE" sz="3600" b="1" dirty="0"/>
              <a:t>Der Stellenwert von Nachrichten/ Meldungen </a:t>
            </a:r>
            <a:br>
              <a:rPr lang="de-DE" altLang="de-DE" sz="9600" b="1" dirty="0">
                <a:latin typeface="+mj-lt"/>
              </a:rPr>
            </a:br>
            <a:endParaRPr lang="de-DE" dirty="0"/>
          </a:p>
        </p:txBody>
      </p:sp>
      <p:sp>
        <p:nvSpPr>
          <p:cNvPr id="3" name="Inhaltsplatzhalter 2"/>
          <p:cNvSpPr>
            <a:spLocks noGrp="1"/>
          </p:cNvSpPr>
          <p:nvPr>
            <p:ph idx="1"/>
          </p:nvPr>
        </p:nvSpPr>
        <p:spPr>
          <a:xfrm>
            <a:off x="712695" y="1626030"/>
            <a:ext cx="10515600" cy="4351338"/>
          </a:xfrm>
        </p:spPr>
        <p:txBody>
          <a:bodyPr>
            <a:normAutofit/>
          </a:bodyPr>
          <a:lstStyle/>
          <a:p>
            <a:pPr marL="171450" indent="-171450" algn="just"/>
            <a:r>
              <a:rPr lang="de-AT" sz="2000" b="0" i="0" dirty="0">
                <a:solidFill>
                  <a:schemeClr val="tx1"/>
                </a:solidFill>
                <a:effectLst/>
                <a:latin typeface="+mj-lt"/>
                <a:ea typeface="Verdana" panose="020B0604030504040204" pitchFamily="34" charset="0"/>
              </a:rPr>
              <a:t>Ein "</a:t>
            </a:r>
            <a:r>
              <a:rPr lang="de-AT" sz="2000" b="1" dirty="0">
                <a:latin typeface="+mj-lt"/>
              </a:rPr>
              <a:t>generalisierendes" Abstellen auf Informationen und Medienberichte</a:t>
            </a:r>
            <a:r>
              <a:rPr lang="de-AT" sz="2000" b="0" i="0" dirty="0">
                <a:solidFill>
                  <a:schemeClr val="tx1"/>
                </a:solidFill>
                <a:effectLst/>
                <a:latin typeface="+mj-lt"/>
                <a:ea typeface="Verdana" panose="020B0604030504040204" pitchFamily="34" charset="0"/>
              </a:rPr>
              <a:t>, die </a:t>
            </a:r>
            <a:r>
              <a:rPr lang="de-AT" sz="2000" dirty="0">
                <a:solidFill>
                  <a:schemeClr val="tx1"/>
                </a:solidFill>
                <a:latin typeface="+mj-lt"/>
                <a:ea typeface="Verdana" panose="020B0604030504040204" pitchFamily="34" charset="0"/>
              </a:rPr>
              <a:t>der</a:t>
            </a:r>
            <a:r>
              <a:rPr lang="de-AT" sz="2000" b="0" i="0" dirty="0">
                <a:solidFill>
                  <a:schemeClr val="tx1"/>
                </a:solidFill>
                <a:effectLst/>
                <a:latin typeface="+mj-lt"/>
                <a:ea typeface="Verdana" panose="020B0604030504040204" pitchFamily="34" charset="0"/>
              </a:rPr>
              <a:t> Reisende gar </a:t>
            </a:r>
            <a:r>
              <a:rPr lang="de-AT" sz="2000" b="1" i="0" dirty="0">
                <a:solidFill>
                  <a:schemeClr val="tx1"/>
                </a:solidFill>
                <a:effectLst/>
                <a:latin typeface="+mj-lt"/>
                <a:ea typeface="Verdana" panose="020B0604030504040204" pitchFamily="34" charset="0"/>
              </a:rPr>
              <a:t>nicht</a:t>
            </a:r>
            <a:r>
              <a:rPr lang="de-AT" sz="2000" b="0" i="0" dirty="0">
                <a:solidFill>
                  <a:schemeClr val="tx1"/>
                </a:solidFill>
                <a:effectLst/>
                <a:latin typeface="+mj-lt"/>
                <a:ea typeface="Verdana" panose="020B0604030504040204" pitchFamily="34" charset="0"/>
              </a:rPr>
              <a:t> </a:t>
            </a:r>
            <a:r>
              <a:rPr lang="de-AT" sz="2000" b="1" i="0" dirty="0">
                <a:solidFill>
                  <a:schemeClr val="tx1"/>
                </a:solidFill>
                <a:effectLst/>
                <a:latin typeface="+mj-lt"/>
                <a:ea typeface="Verdana" panose="020B0604030504040204" pitchFamily="34" charset="0"/>
              </a:rPr>
              <a:t>kannte</a:t>
            </a:r>
            <a:r>
              <a:rPr lang="de-AT" sz="2000" b="0" i="0" dirty="0">
                <a:solidFill>
                  <a:schemeClr val="tx1"/>
                </a:solidFill>
                <a:effectLst/>
                <a:latin typeface="+mj-lt"/>
                <a:ea typeface="Verdana" panose="020B0604030504040204" pitchFamily="34" charset="0"/>
              </a:rPr>
              <a:t> </a:t>
            </a:r>
            <a:r>
              <a:rPr lang="de-AT" sz="2000" dirty="0">
                <a:solidFill>
                  <a:schemeClr val="tx1"/>
                </a:solidFill>
                <a:latin typeface="+mj-lt"/>
                <a:ea typeface="Verdana" panose="020B0604030504040204" pitchFamily="34" charset="0"/>
              </a:rPr>
              <a:t>und</a:t>
            </a:r>
            <a:r>
              <a:rPr lang="de-AT" sz="2000" b="0" i="0" dirty="0">
                <a:solidFill>
                  <a:schemeClr val="tx1"/>
                </a:solidFill>
                <a:effectLst/>
                <a:latin typeface="+mj-lt"/>
                <a:ea typeface="Verdana" panose="020B0604030504040204" pitchFamily="34" charset="0"/>
              </a:rPr>
              <a:t> oft erst im Zuge </a:t>
            </a:r>
            <a:r>
              <a:rPr lang="de-AT" sz="2000" dirty="0">
                <a:solidFill>
                  <a:schemeClr val="tx1"/>
                </a:solidFill>
                <a:latin typeface="+mj-lt"/>
                <a:ea typeface="Verdana" panose="020B0604030504040204" pitchFamily="34" charset="0"/>
              </a:rPr>
              <a:t>der</a:t>
            </a:r>
            <a:r>
              <a:rPr lang="de-AT" sz="2000" b="0" i="0" dirty="0">
                <a:solidFill>
                  <a:schemeClr val="tx1"/>
                </a:solidFill>
                <a:effectLst/>
                <a:latin typeface="+mj-lt"/>
                <a:ea typeface="Verdana" panose="020B0604030504040204" pitchFamily="34" charset="0"/>
              </a:rPr>
              <a:t> Prozessvorbereitung "</a:t>
            </a:r>
            <a:r>
              <a:rPr lang="de-AT" sz="2000" b="1" i="0" dirty="0">
                <a:solidFill>
                  <a:schemeClr val="tx1"/>
                </a:solidFill>
                <a:effectLst/>
                <a:latin typeface="+mj-lt"/>
                <a:ea typeface="Verdana" panose="020B0604030504040204" pitchFamily="34" charset="0"/>
              </a:rPr>
              <a:t>aufbereitet</a:t>
            </a:r>
            <a:r>
              <a:rPr lang="de-AT" sz="2000" b="0" i="0" dirty="0">
                <a:solidFill>
                  <a:schemeClr val="tx1"/>
                </a:solidFill>
                <a:effectLst/>
                <a:latin typeface="+mj-lt"/>
                <a:ea typeface="Verdana" panose="020B0604030504040204" pitchFamily="34" charset="0"/>
              </a:rPr>
              <a:t>", ist im Rahmen </a:t>
            </a:r>
            <a:r>
              <a:rPr lang="de-AT" sz="2000" dirty="0">
                <a:solidFill>
                  <a:schemeClr val="tx1"/>
                </a:solidFill>
                <a:latin typeface="+mj-lt"/>
                <a:ea typeface="Verdana" panose="020B0604030504040204" pitchFamily="34" charset="0"/>
              </a:rPr>
              <a:t>der</a:t>
            </a:r>
            <a:r>
              <a:rPr lang="de-AT" sz="2000" b="0" i="0" dirty="0">
                <a:solidFill>
                  <a:schemeClr val="tx1"/>
                </a:solidFill>
                <a:effectLst/>
                <a:latin typeface="+mj-lt"/>
                <a:ea typeface="Verdana" panose="020B0604030504040204" pitchFamily="34" charset="0"/>
              </a:rPr>
              <a:t> </a:t>
            </a:r>
            <a:r>
              <a:rPr lang="de-AT" sz="2000" b="1" dirty="0">
                <a:latin typeface="+mj-lt"/>
              </a:rPr>
              <a:t>freien</a:t>
            </a:r>
            <a:r>
              <a:rPr lang="de-AT" sz="2000" b="0" i="0" dirty="0">
                <a:solidFill>
                  <a:schemeClr val="tx1"/>
                </a:solidFill>
                <a:effectLst/>
                <a:latin typeface="+mj-lt"/>
                <a:ea typeface="Verdana" panose="020B0604030504040204" pitchFamily="34" charset="0"/>
              </a:rPr>
              <a:t> </a:t>
            </a:r>
            <a:r>
              <a:rPr lang="de-AT" sz="2000" b="1" dirty="0">
                <a:latin typeface="+mj-lt"/>
              </a:rPr>
              <a:t>Beweiswürdigung</a:t>
            </a:r>
            <a:r>
              <a:rPr lang="de-AT" sz="2000" b="0" i="0" dirty="0">
                <a:solidFill>
                  <a:schemeClr val="tx1"/>
                </a:solidFill>
                <a:effectLst/>
                <a:latin typeface="+mj-lt"/>
                <a:ea typeface="Verdana" panose="020B0604030504040204" pitchFamily="34" charset="0"/>
              </a:rPr>
              <a:t> zu überprüfen. </a:t>
            </a:r>
          </a:p>
          <a:p>
            <a:endParaRPr lang="de-DE" dirty="0"/>
          </a:p>
        </p:txBody>
      </p:sp>
      <p:sp>
        <p:nvSpPr>
          <p:cNvPr id="4" name="Fußzeilenplatzhalter 3"/>
          <p:cNvSpPr>
            <a:spLocks noGrp="1"/>
          </p:cNvSpPr>
          <p:nvPr>
            <p:ph type="ftr" sz="quarter" idx="11"/>
          </p:nvPr>
        </p:nvSpPr>
        <p:spPr/>
        <p:txBody>
          <a:bodyPr/>
          <a:lstStyle/>
          <a:p>
            <a:r>
              <a:rPr lang="de-DE"/>
              <a:t>RA Dr. Eike Lindinger,  1080 Wien, Wickenburgg. 26/5,  kanzlei@ra-el.at, 01/4020173</a:t>
            </a:r>
          </a:p>
        </p:txBody>
      </p:sp>
      <p:sp>
        <p:nvSpPr>
          <p:cNvPr id="5" name="Foliennummernplatzhalter 4"/>
          <p:cNvSpPr>
            <a:spLocks noGrp="1"/>
          </p:cNvSpPr>
          <p:nvPr>
            <p:ph type="sldNum" sz="quarter" idx="12"/>
          </p:nvPr>
        </p:nvSpPr>
        <p:spPr/>
        <p:txBody>
          <a:bodyPr/>
          <a:lstStyle/>
          <a:p>
            <a:fld id="{6E2B935C-0738-495B-9060-E3C00A558146}" type="slidenum">
              <a:rPr lang="de-DE" smtClean="0"/>
              <a:t>23</a:t>
            </a:fld>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7" name="Rechteck 6"/>
          <p:cNvSpPr/>
          <p:nvPr/>
        </p:nvSpPr>
        <p:spPr>
          <a:xfrm>
            <a:off x="712695" y="3613616"/>
            <a:ext cx="10351545" cy="8198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200" i="1" dirty="0">
              <a:solidFill>
                <a:schemeClr val="tx1"/>
              </a:solidFill>
              <a:latin typeface="Verdana" panose="020B0604030504040204" pitchFamily="34" charset="0"/>
              <a:ea typeface="Verdana" panose="020B0604030504040204" pitchFamily="34" charset="0"/>
            </a:endParaRPr>
          </a:p>
          <a:p>
            <a:pPr algn="just"/>
            <a:endParaRPr lang="de-DE" sz="1600" i="1" dirty="0">
              <a:solidFill>
                <a:schemeClr val="tx1"/>
              </a:solidFill>
              <a:latin typeface="+mj-lt"/>
              <a:ea typeface="Verdana" panose="020B0604030504040204" pitchFamily="34" charset="0"/>
            </a:endParaRPr>
          </a:p>
          <a:p>
            <a:pPr algn="just"/>
            <a:r>
              <a:rPr lang="de-DE" sz="1600" i="1" dirty="0">
                <a:solidFill>
                  <a:schemeClr val="tx1"/>
                </a:solidFill>
                <a:latin typeface="+mj-lt"/>
                <a:ea typeface="Verdana" panose="020B0604030504040204" pitchFamily="34" charset="0"/>
              </a:rPr>
              <a:t>Literaturtipp zur Vertiefung: </a:t>
            </a:r>
            <a:r>
              <a:rPr lang="de-AT" sz="1600" i="1" dirty="0">
                <a:solidFill>
                  <a:schemeClr val="tx1"/>
                </a:solidFill>
                <a:latin typeface="+mj-lt"/>
                <a:ea typeface="Verdana" panose="020B0604030504040204" pitchFamily="34" charset="0"/>
              </a:rPr>
              <a:t>Lindinger, Obliegenheitsverpflichtungen des Reisenden, ZVR 2007, 224. Unkenntnis des Reisenden über die Lage und Entwicklung im Reiseland geht zu seinen Lasten, vgl. </a:t>
            </a:r>
            <a:r>
              <a:rPr lang="de-AT" sz="1600" i="1" dirty="0" err="1">
                <a:solidFill>
                  <a:schemeClr val="tx1"/>
                </a:solidFill>
                <a:latin typeface="+mj-lt"/>
                <a:ea typeface="Verdana" panose="020B0604030504040204" pitchFamily="34" charset="0"/>
              </a:rPr>
              <a:t>Liska</a:t>
            </a:r>
            <a:r>
              <a:rPr lang="de-AT" sz="1600" i="1" dirty="0">
                <a:solidFill>
                  <a:schemeClr val="tx1"/>
                </a:solidFill>
                <a:latin typeface="+mj-lt"/>
                <a:ea typeface="Verdana" panose="020B0604030504040204" pitchFamily="34" charset="0"/>
              </a:rPr>
              <a:t>, Die Reform der Pauschalreiserichtlinie aus Sicht der Reisebürobranchen, in </a:t>
            </a:r>
            <a:r>
              <a:rPr lang="de-AT" sz="1600" i="1" dirty="0" err="1">
                <a:solidFill>
                  <a:schemeClr val="tx1"/>
                </a:solidFill>
                <a:latin typeface="+mj-lt"/>
                <a:ea typeface="Verdana" panose="020B0604030504040204" pitchFamily="34" charset="0"/>
              </a:rPr>
              <a:t>Saria</a:t>
            </a:r>
            <a:r>
              <a:rPr lang="de-AT" sz="1600" i="1" dirty="0">
                <a:solidFill>
                  <a:schemeClr val="tx1"/>
                </a:solidFill>
                <a:latin typeface="+mj-lt"/>
                <a:ea typeface="Verdana" panose="020B0604030504040204" pitchFamily="34" charset="0"/>
              </a:rPr>
              <a:t> (Hrsg.), </a:t>
            </a:r>
            <a:r>
              <a:rPr lang="de-AT" sz="1600" i="1" dirty="0" err="1">
                <a:solidFill>
                  <a:schemeClr val="tx1"/>
                </a:solidFill>
                <a:latin typeface="+mj-lt"/>
                <a:ea typeface="Verdana" panose="020B0604030504040204" pitchFamily="34" charset="0"/>
              </a:rPr>
              <a:t>Jahbuch</a:t>
            </a:r>
            <a:r>
              <a:rPr lang="de-AT" sz="1600" i="1" dirty="0">
                <a:solidFill>
                  <a:schemeClr val="tx1"/>
                </a:solidFill>
                <a:latin typeface="+mj-lt"/>
                <a:ea typeface="Verdana" panose="020B0604030504040204" pitchFamily="34" charset="0"/>
              </a:rPr>
              <a:t> Tourismus 2016, 57ff.</a:t>
            </a:r>
            <a:endParaRPr lang="de-DE" altLang="de-DE" sz="1600" i="1" dirty="0">
              <a:solidFill>
                <a:schemeClr val="tx1"/>
              </a:solidFill>
              <a:latin typeface="+mj-lt"/>
              <a:ea typeface="Verdana" panose="020B0604030504040204" pitchFamily="34" charset="0"/>
            </a:endParaRPr>
          </a:p>
          <a:p>
            <a:pPr>
              <a:buClrTx/>
            </a:pPr>
            <a:r>
              <a:rPr lang="de-DE" sz="1200" i="1" dirty="0">
                <a:solidFill>
                  <a:schemeClr val="tx1"/>
                </a:solidFill>
                <a:latin typeface="Verdana" panose="020B0604030504040204" pitchFamily="34" charset="0"/>
                <a:ea typeface="Verdana" panose="020B0604030504040204" pitchFamily="34" charset="0"/>
              </a:rPr>
              <a:t> </a:t>
            </a:r>
            <a:endParaRPr lang="de-DE" altLang="de-DE" sz="1200" i="1" dirty="0">
              <a:solidFill>
                <a:schemeClr val="tx1"/>
              </a:solidFill>
              <a:latin typeface="Verdana" panose="020B0604030504040204" pitchFamily="34" charset="0"/>
              <a:ea typeface="Verdana" panose="020B0604030504040204" pitchFamily="34" charset="0"/>
            </a:endParaRPr>
          </a:p>
          <a:p>
            <a:pPr marL="285750" indent="-285750">
              <a:lnSpc>
                <a:spcPct val="110000"/>
              </a:lnSpc>
              <a:buFont typeface="Arial" panose="020B0604020202020204" pitchFamily="34" charset="0"/>
              <a:buChar char="•"/>
            </a:pPr>
            <a:endParaRPr lang="de-DE" sz="1200" dirty="0">
              <a:solidFill>
                <a:schemeClr val="tx1"/>
              </a:solidFill>
              <a:latin typeface="Verdana" panose="020B0604030504040204" pitchFamily="34" charset="0"/>
              <a:ea typeface="Verdana" panose="020B0604030504040204" pitchFamily="34" charset="0"/>
            </a:endParaRPr>
          </a:p>
        </p:txBody>
      </p:sp>
      <p:sp>
        <p:nvSpPr>
          <p:cNvPr id="8" name="Rechteck 7"/>
          <p:cNvSpPr/>
          <p:nvPr/>
        </p:nvSpPr>
        <p:spPr>
          <a:xfrm>
            <a:off x="712695" y="2681060"/>
            <a:ext cx="10351545" cy="5410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pPr>
            <a:r>
              <a:rPr lang="de-AT" sz="1600" i="1" dirty="0">
                <a:solidFill>
                  <a:schemeClr val="tx1"/>
                </a:solidFill>
                <a:latin typeface="+mj-lt"/>
                <a:ea typeface="Verdana" panose="020B0604030504040204" pitchFamily="34" charset="0"/>
              </a:rPr>
              <a:t>Praxishinweis: Den Reisenden trifft - im Rahmen seiner vertraglichen Pflichten der Mitwirkung und Vorbereitung auf die Durchführung der Reise - ein Mindestmaß an Informationspflicht.</a:t>
            </a:r>
            <a:endParaRPr lang="de-DE" sz="1600" i="1" dirty="0">
              <a:solidFill>
                <a:schemeClr val="tx1"/>
              </a:solidFill>
              <a:latin typeface="+mj-lt"/>
              <a:ea typeface="Verdana" panose="020B0604030504040204" pitchFamily="34" charset="0"/>
            </a:endParaRPr>
          </a:p>
        </p:txBody>
      </p:sp>
    </p:spTree>
    <p:extLst>
      <p:ext uri="{BB962C8B-B14F-4D97-AF65-F5344CB8AC3E}">
        <p14:creationId xmlns:p14="http://schemas.microsoft.com/office/powerpoint/2010/main" val="2920821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de-DE" altLang="de-DE" sz="3600" b="1" dirty="0">
                <a:latin typeface="+mj-lt"/>
              </a:rPr>
            </a:br>
            <a:r>
              <a:rPr lang="de-DE" altLang="de-DE" sz="3600" b="1" dirty="0"/>
              <a:t>3</a:t>
            </a:r>
            <a:r>
              <a:rPr lang="de-DE" altLang="de-DE" sz="3600" b="1" dirty="0">
                <a:latin typeface="+mj-lt"/>
              </a:rPr>
              <a:t>. </a:t>
            </a:r>
            <a:r>
              <a:rPr lang="de-DE" altLang="de-DE" sz="3600" b="1" dirty="0">
                <a:solidFill>
                  <a:prstClr val="black"/>
                </a:solidFill>
              </a:rPr>
              <a:t>Beurteilungszeitpunkt </a:t>
            </a:r>
            <a:br>
              <a:rPr lang="de-DE" altLang="de-DE" sz="11700" b="1" dirty="0">
                <a:latin typeface="+mj-lt"/>
              </a:rPr>
            </a:br>
            <a:endParaRPr lang="de-DE" dirty="0"/>
          </a:p>
        </p:txBody>
      </p:sp>
      <p:sp>
        <p:nvSpPr>
          <p:cNvPr id="3" name="Inhaltsplatzhalter 2"/>
          <p:cNvSpPr>
            <a:spLocks noGrp="1"/>
          </p:cNvSpPr>
          <p:nvPr>
            <p:ph idx="1"/>
          </p:nvPr>
        </p:nvSpPr>
        <p:spPr>
          <a:xfrm>
            <a:off x="838200" y="1690688"/>
            <a:ext cx="10515600" cy="4486275"/>
          </a:xfrm>
        </p:spPr>
        <p:txBody>
          <a:bodyPr>
            <a:normAutofit/>
          </a:bodyPr>
          <a:lstStyle/>
          <a:p>
            <a:pPr marL="0" indent="0">
              <a:buClrTx/>
              <a:buNone/>
            </a:pPr>
            <a:r>
              <a:rPr lang="de-DE" altLang="de-DE" sz="2000" b="1" dirty="0">
                <a:solidFill>
                  <a:schemeClr val="tx1"/>
                </a:solidFill>
                <a:latin typeface="+mj-lt"/>
              </a:rPr>
              <a:t>a. Ex-ante-Beurteilung</a:t>
            </a:r>
          </a:p>
          <a:p>
            <a:pPr marL="285750" indent="-285750" algn="just">
              <a:lnSpc>
                <a:spcPct val="100000"/>
              </a:lnSpc>
            </a:pPr>
            <a:r>
              <a:rPr lang="de-AT" sz="2000" b="0" i="0" dirty="0">
                <a:solidFill>
                  <a:schemeClr val="tx1"/>
                </a:solidFill>
                <a:effectLst/>
                <a:latin typeface="+mj-lt"/>
                <a:ea typeface="Verdana" panose="020B0604030504040204" pitchFamily="34" charset="0"/>
              </a:rPr>
              <a:t>Die Beurteilung </a:t>
            </a:r>
            <a:r>
              <a:rPr lang="de-AT" sz="2000" dirty="0">
                <a:solidFill>
                  <a:schemeClr val="tx1"/>
                </a:solidFill>
                <a:latin typeface="+mj-lt"/>
                <a:ea typeface="Verdana" panose="020B0604030504040204" pitchFamily="34" charset="0"/>
              </a:rPr>
              <a:t>der</a:t>
            </a:r>
            <a:r>
              <a:rPr lang="de-AT" sz="2000" b="0" i="0" dirty="0">
                <a:solidFill>
                  <a:schemeClr val="tx1"/>
                </a:solidFill>
                <a:effectLst/>
                <a:latin typeface="+mj-lt"/>
                <a:ea typeface="Verdana" panose="020B0604030504040204" pitchFamily="34" charset="0"/>
              </a:rPr>
              <a:t> Situation wird nach </a:t>
            </a:r>
            <a:r>
              <a:rPr lang="de-AT" sz="2000" dirty="0">
                <a:solidFill>
                  <a:schemeClr val="tx1"/>
                </a:solidFill>
                <a:latin typeface="+mj-lt"/>
                <a:ea typeface="Verdana" panose="020B0604030504040204" pitchFamily="34" charset="0"/>
              </a:rPr>
              <a:t>der</a:t>
            </a:r>
            <a:r>
              <a:rPr lang="de-AT" sz="2000" b="0" i="0" dirty="0">
                <a:solidFill>
                  <a:schemeClr val="tx1"/>
                </a:solidFill>
                <a:effectLst/>
                <a:latin typeface="+mj-lt"/>
                <a:ea typeface="Verdana" panose="020B0604030504040204" pitchFamily="34" charset="0"/>
              </a:rPr>
              <a:t> bisherigen </a:t>
            </a:r>
            <a:r>
              <a:rPr lang="de-AT" sz="2000" b="0" i="0" dirty="0" err="1">
                <a:solidFill>
                  <a:schemeClr val="tx1"/>
                </a:solidFill>
                <a:effectLst/>
                <a:latin typeface="+mj-lt"/>
                <a:ea typeface="Verdana" panose="020B0604030504040204" pitchFamily="34" charset="0"/>
              </a:rPr>
              <a:t>stRsp</a:t>
            </a:r>
            <a:r>
              <a:rPr lang="de-AT" sz="2000" b="0" i="0" dirty="0">
                <a:solidFill>
                  <a:schemeClr val="tx1"/>
                </a:solidFill>
                <a:effectLst/>
                <a:latin typeface="+mj-lt"/>
                <a:ea typeface="Verdana" panose="020B0604030504040204" pitchFamily="34" charset="0"/>
              </a:rPr>
              <a:t> (vgl. Lindinger, </a:t>
            </a:r>
            <a:r>
              <a:rPr lang="de-AT" sz="2000" b="0" i="0" dirty="0" err="1">
                <a:solidFill>
                  <a:schemeClr val="tx1"/>
                </a:solidFill>
                <a:effectLst/>
                <a:latin typeface="+mj-lt"/>
                <a:ea typeface="Verdana" panose="020B0604030504040204" pitchFamily="34" charset="0"/>
              </a:rPr>
              <a:t>Anm</a:t>
            </a:r>
            <a:r>
              <a:rPr lang="de-AT" sz="2000" b="0" i="0" dirty="0">
                <a:solidFill>
                  <a:schemeClr val="tx1"/>
                </a:solidFill>
                <a:effectLst/>
                <a:latin typeface="+mj-lt"/>
                <a:ea typeface="Verdana" panose="020B0604030504040204" pitchFamily="34" charset="0"/>
              </a:rPr>
              <a:t> zu 6 Ob 231/08a, </a:t>
            </a:r>
            <a:r>
              <a:rPr lang="de-AT" sz="2000" b="0" i="0" dirty="0" err="1">
                <a:solidFill>
                  <a:schemeClr val="tx1"/>
                </a:solidFill>
                <a:effectLst/>
                <a:latin typeface="+mj-lt"/>
                <a:ea typeface="Verdana" panose="020B0604030504040204" pitchFamily="34" charset="0"/>
              </a:rPr>
              <a:t>EvBl</a:t>
            </a:r>
            <a:r>
              <a:rPr lang="de-AT" sz="2000" b="0" i="0" dirty="0">
                <a:solidFill>
                  <a:schemeClr val="tx1"/>
                </a:solidFill>
                <a:effectLst/>
                <a:latin typeface="+mj-lt"/>
                <a:ea typeface="Verdana" panose="020B0604030504040204" pitchFamily="34" charset="0"/>
              </a:rPr>
              <a:t> 2010/29) </a:t>
            </a:r>
            <a:r>
              <a:rPr lang="de-AT" sz="2000" b="1" i="0" dirty="0">
                <a:solidFill>
                  <a:schemeClr val="tx1"/>
                </a:solidFill>
                <a:effectLst/>
                <a:latin typeface="+mj-lt"/>
                <a:ea typeface="Verdana" panose="020B0604030504040204" pitchFamily="34" charset="0"/>
              </a:rPr>
              <a:t>"ex ante</a:t>
            </a:r>
            <a:r>
              <a:rPr lang="de-AT" sz="2000" b="0" i="0" dirty="0">
                <a:solidFill>
                  <a:schemeClr val="tx1"/>
                </a:solidFill>
                <a:effectLst/>
                <a:latin typeface="+mj-lt"/>
                <a:ea typeface="Verdana" panose="020B0604030504040204" pitchFamily="34" charset="0"/>
              </a:rPr>
              <a:t>", </a:t>
            </a:r>
            <a:r>
              <a:rPr lang="de-AT" sz="2000" b="0" i="0" dirty="0" err="1">
                <a:solidFill>
                  <a:schemeClr val="tx1"/>
                </a:solidFill>
                <a:effectLst/>
                <a:latin typeface="+mj-lt"/>
                <a:ea typeface="Verdana" panose="020B0604030504040204" pitchFamily="34" charset="0"/>
              </a:rPr>
              <a:t>dh</a:t>
            </a:r>
            <a:r>
              <a:rPr lang="de-AT" sz="2000" b="0" i="0" dirty="0">
                <a:solidFill>
                  <a:schemeClr val="tx1"/>
                </a:solidFill>
                <a:effectLst/>
                <a:latin typeface="+mj-lt"/>
                <a:ea typeface="Verdana" panose="020B0604030504040204" pitchFamily="34" charset="0"/>
              </a:rPr>
              <a:t> zum Zeitpunkt </a:t>
            </a:r>
            <a:r>
              <a:rPr lang="de-AT" sz="2000" dirty="0">
                <a:solidFill>
                  <a:schemeClr val="tx1"/>
                </a:solidFill>
                <a:latin typeface="+mj-lt"/>
                <a:ea typeface="Verdana" panose="020B0604030504040204" pitchFamily="34" charset="0"/>
              </a:rPr>
              <a:t>der</a:t>
            </a:r>
            <a:r>
              <a:rPr lang="de-AT" sz="2000" b="0" i="0" dirty="0">
                <a:solidFill>
                  <a:schemeClr val="tx1"/>
                </a:solidFill>
                <a:effectLst/>
                <a:latin typeface="+mj-lt"/>
                <a:ea typeface="Verdana" panose="020B0604030504040204" pitchFamily="34" charset="0"/>
              </a:rPr>
              <a:t> Rücktrittserklärung vorgenommen. Die zum Rücktritt berechtigende </a:t>
            </a:r>
            <a:r>
              <a:rPr lang="de-AT" sz="2000" b="1" dirty="0">
                <a:latin typeface="+mj-lt"/>
              </a:rPr>
              <a:t>Unzumutbarkeit</a:t>
            </a:r>
            <a:r>
              <a:rPr lang="de-AT" sz="2000" b="0" i="0" dirty="0">
                <a:solidFill>
                  <a:schemeClr val="tx1"/>
                </a:solidFill>
                <a:effectLst/>
                <a:latin typeface="+mj-lt"/>
                <a:ea typeface="Verdana" panose="020B0604030504040204" pitchFamily="34" charset="0"/>
              </a:rPr>
              <a:t> muss dabei </a:t>
            </a:r>
            <a:r>
              <a:rPr lang="de-AT" sz="2000" b="1" dirty="0">
                <a:latin typeface="+mj-lt"/>
              </a:rPr>
              <a:t>aus</a:t>
            </a:r>
            <a:r>
              <a:rPr lang="de-AT" sz="2000" b="0" i="0" dirty="0">
                <a:solidFill>
                  <a:schemeClr val="tx1"/>
                </a:solidFill>
                <a:effectLst/>
                <a:latin typeface="+mj-lt"/>
                <a:ea typeface="Verdana" panose="020B0604030504040204" pitchFamily="34" charset="0"/>
              </a:rPr>
              <a:t> einer </a:t>
            </a:r>
            <a:r>
              <a:rPr lang="de-AT" sz="2000" b="1" dirty="0">
                <a:latin typeface="+mj-lt"/>
              </a:rPr>
              <a:t>konkreten</a:t>
            </a:r>
            <a:r>
              <a:rPr lang="de-AT" sz="2000" b="0" i="0" dirty="0">
                <a:solidFill>
                  <a:schemeClr val="tx1"/>
                </a:solidFill>
                <a:effectLst/>
                <a:latin typeface="+mj-lt"/>
                <a:ea typeface="Verdana" panose="020B0604030504040204" pitchFamily="34" charset="0"/>
              </a:rPr>
              <a:t> </a:t>
            </a:r>
            <a:r>
              <a:rPr lang="de-AT" sz="2000" b="1" dirty="0">
                <a:latin typeface="+mj-lt"/>
              </a:rPr>
              <a:t>Gefahrenlage</a:t>
            </a:r>
            <a:r>
              <a:rPr lang="de-AT" sz="2000" b="0" i="0" dirty="0">
                <a:solidFill>
                  <a:schemeClr val="tx1"/>
                </a:solidFill>
                <a:effectLst/>
                <a:latin typeface="+mj-lt"/>
                <a:ea typeface="Verdana" panose="020B0604030504040204" pitchFamily="34" charset="0"/>
              </a:rPr>
              <a:t> </a:t>
            </a:r>
            <a:r>
              <a:rPr lang="de-AT" sz="2000" b="1" dirty="0">
                <a:latin typeface="+mj-lt"/>
              </a:rPr>
              <a:t>abgeleitet</a:t>
            </a:r>
            <a:r>
              <a:rPr lang="de-AT" sz="2000" b="0" i="0" dirty="0">
                <a:solidFill>
                  <a:schemeClr val="tx1"/>
                </a:solidFill>
                <a:effectLst/>
                <a:latin typeface="+mj-lt"/>
                <a:ea typeface="Verdana" panose="020B0604030504040204" pitchFamily="34" charset="0"/>
              </a:rPr>
              <a:t> werden, wobei konkret </a:t>
            </a:r>
            <a:r>
              <a:rPr lang="de-AT" sz="2000" b="0" i="0" dirty="0" err="1">
                <a:solidFill>
                  <a:schemeClr val="tx1"/>
                </a:solidFill>
                <a:effectLst/>
                <a:latin typeface="+mj-lt"/>
                <a:ea typeface="Verdana" panose="020B0604030504040204" pitchFamily="34" charset="0"/>
              </a:rPr>
              <a:t>iS</a:t>
            </a:r>
            <a:r>
              <a:rPr lang="de-AT" sz="2000" b="0" i="0" dirty="0">
                <a:solidFill>
                  <a:schemeClr val="tx1"/>
                </a:solidFill>
                <a:effectLst/>
                <a:latin typeface="+mj-lt"/>
                <a:ea typeface="Verdana" panose="020B0604030504040204" pitchFamily="34" charset="0"/>
              </a:rPr>
              <a:t> </a:t>
            </a:r>
            <a:r>
              <a:rPr lang="de-AT" sz="2000" dirty="0">
                <a:solidFill>
                  <a:schemeClr val="tx1"/>
                </a:solidFill>
                <a:latin typeface="+mj-lt"/>
                <a:ea typeface="Verdana" panose="020B0604030504040204" pitchFamily="34" charset="0"/>
              </a:rPr>
              <a:t>der</a:t>
            </a:r>
            <a:r>
              <a:rPr lang="de-AT" sz="2000" b="0" i="0" dirty="0">
                <a:solidFill>
                  <a:schemeClr val="tx1"/>
                </a:solidFill>
                <a:effectLst/>
                <a:latin typeface="+mj-lt"/>
                <a:ea typeface="Verdana" panose="020B0604030504040204" pitchFamily="34" charset="0"/>
              </a:rPr>
              <a:t> ex-ante-Betrachtung auf die zum </a:t>
            </a:r>
            <a:r>
              <a:rPr lang="de-AT" sz="2000" b="1" i="0" dirty="0">
                <a:solidFill>
                  <a:schemeClr val="tx1"/>
                </a:solidFill>
                <a:effectLst/>
                <a:latin typeface="+mj-lt"/>
                <a:ea typeface="Verdana" panose="020B0604030504040204" pitchFamily="34" charset="0"/>
              </a:rPr>
              <a:t>Zeitpunkt</a:t>
            </a:r>
            <a:r>
              <a:rPr lang="de-AT" sz="2000" b="0" i="0" dirty="0">
                <a:solidFill>
                  <a:schemeClr val="tx1"/>
                </a:solidFill>
                <a:effectLst/>
                <a:latin typeface="+mj-lt"/>
                <a:ea typeface="Verdana" panose="020B0604030504040204" pitchFamily="34" charset="0"/>
              </a:rPr>
              <a:t> </a:t>
            </a:r>
            <a:r>
              <a:rPr lang="de-AT" sz="2000" dirty="0">
                <a:solidFill>
                  <a:schemeClr val="tx1"/>
                </a:solidFill>
                <a:latin typeface="+mj-lt"/>
                <a:ea typeface="Verdana" panose="020B0604030504040204" pitchFamily="34" charset="0"/>
              </a:rPr>
              <a:t>der</a:t>
            </a:r>
            <a:r>
              <a:rPr lang="de-AT" sz="2000" b="0" i="0" dirty="0">
                <a:solidFill>
                  <a:schemeClr val="tx1"/>
                </a:solidFill>
                <a:effectLst/>
                <a:latin typeface="+mj-lt"/>
                <a:ea typeface="Verdana" panose="020B0604030504040204" pitchFamily="34" charset="0"/>
              </a:rPr>
              <a:t> </a:t>
            </a:r>
            <a:r>
              <a:rPr lang="de-AT" sz="2000" b="1" i="0" dirty="0">
                <a:solidFill>
                  <a:schemeClr val="tx1"/>
                </a:solidFill>
                <a:effectLst/>
                <a:latin typeface="+mj-lt"/>
                <a:ea typeface="Verdana" panose="020B0604030504040204" pitchFamily="34" charset="0"/>
              </a:rPr>
              <a:t>Rücktrittserklärung</a:t>
            </a:r>
            <a:r>
              <a:rPr lang="de-AT" sz="2000" b="0" i="0" dirty="0">
                <a:solidFill>
                  <a:schemeClr val="tx1"/>
                </a:solidFill>
                <a:effectLst/>
                <a:latin typeface="+mj-lt"/>
                <a:ea typeface="Verdana" panose="020B0604030504040204" pitchFamily="34" charset="0"/>
              </a:rPr>
              <a:t> vorhandene Lage abgestellt wird, verbunden mit </a:t>
            </a:r>
            <a:r>
              <a:rPr lang="de-AT" sz="2000" dirty="0">
                <a:solidFill>
                  <a:schemeClr val="tx1"/>
                </a:solidFill>
                <a:latin typeface="+mj-lt"/>
                <a:ea typeface="Verdana" panose="020B0604030504040204" pitchFamily="34" charset="0"/>
              </a:rPr>
              <a:t>der</a:t>
            </a:r>
            <a:r>
              <a:rPr lang="de-AT" sz="2000" b="0" i="0" dirty="0">
                <a:solidFill>
                  <a:schemeClr val="tx1"/>
                </a:solidFill>
                <a:effectLst/>
                <a:latin typeface="+mj-lt"/>
                <a:ea typeface="Verdana" panose="020B0604030504040204" pitchFamily="34" charset="0"/>
              </a:rPr>
              <a:t> </a:t>
            </a:r>
            <a:r>
              <a:rPr lang="de-AT" sz="2000" b="1" dirty="0">
                <a:latin typeface="+mj-lt"/>
              </a:rPr>
              <a:t>Frage</a:t>
            </a:r>
            <a:r>
              <a:rPr lang="de-AT" sz="2000" b="0" i="0" dirty="0">
                <a:solidFill>
                  <a:schemeClr val="tx1"/>
                </a:solidFill>
                <a:effectLst/>
                <a:latin typeface="+mj-lt"/>
                <a:ea typeface="Verdana" panose="020B0604030504040204" pitchFamily="34" charset="0"/>
              </a:rPr>
              <a:t>, </a:t>
            </a:r>
            <a:r>
              <a:rPr lang="de-AT" sz="2000" b="1" dirty="0">
                <a:latin typeface="+mj-lt"/>
              </a:rPr>
              <a:t>wie</a:t>
            </a:r>
            <a:r>
              <a:rPr lang="de-AT" sz="2000" b="0" i="0" dirty="0">
                <a:solidFill>
                  <a:schemeClr val="tx1"/>
                </a:solidFill>
                <a:effectLst/>
                <a:latin typeface="+mj-lt"/>
                <a:ea typeface="Verdana" panose="020B0604030504040204" pitchFamily="34" charset="0"/>
              </a:rPr>
              <a:t> ein </a:t>
            </a:r>
            <a:r>
              <a:rPr lang="de-AT" sz="2000" b="1" dirty="0">
                <a:latin typeface="+mj-lt"/>
              </a:rPr>
              <a:t>durchschnittlicher</a:t>
            </a:r>
            <a:r>
              <a:rPr lang="de-AT" sz="2000" b="0" i="0" dirty="0">
                <a:solidFill>
                  <a:schemeClr val="tx1"/>
                </a:solidFill>
                <a:effectLst/>
                <a:latin typeface="+mj-lt"/>
                <a:ea typeface="Verdana" panose="020B0604030504040204" pitchFamily="34" charset="0"/>
              </a:rPr>
              <a:t>, weder besonders mutiger noch ängstlicher </a:t>
            </a:r>
            <a:r>
              <a:rPr lang="de-AT" sz="2000" b="1" dirty="0">
                <a:latin typeface="+mj-lt"/>
              </a:rPr>
              <a:t>Reisender</a:t>
            </a:r>
            <a:r>
              <a:rPr lang="de-AT" sz="2000" b="0" i="0" dirty="0">
                <a:solidFill>
                  <a:schemeClr val="tx1"/>
                </a:solidFill>
                <a:effectLst/>
                <a:latin typeface="+mj-lt"/>
                <a:ea typeface="Verdana" panose="020B0604030504040204" pitchFamily="34" charset="0"/>
              </a:rPr>
              <a:t> die zukünftige/künftige </a:t>
            </a:r>
            <a:r>
              <a:rPr lang="de-AT" sz="2000" b="1" dirty="0">
                <a:latin typeface="+mj-lt"/>
              </a:rPr>
              <a:t>Entwicklung</a:t>
            </a:r>
            <a:r>
              <a:rPr lang="de-AT" sz="2000" b="0" i="0" dirty="0">
                <a:solidFill>
                  <a:schemeClr val="tx1"/>
                </a:solidFill>
                <a:effectLst/>
                <a:latin typeface="+mj-lt"/>
                <a:ea typeface="Verdana" panose="020B0604030504040204" pitchFamily="34" charset="0"/>
              </a:rPr>
              <a:t> an dem </a:t>
            </a:r>
            <a:r>
              <a:rPr lang="de-AT" sz="2000" dirty="0">
                <a:solidFill>
                  <a:schemeClr val="tx1"/>
                </a:solidFill>
                <a:latin typeface="+mj-lt"/>
                <a:ea typeface="Verdana" panose="020B0604030504040204" pitchFamily="34" charset="0"/>
              </a:rPr>
              <a:t>in</a:t>
            </a:r>
            <a:r>
              <a:rPr lang="de-AT" sz="2000" b="0" i="0" dirty="0">
                <a:solidFill>
                  <a:schemeClr val="tx1"/>
                </a:solidFill>
                <a:effectLst/>
                <a:latin typeface="+mj-lt"/>
                <a:ea typeface="Verdana" panose="020B0604030504040204" pitchFamily="34" charset="0"/>
              </a:rPr>
              <a:t> Aussicht genommenen Urlaubsziel </a:t>
            </a:r>
            <a:r>
              <a:rPr lang="de-AT" sz="2000" b="1" dirty="0">
                <a:latin typeface="+mj-lt"/>
              </a:rPr>
              <a:t>beurteilt</a:t>
            </a:r>
            <a:r>
              <a:rPr lang="de-AT" sz="2000" b="0" i="0" dirty="0">
                <a:solidFill>
                  <a:schemeClr val="tx1"/>
                </a:solidFill>
                <a:effectLst/>
                <a:latin typeface="+mj-lt"/>
                <a:ea typeface="Verdana" panose="020B0604030504040204" pitchFamily="34" charset="0"/>
              </a:rPr>
              <a:t> </a:t>
            </a:r>
            <a:r>
              <a:rPr lang="de-AT" sz="2000" b="1" dirty="0">
                <a:latin typeface="+mj-lt"/>
              </a:rPr>
              <a:t>hätte</a:t>
            </a:r>
            <a:r>
              <a:rPr lang="de-AT" sz="2000" b="0" i="0" dirty="0">
                <a:solidFill>
                  <a:schemeClr val="tx1"/>
                </a:solidFill>
                <a:effectLst/>
                <a:latin typeface="+mj-lt"/>
                <a:ea typeface="Verdana" panose="020B0604030504040204" pitchFamily="34" charset="0"/>
              </a:rPr>
              <a:t>. Unerheblich ist dabei die spätere reale Entwicklung </a:t>
            </a:r>
            <a:r>
              <a:rPr lang="de-AT" sz="2000" dirty="0">
                <a:solidFill>
                  <a:schemeClr val="tx1"/>
                </a:solidFill>
                <a:latin typeface="+mj-lt"/>
                <a:ea typeface="Verdana" panose="020B0604030504040204" pitchFamily="34" charset="0"/>
              </a:rPr>
              <a:t>der</a:t>
            </a:r>
            <a:r>
              <a:rPr lang="de-AT" sz="2000" b="0" i="0" dirty="0">
                <a:solidFill>
                  <a:schemeClr val="tx1"/>
                </a:solidFill>
                <a:effectLst/>
                <a:latin typeface="+mj-lt"/>
                <a:ea typeface="Verdana" panose="020B0604030504040204" pitchFamily="34" charset="0"/>
              </a:rPr>
              <a:t> Ereignisse</a:t>
            </a:r>
            <a:r>
              <a:rPr lang="de-AT" sz="2000" dirty="0">
                <a:solidFill>
                  <a:schemeClr val="tx1"/>
                </a:solidFill>
                <a:latin typeface="+mj-lt"/>
                <a:ea typeface="Verdana" panose="020B0604030504040204" pitchFamily="34" charset="0"/>
              </a:rPr>
              <a:t> (vgl. </a:t>
            </a:r>
            <a:r>
              <a:rPr lang="de-AT" sz="2000" i="1" dirty="0" err="1">
                <a:solidFill>
                  <a:schemeClr val="tx1"/>
                </a:solidFill>
                <a:latin typeface="+mj-lt"/>
                <a:ea typeface="Verdana" panose="020B0604030504040204" pitchFamily="34" charset="0"/>
              </a:rPr>
              <a:t>Kolba</a:t>
            </a:r>
            <a:r>
              <a:rPr lang="de-AT" sz="2000" i="1" dirty="0">
                <a:solidFill>
                  <a:schemeClr val="tx1"/>
                </a:solidFill>
                <a:latin typeface="+mj-lt"/>
                <a:ea typeface="Verdana" panose="020B0604030504040204" pitchFamily="34" charset="0"/>
              </a:rPr>
              <a:t>/Steurer, </a:t>
            </a:r>
            <a:r>
              <a:rPr lang="de-AT" sz="2000" dirty="0">
                <a:solidFill>
                  <a:schemeClr val="tx1"/>
                </a:solidFill>
                <a:latin typeface="+mj-lt"/>
                <a:ea typeface="Verdana" panose="020B0604030504040204" pitchFamily="34" charset="0"/>
              </a:rPr>
              <a:t>Praxishandbuch Reiserecht (2018), 35; OGH, 8 Ob 99/99p, ZVR 1999/110; </a:t>
            </a:r>
            <a:r>
              <a:rPr lang="de-AT" sz="2000" i="1" dirty="0">
                <a:solidFill>
                  <a:schemeClr val="tx1"/>
                </a:solidFill>
                <a:latin typeface="+mj-lt"/>
                <a:ea typeface="Verdana" panose="020B0604030504040204" pitchFamily="34" charset="0"/>
              </a:rPr>
              <a:t>Hammerl </a:t>
            </a:r>
            <a:r>
              <a:rPr lang="de-AT" sz="2000" dirty="0">
                <a:solidFill>
                  <a:schemeClr val="tx1"/>
                </a:solidFill>
                <a:latin typeface="+mj-lt"/>
                <a:ea typeface="Verdana" panose="020B0604030504040204" pitchFamily="34" charset="0"/>
              </a:rPr>
              <a:t>in: </a:t>
            </a:r>
            <a:r>
              <a:rPr lang="de-AT" sz="2000" i="1" dirty="0" err="1">
                <a:solidFill>
                  <a:schemeClr val="tx1"/>
                </a:solidFill>
                <a:latin typeface="+mj-lt"/>
                <a:ea typeface="Verdana" panose="020B0604030504040204" pitchFamily="34" charset="0"/>
              </a:rPr>
              <a:t>Kosesnik</a:t>
            </a:r>
            <a:r>
              <a:rPr lang="de-AT" sz="2000" i="1" dirty="0">
                <a:solidFill>
                  <a:schemeClr val="tx1"/>
                </a:solidFill>
                <a:latin typeface="+mj-lt"/>
                <a:ea typeface="Verdana" panose="020B0604030504040204" pitchFamily="34" charset="0"/>
              </a:rPr>
              <a:t>-Wehrle</a:t>
            </a:r>
            <a:r>
              <a:rPr lang="de-AT" sz="2000" dirty="0">
                <a:solidFill>
                  <a:schemeClr val="tx1"/>
                </a:solidFill>
                <a:latin typeface="+mj-lt"/>
                <a:ea typeface="Verdana" panose="020B0604030504040204" pitchFamily="34" charset="0"/>
              </a:rPr>
              <a:t> (</a:t>
            </a:r>
            <a:r>
              <a:rPr lang="de-AT" sz="2000" dirty="0" err="1">
                <a:solidFill>
                  <a:schemeClr val="tx1"/>
                </a:solidFill>
                <a:latin typeface="+mj-lt"/>
                <a:ea typeface="Verdana" panose="020B0604030504040204" pitchFamily="34" charset="0"/>
              </a:rPr>
              <a:t>Hg</a:t>
            </a:r>
            <a:r>
              <a:rPr lang="de-AT" sz="2000" dirty="0">
                <a:solidFill>
                  <a:schemeClr val="tx1"/>
                </a:solidFill>
                <a:latin typeface="+mj-lt"/>
                <a:ea typeface="Verdana" panose="020B0604030504040204" pitchFamily="34" charset="0"/>
              </a:rPr>
              <a:t>.), KSchG</a:t>
            </a:r>
            <a:r>
              <a:rPr lang="de-AT" sz="2000" baseline="30000" dirty="0">
                <a:solidFill>
                  <a:schemeClr val="tx1"/>
                </a:solidFill>
                <a:latin typeface="+mj-lt"/>
                <a:ea typeface="Verdana" panose="020B0604030504040204" pitchFamily="34" charset="0"/>
              </a:rPr>
              <a:t>4</a:t>
            </a:r>
            <a:r>
              <a:rPr lang="de-AT" sz="2000" dirty="0">
                <a:solidFill>
                  <a:schemeClr val="tx1"/>
                </a:solidFill>
                <a:latin typeface="+mj-lt"/>
                <a:ea typeface="Verdana" panose="020B0604030504040204" pitchFamily="34" charset="0"/>
              </a:rPr>
              <a:t> § 31d </a:t>
            </a:r>
            <a:r>
              <a:rPr lang="de-AT" sz="2000" dirty="0" err="1">
                <a:solidFill>
                  <a:schemeClr val="tx1"/>
                </a:solidFill>
                <a:latin typeface="+mj-lt"/>
                <a:ea typeface="Verdana" panose="020B0604030504040204" pitchFamily="34" charset="0"/>
              </a:rPr>
              <a:t>Rz</a:t>
            </a:r>
            <a:r>
              <a:rPr lang="de-AT" sz="2000" dirty="0">
                <a:solidFill>
                  <a:schemeClr val="tx1"/>
                </a:solidFill>
                <a:latin typeface="+mj-lt"/>
                <a:ea typeface="Verdana" panose="020B0604030504040204" pitchFamily="34" charset="0"/>
              </a:rPr>
              <a:t> 13</a:t>
            </a:r>
            <a:r>
              <a:rPr lang="de-AT" sz="2000" b="0" i="0" dirty="0">
                <a:solidFill>
                  <a:schemeClr val="tx1"/>
                </a:solidFill>
                <a:effectLst/>
                <a:latin typeface="+mj-lt"/>
                <a:ea typeface="Verdana" panose="020B0604030504040204" pitchFamily="34" charset="0"/>
              </a:rPr>
              <a:t>). </a:t>
            </a:r>
          </a:p>
          <a:p>
            <a:endParaRPr lang="de-DE" dirty="0"/>
          </a:p>
        </p:txBody>
      </p:sp>
      <p:sp>
        <p:nvSpPr>
          <p:cNvPr id="4" name="Fußzeilenplatzhalter 3"/>
          <p:cNvSpPr>
            <a:spLocks noGrp="1"/>
          </p:cNvSpPr>
          <p:nvPr>
            <p:ph type="ftr" sz="quarter" idx="11"/>
          </p:nvPr>
        </p:nvSpPr>
        <p:spPr/>
        <p:txBody>
          <a:bodyPr/>
          <a:lstStyle/>
          <a:p>
            <a:r>
              <a:rPr lang="de-DE" dirty="0"/>
              <a:t>RA Dr. Eike Lindinger,  1080 Wien, </a:t>
            </a:r>
            <a:r>
              <a:rPr lang="de-DE" dirty="0" err="1"/>
              <a:t>Wickenburgg</a:t>
            </a:r>
            <a:r>
              <a:rPr lang="de-DE" dirty="0"/>
              <a:t>. 26/5,  kanzlei@ra-el.at, 01/4020173</a:t>
            </a:r>
          </a:p>
        </p:txBody>
      </p:sp>
      <p:sp>
        <p:nvSpPr>
          <p:cNvPr id="5" name="Foliennummernplatzhalter 4"/>
          <p:cNvSpPr>
            <a:spLocks noGrp="1"/>
          </p:cNvSpPr>
          <p:nvPr>
            <p:ph type="sldNum" sz="quarter" idx="12"/>
          </p:nvPr>
        </p:nvSpPr>
        <p:spPr/>
        <p:txBody>
          <a:bodyPr/>
          <a:lstStyle/>
          <a:p>
            <a:fld id="{6E2B935C-0738-495B-9060-E3C00A558146}" type="slidenum">
              <a:rPr lang="de-DE" smtClean="0"/>
              <a:t>24</a:t>
            </a:fld>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7" name="Rechteck 6"/>
          <p:cNvSpPr/>
          <p:nvPr/>
        </p:nvSpPr>
        <p:spPr>
          <a:xfrm>
            <a:off x="999991" y="5169046"/>
            <a:ext cx="10452421" cy="6715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pPr>
            <a:r>
              <a:rPr lang="de-AT" sz="1600" i="1" dirty="0">
                <a:solidFill>
                  <a:schemeClr val="tx1"/>
                </a:solidFill>
                <a:latin typeface="+mj-lt"/>
                <a:ea typeface="Verdana" panose="020B0604030504040204" pitchFamily="34" charset="0"/>
              </a:rPr>
              <a:t>Praxishinweis: Zu prüfen ist daher, ob die Voraussetzungen zum Zeitpunkt der Rücktrittserklärung nach § 10 </a:t>
            </a:r>
            <a:r>
              <a:rPr lang="de-AT" sz="1600" i="1" dirty="0" err="1">
                <a:solidFill>
                  <a:schemeClr val="tx1"/>
                </a:solidFill>
                <a:latin typeface="+mj-lt"/>
                <a:ea typeface="Verdana" panose="020B0604030504040204" pitchFamily="34" charset="0"/>
              </a:rPr>
              <a:t>Abs</a:t>
            </a:r>
            <a:r>
              <a:rPr lang="de-AT" sz="1600" i="1" dirty="0">
                <a:solidFill>
                  <a:schemeClr val="tx1"/>
                </a:solidFill>
                <a:latin typeface="+mj-lt"/>
                <a:ea typeface="Verdana" panose="020B0604030504040204" pitchFamily="34" charset="0"/>
              </a:rPr>
              <a:t> 1 oder § 10 </a:t>
            </a:r>
            <a:r>
              <a:rPr lang="de-AT" sz="1600" i="1" dirty="0" err="1">
                <a:solidFill>
                  <a:schemeClr val="tx1"/>
                </a:solidFill>
                <a:latin typeface="+mj-lt"/>
                <a:ea typeface="Verdana" panose="020B0604030504040204" pitchFamily="34" charset="0"/>
              </a:rPr>
              <a:t>Abs</a:t>
            </a:r>
            <a:r>
              <a:rPr lang="de-AT" sz="1600" i="1" dirty="0">
                <a:solidFill>
                  <a:schemeClr val="tx1"/>
                </a:solidFill>
                <a:latin typeface="+mj-lt"/>
                <a:ea typeface="Verdana" panose="020B0604030504040204" pitchFamily="34" charset="0"/>
              </a:rPr>
              <a:t> 2 PRG vorliegen.</a:t>
            </a:r>
            <a:endParaRPr lang="de-DE" altLang="de-DE" sz="1600" i="1" dirty="0">
              <a:solidFill>
                <a:schemeClr val="tx1"/>
              </a:solidFill>
              <a:latin typeface="+mj-lt"/>
              <a:ea typeface="Verdana" panose="020B0604030504040204" pitchFamily="34" charset="0"/>
            </a:endParaRPr>
          </a:p>
        </p:txBody>
      </p:sp>
    </p:spTree>
    <p:extLst>
      <p:ext uri="{BB962C8B-B14F-4D97-AF65-F5344CB8AC3E}">
        <p14:creationId xmlns:p14="http://schemas.microsoft.com/office/powerpoint/2010/main" val="3022725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de-DE" altLang="de-DE" sz="3600" b="1" dirty="0">
                <a:latin typeface="+mj-lt"/>
              </a:rPr>
            </a:br>
            <a:r>
              <a:rPr lang="de-DE" altLang="de-DE" sz="3600" b="1" dirty="0"/>
              <a:t>3. Beurteilungszeitpunkt </a:t>
            </a:r>
            <a:br>
              <a:rPr lang="de-DE" altLang="de-DE" sz="11700" b="1" dirty="0">
                <a:latin typeface="+mj-lt"/>
              </a:rPr>
            </a:br>
            <a:endParaRPr lang="de-DE" dirty="0"/>
          </a:p>
        </p:txBody>
      </p:sp>
      <p:sp>
        <p:nvSpPr>
          <p:cNvPr id="3" name="Inhaltsplatzhalter 2"/>
          <p:cNvSpPr>
            <a:spLocks noGrp="1"/>
          </p:cNvSpPr>
          <p:nvPr>
            <p:ph idx="1"/>
          </p:nvPr>
        </p:nvSpPr>
        <p:spPr/>
        <p:txBody>
          <a:bodyPr>
            <a:normAutofit/>
          </a:bodyPr>
          <a:lstStyle/>
          <a:p>
            <a:pPr marL="0" indent="0">
              <a:lnSpc>
                <a:spcPct val="100000"/>
              </a:lnSpc>
              <a:spcBef>
                <a:spcPts val="0"/>
              </a:spcBef>
              <a:buClrTx/>
              <a:buNone/>
            </a:pPr>
            <a:r>
              <a:rPr lang="de-DE" altLang="de-DE" sz="2000" b="1" dirty="0">
                <a:solidFill>
                  <a:schemeClr val="tx1"/>
                </a:solidFill>
                <a:latin typeface="+mj-lt"/>
              </a:rPr>
              <a:t>b. Auslegung der Erklärung</a:t>
            </a:r>
          </a:p>
          <a:p>
            <a:pPr marL="285750" indent="-285750" algn="just">
              <a:lnSpc>
                <a:spcPct val="100000"/>
              </a:lnSpc>
              <a:spcBef>
                <a:spcPts val="0"/>
              </a:spcBef>
            </a:pPr>
            <a:r>
              <a:rPr lang="de-DE" sz="2000" dirty="0">
                <a:solidFill>
                  <a:schemeClr val="tx1"/>
                </a:solidFill>
                <a:latin typeface="+mj-lt"/>
              </a:rPr>
              <a:t>Ferner stellt sich die </a:t>
            </a:r>
            <a:r>
              <a:rPr lang="de-DE" sz="2000" b="1" dirty="0">
                <a:solidFill>
                  <a:schemeClr val="tx1"/>
                </a:solidFill>
                <a:latin typeface="+mj-lt"/>
              </a:rPr>
              <a:t>Frage</a:t>
            </a:r>
            <a:r>
              <a:rPr lang="de-DE" sz="2000" dirty="0">
                <a:solidFill>
                  <a:schemeClr val="tx1"/>
                </a:solidFill>
                <a:latin typeface="+mj-lt"/>
              </a:rPr>
              <a:t>, wie eine </a:t>
            </a:r>
            <a:r>
              <a:rPr lang="de-DE" sz="2000" b="1" dirty="0">
                <a:solidFill>
                  <a:schemeClr val="tx1"/>
                </a:solidFill>
                <a:latin typeface="+mj-lt"/>
              </a:rPr>
              <a:t>Rücktrittserklärung</a:t>
            </a:r>
            <a:r>
              <a:rPr lang="de-DE" sz="2000" dirty="0">
                <a:solidFill>
                  <a:schemeClr val="tx1"/>
                </a:solidFill>
                <a:latin typeface="+mj-lt"/>
              </a:rPr>
              <a:t> des Reisenden </a:t>
            </a:r>
            <a:r>
              <a:rPr lang="de-DE" sz="2000" b="1" dirty="0">
                <a:latin typeface="+mj-lt"/>
              </a:rPr>
              <a:t>auszulegen</a:t>
            </a:r>
            <a:r>
              <a:rPr lang="de-DE" sz="2000" dirty="0">
                <a:solidFill>
                  <a:schemeClr val="tx1"/>
                </a:solidFill>
                <a:latin typeface="+mj-lt"/>
              </a:rPr>
              <a:t> ist, </a:t>
            </a:r>
            <a:r>
              <a:rPr lang="de-DE" sz="2000" dirty="0" err="1">
                <a:solidFill>
                  <a:schemeClr val="tx1"/>
                </a:solidFill>
                <a:latin typeface="+mj-lt"/>
              </a:rPr>
              <a:t>insb</a:t>
            </a:r>
            <a:r>
              <a:rPr lang="de-DE" sz="2000" dirty="0">
                <a:solidFill>
                  <a:schemeClr val="tx1"/>
                </a:solidFill>
                <a:latin typeface="+mj-lt"/>
              </a:rPr>
              <a:t> ob diese vom Reiseveranstalter in einem </a:t>
            </a:r>
            <a:r>
              <a:rPr lang="de-DE" sz="2000" b="1" dirty="0">
                <a:latin typeface="+mj-lt"/>
              </a:rPr>
              <a:t>rechtsgrundlosen</a:t>
            </a:r>
            <a:r>
              <a:rPr lang="de-DE" sz="2000" dirty="0">
                <a:solidFill>
                  <a:schemeClr val="tx1"/>
                </a:solidFill>
                <a:latin typeface="+mj-lt"/>
              </a:rPr>
              <a:t> </a:t>
            </a:r>
            <a:r>
              <a:rPr lang="de-DE" sz="2000" b="1" dirty="0">
                <a:latin typeface="+mj-lt"/>
              </a:rPr>
              <a:t>Rücktritt </a:t>
            </a:r>
            <a:r>
              <a:rPr lang="de-DE" sz="2000" b="1" dirty="0" err="1">
                <a:latin typeface="+mj-lt"/>
              </a:rPr>
              <a:t>iSd</a:t>
            </a:r>
            <a:r>
              <a:rPr lang="de-DE" sz="2000" b="1" dirty="0">
                <a:latin typeface="+mj-lt"/>
              </a:rPr>
              <a:t> §10 </a:t>
            </a:r>
            <a:r>
              <a:rPr lang="de-DE" sz="2000" b="1" dirty="0" err="1">
                <a:latin typeface="+mj-lt"/>
              </a:rPr>
              <a:t>Abs</a:t>
            </a:r>
            <a:r>
              <a:rPr lang="de-DE" sz="2000" b="1" dirty="0">
                <a:latin typeface="+mj-lt"/>
              </a:rPr>
              <a:t> 1 PRG</a:t>
            </a:r>
            <a:r>
              <a:rPr lang="de-DE" sz="2000" dirty="0">
                <a:solidFill>
                  <a:schemeClr val="tx1"/>
                </a:solidFill>
                <a:latin typeface="+mj-lt"/>
              </a:rPr>
              <a:t> mit der Verpflichtung zur Zahlung einer Entschädigungszahlung zu deuten ist </a:t>
            </a:r>
            <a:r>
              <a:rPr lang="de-DE" sz="2000" b="1" dirty="0">
                <a:latin typeface="+mj-lt"/>
              </a:rPr>
              <a:t>oder</a:t>
            </a:r>
            <a:r>
              <a:rPr lang="de-DE" sz="2000" dirty="0">
                <a:solidFill>
                  <a:schemeClr val="tx1"/>
                </a:solidFill>
                <a:latin typeface="+mj-lt"/>
              </a:rPr>
              <a:t> ob es sich um einen </a:t>
            </a:r>
            <a:r>
              <a:rPr lang="de-DE" sz="2000" b="1" dirty="0">
                <a:latin typeface="+mj-lt"/>
              </a:rPr>
              <a:t>Rücktritt </a:t>
            </a:r>
            <a:r>
              <a:rPr lang="de-DE" sz="2000" b="1" dirty="0" err="1">
                <a:latin typeface="+mj-lt"/>
              </a:rPr>
              <a:t>iSd</a:t>
            </a:r>
            <a:r>
              <a:rPr lang="de-DE" sz="2000" b="1" dirty="0">
                <a:latin typeface="+mj-lt"/>
              </a:rPr>
              <a:t> § 10 </a:t>
            </a:r>
            <a:r>
              <a:rPr lang="de-DE" sz="2000" b="1" dirty="0" err="1">
                <a:latin typeface="+mj-lt"/>
              </a:rPr>
              <a:t>Abs</a:t>
            </a:r>
            <a:r>
              <a:rPr lang="de-DE" sz="2000" b="1" dirty="0">
                <a:latin typeface="+mj-lt"/>
              </a:rPr>
              <a:t> 2 PRG</a:t>
            </a:r>
            <a:r>
              <a:rPr lang="de-DE" sz="2000" dirty="0">
                <a:solidFill>
                  <a:schemeClr val="tx1"/>
                </a:solidFill>
                <a:latin typeface="+mj-lt"/>
              </a:rPr>
              <a:t> handelt. </a:t>
            </a:r>
          </a:p>
          <a:p>
            <a:pPr marL="285750" indent="-285750" algn="just">
              <a:lnSpc>
                <a:spcPct val="100000"/>
              </a:lnSpc>
              <a:spcBef>
                <a:spcPts val="0"/>
              </a:spcBef>
            </a:pPr>
            <a:r>
              <a:rPr lang="de-DE" sz="2000" dirty="0">
                <a:solidFill>
                  <a:schemeClr val="tx1"/>
                </a:solidFill>
                <a:latin typeface="+mj-lt"/>
              </a:rPr>
              <a:t>Auf die </a:t>
            </a:r>
            <a:r>
              <a:rPr lang="de-DE" sz="2000" b="1" dirty="0">
                <a:solidFill>
                  <a:schemeClr val="tx1"/>
                </a:solidFill>
                <a:latin typeface="+mj-lt"/>
              </a:rPr>
              <a:t>Wortwahl </a:t>
            </a:r>
            <a:r>
              <a:rPr lang="de-DE" sz="2000" dirty="0">
                <a:solidFill>
                  <a:schemeClr val="tx1"/>
                </a:solidFill>
                <a:latin typeface="+mj-lt"/>
              </a:rPr>
              <a:t>bei der Erklärung einer Lösung vom Reisevertrag kommt es grundsätzlich </a:t>
            </a:r>
            <a:r>
              <a:rPr lang="de-DE" sz="2000" b="1" dirty="0">
                <a:solidFill>
                  <a:schemeClr val="tx1"/>
                </a:solidFill>
                <a:latin typeface="+mj-lt"/>
              </a:rPr>
              <a:t>nicht an</a:t>
            </a:r>
            <a:r>
              <a:rPr lang="de-DE" sz="2000" dirty="0">
                <a:solidFill>
                  <a:schemeClr val="tx1"/>
                </a:solidFill>
                <a:latin typeface="+mj-lt"/>
              </a:rPr>
              <a:t>. Maßgeblich ist vielmehr, wie ein </a:t>
            </a:r>
            <a:r>
              <a:rPr lang="de-DE" sz="2000" b="1" dirty="0">
                <a:solidFill>
                  <a:schemeClr val="tx1"/>
                </a:solidFill>
                <a:latin typeface="+mj-lt"/>
              </a:rPr>
              <a:t>Erklärungsempfänger die Äußerung verstehen </a:t>
            </a:r>
            <a:r>
              <a:rPr lang="de-DE" sz="2000" dirty="0">
                <a:solidFill>
                  <a:schemeClr val="tx1"/>
                </a:solidFill>
                <a:latin typeface="+mj-lt"/>
              </a:rPr>
              <a:t>muss</a:t>
            </a:r>
          </a:p>
        </p:txBody>
      </p:sp>
      <p:sp>
        <p:nvSpPr>
          <p:cNvPr id="4" name="Fußzeilenplatzhalter 3"/>
          <p:cNvSpPr>
            <a:spLocks noGrp="1"/>
          </p:cNvSpPr>
          <p:nvPr>
            <p:ph type="ftr" sz="quarter" idx="11"/>
          </p:nvPr>
        </p:nvSpPr>
        <p:spPr/>
        <p:txBody>
          <a:bodyPr/>
          <a:lstStyle/>
          <a:p>
            <a:r>
              <a:rPr lang="de-DE"/>
              <a:t>RA Dr. Eike Lindinger,  1080 Wien, Wickenburgg. 26/5,  kanzlei@ra-el.at, 01/4020173</a:t>
            </a:r>
          </a:p>
        </p:txBody>
      </p:sp>
      <p:sp>
        <p:nvSpPr>
          <p:cNvPr id="5" name="Foliennummernplatzhalter 4"/>
          <p:cNvSpPr>
            <a:spLocks noGrp="1"/>
          </p:cNvSpPr>
          <p:nvPr>
            <p:ph type="sldNum" sz="quarter" idx="12"/>
          </p:nvPr>
        </p:nvSpPr>
        <p:spPr/>
        <p:txBody>
          <a:bodyPr/>
          <a:lstStyle/>
          <a:p>
            <a:fld id="{6E2B935C-0738-495B-9060-E3C00A558146}" type="slidenum">
              <a:rPr lang="de-DE" smtClean="0"/>
              <a:t>25</a:t>
            </a:fld>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7" name="Rechteck 6"/>
          <p:cNvSpPr/>
          <p:nvPr/>
        </p:nvSpPr>
        <p:spPr>
          <a:xfrm>
            <a:off x="934485" y="4301938"/>
            <a:ext cx="10322795" cy="4631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pPr>
            <a:r>
              <a:rPr lang="de-AT" sz="1600" i="1" dirty="0">
                <a:solidFill>
                  <a:schemeClr val="tx1"/>
                </a:solidFill>
                <a:latin typeface="+mj-lt"/>
                <a:ea typeface="Verdana" panose="020B0604030504040204" pitchFamily="34" charset="0"/>
              </a:rPr>
              <a:t>Aktuelle Rechtsprechung: </a:t>
            </a:r>
            <a:r>
              <a:rPr lang="de-DE" sz="1600" i="1" dirty="0">
                <a:solidFill>
                  <a:schemeClr val="tx1"/>
                </a:solidFill>
                <a:latin typeface="+mj-lt"/>
                <a:ea typeface="Verdana" panose="020B0604030504040204" pitchFamily="34" charset="0"/>
              </a:rPr>
              <a:t>AG Hamburg, 17 AC 331/11, </a:t>
            </a:r>
            <a:r>
              <a:rPr lang="de-DE" sz="1600" i="1" dirty="0" err="1">
                <a:solidFill>
                  <a:schemeClr val="tx1"/>
                </a:solidFill>
                <a:latin typeface="+mj-lt"/>
                <a:ea typeface="Verdana" panose="020B0604030504040204" pitchFamily="34" charset="0"/>
              </a:rPr>
              <a:t>RRa</a:t>
            </a:r>
            <a:r>
              <a:rPr lang="de-DE" sz="1600" i="1" dirty="0">
                <a:solidFill>
                  <a:schemeClr val="tx1"/>
                </a:solidFill>
                <a:latin typeface="+mj-lt"/>
                <a:ea typeface="Verdana" panose="020B0604030504040204" pitchFamily="34" charset="0"/>
              </a:rPr>
              <a:t> 2013, 122ff</a:t>
            </a:r>
            <a:endParaRPr lang="de-DE" altLang="de-DE" sz="1600" i="1" dirty="0">
              <a:solidFill>
                <a:schemeClr val="tx1"/>
              </a:solidFill>
              <a:latin typeface="+mj-lt"/>
              <a:ea typeface="Verdana" panose="020B0604030504040204" pitchFamily="34" charset="0"/>
            </a:endParaRPr>
          </a:p>
        </p:txBody>
      </p:sp>
      <p:sp>
        <p:nvSpPr>
          <p:cNvPr id="8" name="Rechteck 7"/>
          <p:cNvSpPr/>
          <p:nvPr/>
        </p:nvSpPr>
        <p:spPr>
          <a:xfrm>
            <a:off x="934485" y="5090161"/>
            <a:ext cx="10322795" cy="4858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pPr>
            <a:r>
              <a:rPr lang="de-AT" altLang="de-DE" sz="1600" i="1" dirty="0">
                <a:solidFill>
                  <a:schemeClr val="tx1"/>
                </a:solidFill>
                <a:latin typeface="+mj-lt"/>
                <a:ea typeface="Verdana" panose="020B0604030504040204" pitchFamily="34" charset="0"/>
              </a:rPr>
              <a:t>Literaturtipp zur Vertiefung:</a:t>
            </a:r>
            <a:r>
              <a:rPr lang="de-DE" sz="1600" i="1" dirty="0">
                <a:solidFill>
                  <a:schemeClr val="tx1"/>
                </a:solidFill>
                <a:latin typeface="+mj-lt"/>
              </a:rPr>
              <a:t> </a:t>
            </a:r>
            <a:r>
              <a:rPr lang="de-DE" sz="1600" i="1" dirty="0" err="1">
                <a:solidFill>
                  <a:schemeClr val="tx1"/>
                </a:solidFill>
                <a:latin typeface="+mj-lt"/>
                <a:ea typeface="Verdana" panose="020B0604030504040204" pitchFamily="34" charset="0"/>
              </a:rPr>
              <a:t>Führich</a:t>
            </a:r>
            <a:r>
              <a:rPr lang="de-DE" sz="1600" i="1" dirty="0">
                <a:solidFill>
                  <a:schemeClr val="tx1"/>
                </a:solidFill>
                <a:latin typeface="+mj-lt"/>
                <a:ea typeface="Verdana" panose="020B0604030504040204" pitchFamily="34" charset="0"/>
              </a:rPr>
              <a:t>, Reiserecht</a:t>
            </a:r>
            <a:r>
              <a:rPr lang="de-DE" sz="1600" i="1" baseline="30000" dirty="0">
                <a:solidFill>
                  <a:schemeClr val="tx1"/>
                </a:solidFill>
                <a:latin typeface="+mj-lt"/>
                <a:ea typeface="Verdana" panose="020B0604030504040204" pitchFamily="34" charset="0"/>
              </a:rPr>
              <a:t>6</a:t>
            </a:r>
            <a:r>
              <a:rPr lang="de-DE" sz="1600" i="1" dirty="0">
                <a:solidFill>
                  <a:schemeClr val="tx1"/>
                </a:solidFill>
                <a:latin typeface="+mj-lt"/>
                <a:ea typeface="Verdana" panose="020B0604030504040204" pitchFamily="34" charset="0"/>
              </a:rPr>
              <a:t> 2. Kapitel, § 15, </a:t>
            </a:r>
            <a:r>
              <a:rPr lang="de-DE" sz="1600" i="1" dirty="0" err="1">
                <a:solidFill>
                  <a:schemeClr val="tx1"/>
                </a:solidFill>
                <a:latin typeface="+mj-lt"/>
                <a:ea typeface="Verdana" panose="020B0604030504040204" pitchFamily="34" charset="0"/>
              </a:rPr>
              <a:t>Rn</a:t>
            </a:r>
            <a:r>
              <a:rPr lang="de-DE" sz="1600" i="1" dirty="0">
                <a:solidFill>
                  <a:schemeClr val="tx1"/>
                </a:solidFill>
                <a:latin typeface="+mj-lt"/>
                <a:ea typeface="Verdana" panose="020B0604030504040204" pitchFamily="34" charset="0"/>
              </a:rPr>
              <a:t> 533a; </a:t>
            </a:r>
            <a:r>
              <a:rPr lang="de-DE" sz="1600" i="1" dirty="0" err="1">
                <a:solidFill>
                  <a:schemeClr val="tx1"/>
                </a:solidFill>
                <a:latin typeface="+mj-lt"/>
                <a:ea typeface="Verdana" panose="020B0604030504040204" pitchFamily="34" charset="0"/>
              </a:rPr>
              <a:t>Schoditsch</a:t>
            </a:r>
            <a:r>
              <a:rPr lang="de-DE" sz="1600" i="1" dirty="0">
                <a:solidFill>
                  <a:schemeClr val="tx1"/>
                </a:solidFill>
                <a:latin typeface="+mj-lt"/>
                <a:ea typeface="Verdana" panose="020B0604030504040204" pitchFamily="34" charset="0"/>
              </a:rPr>
              <a:t>, Zum Reiserücktritt wegen COVID-19, Zak 2020/191</a:t>
            </a:r>
            <a:r>
              <a:rPr lang="de-AT" altLang="de-DE" sz="1600" i="1" dirty="0">
                <a:solidFill>
                  <a:schemeClr val="tx1"/>
                </a:solidFill>
                <a:latin typeface="+mj-lt"/>
                <a:ea typeface="Verdana" panose="020B0604030504040204" pitchFamily="34" charset="0"/>
              </a:rPr>
              <a:t> </a:t>
            </a:r>
            <a:endParaRPr lang="de-DE" altLang="de-DE" sz="1600" i="1" dirty="0">
              <a:solidFill>
                <a:schemeClr val="tx1"/>
              </a:solidFill>
              <a:latin typeface="+mj-lt"/>
              <a:ea typeface="Verdana" panose="020B0604030504040204" pitchFamily="34" charset="0"/>
            </a:endParaRPr>
          </a:p>
        </p:txBody>
      </p:sp>
    </p:spTree>
    <p:extLst>
      <p:ext uri="{BB962C8B-B14F-4D97-AF65-F5344CB8AC3E}">
        <p14:creationId xmlns:p14="http://schemas.microsoft.com/office/powerpoint/2010/main" val="2256718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de-DE" altLang="de-DE" sz="3600" b="1" dirty="0">
                <a:latin typeface="+mj-lt"/>
              </a:rPr>
            </a:br>
            <a:r>
              <a:rPr lang="de-DE" altLang="de-DE" sz="3600" b="1" dirty="0"/>
              <a:t>3. Beurteilungszeitpunkt </a:t>
            </a:r>
            <a:br>
              <a:rPr lang="de-DE" altLang="de-DE" sz="14300" b="1" dirty="0">
                <a:latin typeface="+mj-lt"/>
              </a:rPr>
            </a:br>
            <a:endParaRPr lang="de-DE" dirty="0"/>
          </a:p>
        </p:txBody>
      </p:sp>
      <p:sp>
        <p:nvSpPr>
          <p:cNvPr id="3" name="Inhaltsplatzhalter 2"/>
          <p:cNvSpPr>
            <a:spLocks noGrp="1"/>
          </p:cNvSpPr>
          <p:nvPr>
            <p:ph idx="1"/>
          </p:nvPr>
        </p:nvSpPr>
        <p:spPr/>
        <p:txBody>
          <a:bodyPr>
            <a:normAutofit/>
          </a:bodyPr>
          <a:lstStyle/>
          <a:p>
            <a:pPr marL="0" indent="0">
              <a:lnSpc>
                <a:spcPct val="100000"/>
              </a:lnSpc>
              <a:spcBef>
                <a:spcPts val="0"/>
              </a:spcBef>
              <a:buClrTx/>
              <a:buNone/>
            </a:pPr>
            <a:r>
              <a:rPr lang="de-DE" altLang="de-DE" sz="2000" b="1" dirty="0">
                <a:solidFill>
                  <a:schemeClr val="tx1"/>
                </a:solidFill>
                <a:latin typeface="+mj-lt"/>
              </a:rPr>
              <a:t>c. Inhalt der Rücktrittserklärung</a:t>
            </a:r>
          </a:p>
          <a:p>
            <a:pPr marL="285750" indent="-285750" algn="just">
              <a:lnSpc>
                <a:spcPct val="100000"/>
              </a:lnSpc>
              <a:spcBef>
                <a:spcPts val="600"/>
              </a:spcBef>
            </a:pPr>
            <a:r>
              <a:rPr lang="de-DE" sz="2000" dirty="0">
                <a:solidFill>
                  <a:schemeClr val="tx1"/>
                </a:solidFill>
                <a:latin typeface="+mj-lt"/>
              </a:rPr>
              <a:t>Unter Rücksichtnahme auf die </a:t>
            </a:r>
            <a:r>
              <a:rPr lang="de-DE" sz="2000" b="1" dirty="0">
                <a:solidFill>
                  <a:schemeClr val="tx1"/>
                </a:solidFill>
                <a:latin typeface="+mj-lt"/>
              </a:rPr>
              <a:t>Auslegungsregeln der §§ 914 ff ABGB </a:t>
            </a:r>
            <a:r>
              <a:rPr lang="de-DE" sz="2000" dirty="0">
                <a:solidFill>
                  <a:schemeClr val="tx1"/>
                </a:solidFill>
                <a:latin typeface="+mj-lt"/>
              </a:rPr>
              <a:t>wird den </a:t>
            </a:r>
            <a:r>
              <a:rPr lang="de-DE" sz="2000" b="1" dirty="0">
                <a:latin typeface="+mj-lt"/>
              </a:rPr>
              <a:t>Angaben</a:t>
            </a:r>
            <a:r>
              <a:rPr lang="de-DE" sz="2000" dirty="0">
                <a:solidFill>
                  <a:schemeClr val="tx1"/>
                </a:solidFill>
                <a:latin typeface="+mj-lt"/>
              </a:rPr>
              <a:t> des </a:t>
            </a:r>
            <a:r>
              <a:rPr lang="de-DE" sz="2000" b="1" dirty="0">
                <a:latin typeface="+mj-lt"/>
              </a:rPr>
              <a:t>Reisenden</a:t>
            </a:r>
            <a:r>
              <a:rPr lang="de-DE" sz="2000" dirty="0">
                <a:solidFill>
                  <a:schemeClr val="tx1"/>
                </a:solidFill>
                <a:latin typeface="+mj-lt"/>
              </a:rPr>
              <a:t> in seiner </a:t>
            </a:r>
            <a:r>
              <a:rPr lang="de-DE" sz="2000" b="1" dirty="0">
                <a:latin typeface="+mj-lt"/>
              </a:rPr>
              <a:t>Rücktrittserklärung</a:t>
            </a:r>
            <a:r>
              <a:rPr lang="de-DE" sz="2000" dirty="0">
                <a:solidFill>
                  <a:schemeClr val="tx1"/>
                </a:solidFill>
                <a:latin typeface="+mj-lt"/>
              </a:rPr>
              <a:t> eine konkrete </a:t>
            </a:r>
            <a:r>
              <a:rPr lang="de-DE" sz="2000" b="1" dirty="0">
                <a:latin typeface="+mj-lt"/>
              </a:rPr>
              <a:t>Bedeutung</a:t>
            </a:r>
            <a:r>
              <a:rPr lang="de-DE" sz="2000" dirty="0">
                <a:solidFill>
                  <a:schemeClr val="tx1"/>
                </a:solidFill>
                <a:latin typeface="+mj-lt"/>
              </a:rPr>
              <a:t> beizumessen sein, da der genannte Rücktrittsgrund </a:t>
            </a:r>
            <a:r>
              <a:rPr lang="de-DE" sz="2000" dirty="0" err="1">
                <a:solidFill>
                  <a:schemeClr val="tx1"/>
                </a:solidFill>
                <a:latin typeface="+mj-lt"/>
              </a:rPr>
              <a:t>mE</a:t>
            </a:r>
            <a:r>
              <a:rPr lang="de-DE" sz="2000" dirty="0">
                <a:solidFill>
                  <a:schemeClr val="tx1"/>
                </a:solidFill>
                <a:latin typeface="+mj-lt"/>
              </a:rPr>
              <a:t> maßgeblich ist und nicht in der Folge eine Berufung auf eine allfällige weitere Entwicklung möglich sein sollte. </a:t>
            </a:r>
          </a:p>
          <a:p>
            <a:pPr marL="285750" indent="-285750" algn="just">
              <a:lnSpc>
                <a:spcPct val="100000"/>
              </a:lnSpc>
              <a:spcBef>
                <a:spcPts val="600"/>
              </a:spcBef>
            </a:pPr>
            <a:r>
              <a:rPr lang="de-DE" sz="2000" dirty="0">
                <a:solidFill>
                  <a:schemeClr val="tx1"/>
                </a:solidFill>
                <a:latin typeface="+mj-lt"/>
              </a:rPr>
              <a:t>Wurde eine Reise </a:t>
            </a:r>
            <a:r>
              <a:rPr lang="de-DE" sz="2000" dirty="0" err="1">
                <a:solidFill>
                  <a:schemeClr val="tx1"/>
                </a:solidFill>
                <a:latin typeface="+mj-lt"/>
              </a:rPr>
              <a:t>bspw</a:t>
            </a:r>
            <a:r>
              <a:rPr lang="de-DE" sz="2000" dirty="0">
                <a:solidFill>
                  <a:schemeClr val="tx1"/>
                </a:solidFill>
                <a:latin typeface="+mj-lt"/>
              </a:rPr>
              <a:t> </a:t>
            </a:r>
            <a:r>
              <a:rPr lang="de-DE" sz="2000" b="1" dirty="0">
                <a:latin typeface="+mj-lt"/>
              </a:rPr>
              <a:t>durch den Reisenden </a:t>
            </a:r>
            <a:r>
              <a:rPr lang="de-DE" sz="2000" dirty="0">
                <a:solidFill>
                  <a:schemeClr val="tx1"/>
                </a:solidFill>
                <a:latin typeface="+mj-lt"/>
              </a:rPr>
              <a:t>wegen </a:t>
            </a:r>
            <a:r>
              <a:rPr lang="de-DE" sz="2000" b="1" dirty="0">
                <a:latin typeface="+mj-lt"/>
              </a:rPr>
              <a:t>Erkrankung</a:t>
            </a:r>
            <a:r>
              <a:rPr lang="de-DE" sz="2000" dirty="0">
                <a:solidFill>
                  <a:schemeClr val="tx1"/>
                </a:solidFill>
                <a:latin typeface="+mj-lt"/>
              </a:rPr>
              <a:t> des </a:t>
            </a:r>
            <a:r>
              <a:rPr lang="de-DE" sz="2000" dirty="0">
                <a:latin typeface="+mj-lt"/>
              </a:rPr>
              <a:t>Reisenden</a:t>
            </a:r>
            <a:r>
              <a:rPr lang="de-DE" sz="2000" dirty="0">
                <a:solidFill>
                  <a:schemeClr val="tx1"/>
                </a:solidFill>
                <a:latin typeface="+mj-lt"/>
              </a:rPr>
              <a:t> </a:t>
            </a:r>
            <a:r>
              <a:rPr lang="de-DE" sz="2000" dirty="0">
                <a:latin typeface="+mj-lt"/>
              </a:rPr>
              <a:t>abgesagt</a:t>
            </a:r>
            <a:r>
              <a:rPr lang="de-DE" sz="2000" dirty="0">
                <a:solidFill>
                  <a:schemeClr val="tx1"/>
                </a:solidFill>
                <a:latin typeface="+mj-lt"/>
              </a:rPr>
              <a:t> und musste </a:t>
            </a:r>
            <a:r>
              <a:rPr lang="de-DE" sz="2000" b="1" dirty="0">
                <a:latin typeface="+mj-lt"/>
              </a:rPr>
              <a:t>storniert</a:t>
            </a:r>
            <a:r>
              <a:rPr lang="de-DE" sz="2000" dirty="0">
                <a:solidFill>
                  <a:schemeClr val="tx1"/>
                </a:solidFill>
                <a:latin typeface="+mj-lt"/>
              </a:rPr>
              <a:t> werden, so kann sich der Reisende </a:t>
            </a:r>
            <a:r>
              <a:rPr lang="de-DE" sz="2000" dirty="0" err="1">
                <a:solidFill>
                  <a:schemeClr val="tx1"/>
                </a:solidFill>
                <a:latin typeface="+mj-lt"/>
              </a:rPr>
              <a:t>mE</a:t>
            </a:r>
            <a:r>
              <a:rPr lang="de-DE" sz="2000" dirty="0">
                <a:solidFill>
                  <a:schemeClr val="tx1"/>
                </a:solidFill>
                <a:latin typeface="+mj-lt"/>
              </a:rPr>
              <a:t> in der Folge </a:t>
            </a:r>
            <a:r>
              <a:rPr lang="de-DE" sz="2000" b="1" dirty="0">
                <a:latin typeface="+mj-lt"/>
              </a:rPr>
              <a:t>nicht</a:t>
            </a:r>
            <a:r>
              <a:rPr lang="de-DE" sz="2000" dirty="0">
                <a:solidFill>
                  <a:schemeClr val="tx1"/>
                </a:solidFill>
                <a:latin typeface="+mj-lt"/>
              </a:rPr>
              <a:t> </a:t>
            </a:r>
            <a:r>
              <a:rPr lang="de-DE" sz="2000" b="1" dirty="0">
                <a:latin typeface="+mj-lt"/>
              </a:rPr>
              <a:t>darauf</a:t>
            </a:r>
            <a:r>
              <a:rPr lang="de-DE" sz="2000" dirty="0">
                <a:solidFill>
                  <a:schemeClr val="tx1"/>
                </a:solidFill>
                <a:latin typeface="+mj-lt"/>
              </a:rPr>
              <a:t> </a:t>
            </a:r>
            <a:r>
              <a:rPr lang="de-DE" sz="2000" b="1" dirty="0">
                <a:latin typeface="+mj-lt"/>
              </a:rPr>
              <a:t>berufen</a:t>
            </a:r>
            <a:r>
              <a:rPr lang="de-DE" sz="2000" dirty="0">
                <a:solidFill>
                  <a:schemeClr val="tx1"/>
                </a:solidFill>
                <a:latin typeface="+mj-lt"/>
              </a:rPr>
              <a:t>, dass eine bereits bezahlte </a:t>
            </a:r>
            <a:r>
              <a:rPr lang="de-DE" sz="2000" b="1" dirty="0">
                <a:latin typeface="+mj-lt"/>
              </a:rPr>
              <a:t>Stornogebühr</a:t>
            </a:r>
            <a:r>
              <a:rPr lang="de-DE" sz="2000" dirty="0">
                <a:solidFill>
                  <a:schemeClr val="tx1"/>
                </a:solidFill>
                <a:latin typeface="+mj-lt"/>
              </a:rPr>
              <a:t> </a:t>
            </a:r>
            <a:r>
              <a:rPr lang="de-DE" sz="2000" b="1" dirty="0">
                <a:latin typeface="+mj-lt"/>
              </a:rPr>
              <a:t>zurückgefordert</a:t>
            </a:r>
            <a:r>
              <a:rPr lang="de-DE" sz="2000" dirty="0">
                <a:solidFill>
                  <a:schemeClr val="tx1"/>
                </a:solidFill>
                <a:latin typeface="+mj-lt"/>
              </a:rPr>
              <a:t> wird, weil die Reise infolge der </a:t>
            </a:r>
            <a:r>
              <a:rPr lang="de-DE" sz="2000" b="1" dirty="0">
                <a:latin typeface="+mj-lt"/>
              </a:rPr>
              <a:t>COVID-19-Pandemie</a:t>
            </a:r>
            <a:r>
              <a:rPr lang="de-DE" sz="2000" dirty="0">
                <a:solidFill>
                  <a:schemeClr val="tx1"/>
                </a:solidFill>
                <a:latin typeface="+mj-lt"/>
              </a:rPr>
              <a:t> durch den Reiseveranstalter </a:t>
            </a:r>
            <a:r>
              <a:rPr lang="de-DE" sz="2000" b="1" dirty="0">
                <a:latin typeface="+mj-lt"/>
              </a:rPr>
              <a:t>abgesagt</a:t>
            </a:r>
            <a:r>
              <a:rPr lang="de-DE" sz="2000" dirty="0">
                <a:solidFill>
                  <a:schemeClr val="tx1"/>
                </a:solidFill>
                <a:latin typeface="+mj-lt"/>
              </a:rPr>
              <a:t> worden ist.</a:t>
            </a:r>
            <a:endParaRPr lang="de-DE" altLang="de-DE" sz="2000" dirty="0">
              <a:solidFill>
                <a:schemeClr val="tx1"/>
              </a:solidFill>
              <a:latin typeface="+mj-lt"/>
              <a:ea typeface="Verdana" panose="020B0604030504040204" pitchFamily="34" charset="0"/>
            </a:endParaRPr>
          </a:p>
          <a:p>
            <a:endParaRPr lang="de-DE" dirty="0"/>
          </a:p>
        </p:txBody>
      </p:sp>
      <p:sp>
        <p:nvSpPr>
          <p:cNvPr id="4" name="Fußzeilenplatzhalter 3"/>
          <p:cNvSpPr>
            <a:spLocks noGrp="1"/>
          </p:cNvSpPr>
          <p:nvPr>
            <p:ph type="ftr" sz="quarter" idx="11"/>
          </p:nvPr>
        </p:nvSpPr>
        <p:spPr/>
        <p:txBody>
          <a:bodyPr/>
          <a:lstStyle/>
          <a:p>
            <a:r>
              <a:rPr lang="de-DE"/>
              <a:t>RA Dr. Eike Lindinger,  1080 Wien, Wickenburgg. 26/5,  kanzlei@ra-el.at, 01/4020173</a:t>
            </a:r>
          </a:p>
        </p:txBody>
      </p:sp>
      <p:sp>
        <p:nvSpPr>
          <p:cNvPr id="5" name="Foliennummernplatzhalter 4"/>
          <p:cNvSpPr>
            <a:spLocks noGrp="1"/>
          </p:cNvSpPr>
          <p:nvPr>
            <p:ph type="sldNum" sz="quarter" idx="12"/>
          </p:nvPr>
        </p:nvSpPr>
        <p:spPr/>
        <p:txBody>
          <a:bodyPr/>
          <a:lstStyle/>
          <a:p>
            <a:fld id="{6E2B935C-0738-495B-9060-E3C00A558146}" type="slidenum">
              <a:rPr lang="de-DE" smtClean="0"/>
              <a:t>26</a:t>
            </a:fld>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Tree>
    <p:extLst>
      <p:ext uri="{BB962C8B-B14F-4D97-AF65-F5344CB8AC3E}">
        <p14:creationId xmlns:p14="http://schemas.microsoft.com/office/powerpoint/2010/main" val="2369676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altLang="de-DE" sz="3200" b="1" dirty="0"/>
              <a:t>4. Vorhersehbarkeit – Der richtige Zeitpunkt?</a:t>
            </a:r>
            <a:endParaRPr lang="de-DE" sz="3200" dirty="0"/>
          </a:p>
        </p:txBody>
      </p:sp>
      <p:sp>
        <p:nvSpPr>
          <p:cNvPr id="3" name="Inhaltsplatzhalter 2"/>
          <p:cNvSpPr>
            <a:spLocks noGrp="1"/>
          </p:cNvSpPr>
          <p:nvPr>
            <p:ph idx="1"/>
          </p:nvPr>
        </p:nvSpPr>
        <p:spPr>
          <a:xfrm>
            <a:off x="838200" y="1391131"/>
            <a:ext cx="10515600" cy="3982403"/>
          </a:xfrm>
        </p:spPr>
        <p:txBody>
          <a:bodyPr>
            <a:normAutofit/>
          </a:bodyPr>
          <a:lstStyle/>
          <a:p>
            <a:pPr marL="285750" indent="-285750" algn="just">
              <a:lnSpc>
                <a:spcPct val="100000"/>
              </a:lnSpc>
              <a:spcBef>
                <a:spcPts val="0"/>
              </a:spcBef>
            </a:pPr>
            <a:r>
              <a:rPr lang="de-DE" sz="2000" dirty="0">
                <a:solidFill>
                  <a:schemeClr val="tx1"/>
                </a:solidFill>
                <a:latin typeface="+mj-lt"/>
              </a:rPr>
              <a:t>Ausgehend von der bisherigen </a:t>
            </a:r>
            <a:r>
              <a:rPr lang="de-DE" sz="2000" dirty="0" err="1">
                <a:solidFill>
                  <a:schemeClr val="tx1"/>
                </a:solidFill>
                <a:latin typeface="+mj-lt"/>
              </a:rPr>
              <a:t>Rsp</a:t>
            </a:r>
            <a:r>
              <a:rPr lang="de-DE" sz="2000" dirty="0">
                <a:solidFill>
                  <a:schemeClr val="tx1"/>
                </a:solidFill>
                <a:latin typeface="+mj-lt"/>
              </a:rPr>
              <a:t> steht ein </a:t>
            </a:r>
            <a:r>
              <a:rPr lang="de-DE" sz="2000" b="1" dirty="0">
                <a:latin typeface="+mj-lt"/>
              </a:rPr>
              <a:t>kostenloses</a:t>
            </a:r>
            <a:r>
              <a:rPr lang="de-DE" sz="2000" dirty="0">
                <a:solidFill>
                  <a:schemeClr val="tx1"/>
                </a:solidFill>
                <a:latin typeface="+mj-lt"/>
              </a:rPr>
              <a:t> </a:t>
            </a:r>
            <a:r>
              <a:rPr lang="de-DE" sz="2000" b="1" dirty="0">
                <a:latin typeface="+mj-lt"/>
              </a:rPr>
              <a:t>Rücktrittsrecht</a:t>
            </a:r>
            <a:r>
              <a:rPr lang="de-DE" sz="2000" dirty="0">
                <a:solidFill>
                  <a:schemeClr val="tx1"/>
                </a:solidFill>
                <a:latin typeface="+mj-lt"/>
              </a:rPr>
              <a:t> dann </a:t>
            </a:r>
            <a:r>
              <a:rPr lang="de-DE" sz="2000" b="1" dirty="0">
                <a:latin typeface="+mj-lt"/>
              </a:rPr>
              <a:t>nicht</a:t>
            </a:r>
            <a:r>
              <a:rPr lang="de-DE" sz="2000" dirty="0">
                <a:solidFill>
                  <a:schemeClr val="tx1"/>
                </a:solidFill>
                <a:latin typeface="+mj-lt"/>
              </a:rPr>
              <a:t> zu, wenn die </a:t>
            </a:r>
            <a:r>
              <a:rPr lang="de-DE" sz="2000" b="1" dirty="0">
                <a:latin typeface="+mj-lt"/>
              </a:rPr>
              <a:t>Umstände</a:t>
            </a:r>
            <a:r>
              <a:rPr lang="de-DE" sz="2000" dirty="0">
                <a:solidFill>
                  <a:schemeClr val="tx1"/>
                </a:solidFill>
                <a:latin typeface="+mj-lt"/>
              </a:rPr>
              <a:t>, auf die sich der Reisende stützt, </a:t>
            </a:r>
            <a:r>
              <a:rPr lang="de-DE" sz="2000" b="1" dirty="0">
                <a:solidFill>
                  <a:schemeClr val="tx1"/>
                </a:solidFill>
                <a:latin typeface="+mj-lt"/>
              </a:rPr>
              <a:t>bei der Buchung vorhersehbar waren</a:t>
            </a:r>
            <a:r>
              <a:rPr lang="de-DE" sz="2000" dirty="0">
                <a:solidFill>
                  <a:schemeClr val="tx1"/>
                </a:solidFill>
                <a:latin typeface="+mj-lt"/>
              </a:rPr>
              <a:t> (vgl. HG Wien, 1 R 139/13g; HG Wien, 20 R 17/02i)). Nach </a:t>
            </a:r>
            <a:r>
              <a:rPr lang="de-DE" sz="2000" i="1" dirty="0">
                <a:solidFill>
                  <a:schemeClr val="tx1"/>
                </a:solidFill>
                <a:latin typeface="+mj-lt"/>
              </a:rPr>
              <a:t>Treu</a:t>
            </a:r>
            <a:r>
              <a:rPr lang="de-DE" sz="2000" dirty="0">
                <a:solidFill>
                  <a:schemeClr val="tx1"/>
                </a:solidFill>
                <a:latin typeface="+mj-lt"/>
              </a:rPr>
              <a:t> </a:t>
            </a:r>
            <a:r>
              <a:rPr lang="de-DE" sz="2000" i="1" dirty="0">
                <a:solidFill>
                  <a:schemeClr val="tx1"/>
                </a:solidFill>
                <a:latin typeface="+mj-lt"/>
              </a:rPr>
              <a:t>(Treu </a:t>
            </a:r>
            <a:r>
              <a:rPr lang="de-DE" sz="2000" dirty="0">
                <a:solidFill>
                  <a:schemeClr val="tx1"/>
                </a:solidFill>
                <a:latin typeface="+mj-lt"/>
              </a:rPr>
              <a:t>in: </a:t>
            </a:r>
            <a:r>
              <a:rPr lang="de-DE" sz="2000" i="1" dirty="0" err="1">
                <a:solidFill>
                  <a:schemeClr val="tx1"/>
                </a:solidFill>
                <a:latin typeface="+mj-lt"/>
              </a:rPr>
              <a:t>Bammer</a:t>
            </a:r>
            <a:r>
              <a:rPr lang="de-DE" sz="2000" i="1" dirty="0">
                <a:solidFill>
                  <a:schemeClr val="tx1"/>
                </a:solidFill>
                <a:latin typeface="+mj-lt"/>
              </a:rPr>
              <a:t> </a:t>
            </a:r>
            <a:r>
              <a:rPr lang="de-DE" sz="2000" dirty="0">
                <a:solidFill>
                  <a:schemeClr val="tx1"/>
                </a:solidFill>
                <a:latin typeface="+mj-lt"/>
              </a:rPr>
              <a:t>(</a:t>
            </a:r>
            <a:r>
              <a:rPr lang="de-DE" sz="2000" dirty="0" err="1">
                <a:solidFill>
                  <a:schemeClr val="tx1"/>
                </a:solidFill>
                <a:latin typeface="+mj-lt"/>
              </a:rPr>
              <a:t>Hg</a:t>
            </a:r>
            <a:r>
              <a:rPr lang="de-DE" sz="2000" dirty="0">
                <a:solidFill>
                  <a:schemeClr val="tx1"/>
                </a:solidFill>
                <a:latin typeface="+mj-lt"/>
              </a:rPr>
              <a:t>.), PRG, § 10 PRG, Rz 47</a:t>
            </a:r>
            <a:r>
              <a:rPr lang="de-DE" sz="2000" i="1" dirty="0">
                <a:solidFill>
                  <a:schemeClr val="tx1"/>
                </a:solidFill>
                <a:latin typeface="+mj-lt"/>
              </a:rPr>
              <a:t>)</a:t>
            </a:r>
            <a:r>
              <a:rPr lang="de-DE" sz="2000" dirty="0">
                <a:solidFill>
                  <a:schemeClr val="tx1"/>
                </a:solidFill>
                <a:latin typeface="+mj-lt"/>
              </a:rPr>
              <a:t> wäre ein kostenloses Rücktrittsrecht nicht gerechtfertigt, da ein Reisender trotz einer bestehenden Gefahrenlage "</a:t>
            </a:r>
            <a:r>
              <a:rPr lang="de-DE" sz="2000" b="1" dirty="0">
                <a:latin typeface="+mj-lt"/>
              </a:rPr>
              <a:t>sehenden Auges</a:t>
            </a:r>
            <a:r>
              <a:rPr lang="de-DE" sz="2000" dirty="0">
                <a:solidFill>
                  <a:schemeClr val="tx1"/>
                </a:solidFill>
                <a:latin typeface="+mj-lt"/>
              </a:rPr>
              <a:t>" eine </a:t>
            </a:r>
            <a:r>
              <a:rPr lang="de-DE" sz="2000" b="1" dirty="0">
                <a:latin typeface="+mj-lt"/>
              </a:rPr>
              <a:t>Reise</a:t>
            </a:r>
            <a:r>
              <a:rPr lang="de-DE" sz="2000" dirty="0">
                <a:solidFill>
                  <a:schemeClr val="tx1"/>
                </a:solidFill>
                <a:latin typeface="+mj-lt"/>
              </a:rPr>
              <a:t> </a:t>
            </a:r>
            <a:r>
              <a:rPr lang="de-DE" sz="2000" b="1" dirty="0">
                <a:latin typeface="+mj-lt"/>
              </a:rPr>
              <a:t>bucht</a:t>
            </a:r>
            <a:r>
              <a:rPr lang="de-DE" sz="2000" dirty="0">
                <a:solidFill>
                  <a:schemeClr val="tx1"/>
                </a:solidFill>
                <a:latin typeface="+mj-lt"/>
              </a:rPr>
              <a:t>, sohin auf </a:t>
            </a:r>
            <a:r>
              <a:rPr lang="de-DE" sz="2000" b="1" dirty="0">
                <a:latin typeface="+mj-lt"/>
              </a:rPr>
              <a:t>eigenes</a:t>
            </a:r>
            <a:r>
              <a:rPr lang="de-DE" sz="2000" dirty="0">
                <a:solidFill>
                  <a:schemeClr val="tx1"/>
                </a:solidFill>
                <a:latin typeface="+mj-lt"/>
              </a:rPr>
              <a:t> </a:t>
            </a:r>
            <a:r>
              <a:rPr lang="de-DE" sz="2000" b="1" dirty="0">
                <a:latin typeface="+mj-lt"/>
              </a:rPr>
              <a:t>Risiko</a:t>
            </a:r>
            <a:r>
              <a:rPr lang="de-DE" sz="2000" dirty="0">
                <a:solidFill>
                  <a:schemeClr val="tx1"/>
                </a:solidFill>
                <a:latin typeface="+mj-lt"/>
              </a:rPr>
              <a:t>, und daher nicht schutzwürdig sei. </a:t>
            </a:r>
          </a:p>
          <a:p>
            <a:pPr marL="285750" indent="-285750" algn="just">
              <a:lnSpc>
                <a:spcPct val="100000"/>
              </a:lnSpc>
              <a:spcBef>
                <a:spcPts val="0"/>
              </a:spcBef>
            </a:pPr>
            <a:r>
              <a:rPr lang="de-DE" sz="2000" dirty="0">
                <a:solidFill>
                  <a:schemeClr val="tx1"/>
                </a:solidFill>
                <a:latin typeface="+mj-lt"/>
              </a:rPr>
              <a:t>Vor diesem Hintergrund ist in einem solchen Fall der </a:t>
            </a:r>
            <a:r>
              <a:rPr lang="de-DE" sz="2000" b="1" dirty="0">
                <a:solidFill>
                  <a:schemeClr val="tx1"/>
                </a:solidFill>
                <a:latin typeface="+mj-lt"/>
              </a:rPr>
              <a:t>Entschädigungsanspruch</a:t>
            </a:r>
            <a:r>
              <a:rPr lang="de-DE" sz="2000" dirty="0">
                <a:solidFill>
                  <a:schemeClr val="tx1"/>
                </a:solidFill>
                <a:latin typeface="+mj-lt"/>
              </a:rPr>
              <a:t> des </a:t>
            </a:r>
            <a:r>
              <a:rPr lang="de-DE" sz="2000" b="1" dirty="0">
                <a:latin typeface="+mj-lt"/>
              </a:rPr>
              <a:t>Reiseveranstalters</a:t>
            </a:r>
            <a:r>
              <a:rPr lang="de-DE" sz="2000" dirty="0">
                <a:solidFill>
                  <a:schemeClr val="tx1"/>
                </a:solidFill>
                <a:latin typeface="+mj-lt"/>
              </a:rPr>
              <a:t> </a:t>
            </a:r>
            <a:r>
              <a:rPr lang="de-DE" sz="2000" b="1" dirty="0">
                <a:latin typeface="+mj-lt"/>
              </a:rPr>
              <a:t>berechtigt</a:t>
            </a:r>
            <a:r>
              <a:rPr lang="de-DE" sz="2000" dirty="0">
                <a:solidFill>
                  <a:schemeClr val="tx1"/>
                </a:solidFill>
                <a:latin typeface="+mj-lt"/>
              </a:rPr>
              <a:t>, da er durch einen kostenfreien Rücktritt aufgrund der Zahlungsverpflichtung gegenüber seinen Leistungsträgern und der entgangenen Gewinnspanne einen </a:t>
            </a:r>
            <a:r>
              <a:rPr lang="de-DE" sz="2000" b="1" dirty="0">
                <a:latin typeface="+mj-lt"/>
              </a:rPr>
              <a:t>finanziellen</a:t>
            </a:r>
            <a:r>
              <a:rPr lang="de-DE" sz="2000" dirty="0">
                <a:solidFill>
                  <a:schemeClr val="tx1"/>
                </a:solidFill>
                <a:latin typeface="+mj-lt"/>
              </a:rPr>
              <a:t> </a:t>
            </a:r>
            <a:r>
              <a:rPr lang="de-DE" sz="2000" b="1" dirty="0">
                <a:latin typeface="+mj-lt"/>
              </a:rPr>
              <a:t>Nachteil</a:t>
            </a:r>
            <a:r>
              <a:rPr lang="de-DE" sz="2000" dirty="0">
                <a:solidFill>
                  <a:schemeClr val="tx1"/>
                </a:solidFill>
                <a:latin typeface="+mj-lt"/>
              </a:rPr>
              <a:t> erleiden würde.</a:t>
            </a:r>
          </a:p>
          <a:p>
            <a:pPr marL="285750" indent="-285750" algn="just">
              <a:lnSpc>
                <a:spcPct val="120000"/>
              </a:lnSpc>
              <a:spcBef>
                <a:spcPts val="0"/>
              </a:spcBef>
            </a:pPr>
            <a:endParaRPr lang="de-DE" altLang="de-DE" sz="2400" dirty="0">
              <a:solidFill>
                <a:schemeClr val="tx1"/>
              </a:solidFill>
              <a:latin typeface="+mj-lt"/>
              <a:ea typeface="Verdana" panose="020B0604030504040204" pitchFamily="34" charset="0"/>
            </a:endParaRPr>
          </a:p>
          <a:p>
            <a:endParaRPr lang="de-DE" dirty="0"/>
          </a:p>
        </p:txBody>
      </p:sp>
      <p:sp>
        <p:nvSpPr>
          <p:cNvPr id="4" name="Fußzeilenplatzhalter 3"/>
          <p:cNvSpPr>
            <a:spLocks noGrp="1"/>
          </p:cNvSpPr>
          <p:nvPr>
            <p:ph type="ftr" sz="quarter" idx="11"/>
          </p:nvPr>
        </p:nvSpPr>
        <p:spPr/>
        <p:txBody>
          <a:bodyPr/>
          <a:lstStyle/>
          <a:p>
            <a:r>
              <a:rPr lang="de-DE"/>
              <a:t>RA Dr. Eike Lindinger,  1080 Wien, Wickenburgg. 26/5,  kanzlei@ra-el.at, 01/4020173</a:t>
            </a:r>
          </a:p>
        </p:txBody>
      </p:sp>
      <p:sp>
        <p:nvSpPr>
          <p:cNvPr id="5" name="Foliennummernplatzhalter 4"/>
          <p:cNvSpPr>
            <a:spLocks noGrp="1"/>
          </p:cNvSpPr>
          <p:nvPr>
            <p:ph type="sldNum" sz="quarter" idx="12"/>
          </p:nvPr>
        </p:nvSpPr>
        <p:spPr/>
        <p:txBody>
          <a:bodyPr/>
          <a:lstStyle/>
          <a:p>
            <a:fld id="{6E2B935C-0738-495B-9060-E3C00A558146}" type="slidenum">
              <a:rPr lang="de-DE" smtClean="0"/>
              <a:t>27</a:t>
            </a:fld>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9" name="Rechteck 8"/>
          <p:cNvSpPr/>
          <p:nvPr/>
        </p:nvSpPr>
        <p:spPr>
          <a:xfrm>
            <a:off x="948529" y="4600536"/>
            <a:ext cx="10294941" cy="4296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pPr>
            <a:r>
              <a:rPr lang="de-AT" sz="1600" i="1" dirty="0">
                <a:solidFill>
                  <a:schemeClr val="tx1"/>
                </a:solidFill>
                <a:latin typeface="+mj-lt"/>
                <a:ea typeface="Verdana" panose="020B0604030504040204" pitchFamily="34" charset="0"/>
              </a:rPr>
              <a:t>Aktuelle Rechtsprechung: BGHS Wien 8.4.2021, 19 C 182/20h: Chile im Ausnahmezustand</a:t>
            </a:r>
            <a:endParaRPr lang="de-DE" sz="1600" i="1" dirty="0">
              <a:solidFill>
                <a:schemeClr val="tx1"/>
              </a:solidFill>
              <a:latin typeface="+mj-lt"/>
              <a:ea typeface="Verdana" panose="020B0604030504040204" pitchFamily="34" charset="0"/>
            </a:endParaRPr>
          </a:p>
        </p:txBody>
      </p:sp>
    </p:spTree>
    <p:extLst>
      <p:ext uri="{BB962C8B-B14F-4D97-AF65-F5344CB8AC3E}">
        <p14:creationId xmlns:p14="http://schemas.microsoft.com/office/powerpoint/2010/main" val="78159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a:t>5. Prüfschema: Höhere Gewalt/außerordentliche </a:t>
            </a:r>
            <a:br>
              <a:rPr lang="de-DE" sz="3200" b="1" dirty="0"/>
            </a:br>
            <a:r>
              <a:rPr lang="de-DE" sz="3200" b="1" dirty="0"/>
              <a:t>unvermeidbare Umstände</a:t>
            </a:r>
          </a:p>
        </p:txBody>
      </p:sp>
      <p:sp>
        <p:nvSpPr>
          <p:cNvPr id="3" name="Inhaltsplatzhalter 2"/>
          <p:cNvSpPr>
            <a:spLocks noGrp="1"/>
          </p:cNvSpPr>
          <p:nvPr>
            <p:ph idx="1"/>
          </p:nvPr>
        </p:nvSpPr>
        <p:spPr>
          <a:xfrm>
            <a:off x="838200" y="1690688"/>
            <a:ext cx="10515600" cy="4486275"/>
          </a:xfrm>
        </p:spPr>
        <p:txBody>
          <a:bodyPr>
            <a:normAutofit fontScale="92500" lnSpcReduction="20000"/>
          </a:bodyPr>
          <a:lstStyle/>
          <a:p>
            <a:pPr marL="0" indent="0">
              <a:buClrTx/>
              <a:buNone/>
            </a:pPr>
            <a:r>
              <a:rPr lang="de-DE" altLang="de-DE" sz="2200" dirty="0">
                <a:solidFill>
                  <a:schemeClr val="tx1"/>
                </a:solidFill>
                <a:latin typeface="+mj-lt"/>
              </a:rPr>
              <a:t>Beurteilungsparameter</a:t>
            </a:r>
          </a:p>
          <a:p>
            <a:pPr marL="342900" indent="-342900">
              <a:buClrTx/>
              <a:buAutoNum type="arabicPeriod"/>
            </a:pPr>
            <a:r>
              <a:rPr lang="de-DE" altLang="de-DE" sz="2200" b="1" dirty="0">
                <a:solidFill>
                  <a:schemeClr val="tx1"/>
                </a:solidFill>
                <a:latin typeface="+mj-lt"/>
              </a:rPr>
              <a:t>Grad der Gefahr</a:t>
            </a:r>
          </a:p>
          <a:p>
            <a:pPr marL="800100" lvl="1" indent="-342900">
              <a:buClrTx/>
              <a:buAutoNum type="alphaLcParenR"/>
            </a:pPr>
            <a:r>
              <a:rPr lang="de-DE" altLang="de-DE" sz="2200" dirty="0">
                <a:solidFill>
                  <a:schemeClr val="tx1"/>
                </a:solidFill>
                <a:latin typeface="+mj-lt"/>
              </a:rPr>
              <a:t>Lebensgefahr</a:t>
            </a:r>
          </a:p>
          <a:p>
            <a:pPr marL="800100" lvl="1" indent="-342900">
              <a:buClrTx/>
              <a:buAutoNum type="alphaLcParenR"/>
            </a:pPr>
            <a:r>
              <a:rPr lang="de-DE" altLang="de-DE" sz="2200" dirty="0">
                <a:solidFill>
                  <a:schemeClr val="tx1"/>
                </a:solidFill>
                <a:latin typeface="+mj-lt"/>
              </a:rPr>
              <a:t>Eintrittswahrscheinlichkeit</a:t>
            </a:r>
          </a:p>
          <a:p>
            <a:pPr marL="800100" lvl="1" indent="-342900">
              <a:buClrTx/>
              <a:buAutoNum type="alphaLcParenR"/>
            </a:pPr>
            <a:r>
              <a:rPr lang="de-DE" altLang="de-DE" sz="2200" dirty="0">
                <a:solidFill>
                  <a:schemeClr val="tx1"/>
                </a:solidFill>
                <a:latin typeface="+mj-lt"/>
              </a:rPr>
              <a:t>Persönliche Sicherheitsrisiken</a:t>
            </a:r>
          </a:p>
          <a:p>
            <a:pPr marL="342900" indent="-342900">
              <a:buClrTx/>
              <a:buAutoNum type="arabicPeriod"/>
            </a:pPr>
            <a:r>
              <a:rPr lang="de-DE" altLang="de-DE" sz="2200" b="1" dirty="0">
                <a:solidFill>
                  <a:schemeClr val="tx1"/>
                </a:solidFill>
                <a:latin typeface="+mj-lt"/>
              </a:rPr>
              <a:t>Der Stellenwert von </a:t>
            </a:r>
            <a:r>
              <a:rPr lang="de-DE" altLang="de-DE" sz="2200" b="1" dirty="0">
                <a:latin typeface="+mj-lt"/>
              </a:rPr>
              <a:t>Nachrichten/Meldungen</a:t>
            </a:r>
          </a:p>
          <a:p>
            <a:pPr marL="800100" lvl="1" indent="-342900">
              <a:buClrTx/>
              <a:buAutoNum type="alphaLcParenR"/>
            </a:pPr>
            <a:r>
              <a:rPr lang="de-DE" altLang="de-DE" sz="2200" dirty="0">
                <a:solidFill>
                  <a:schemeClr val="tx1"/>
                </a:solidFill>
                <a:latin typeface="+mj-lt"/>
              </a:rPr>
              <a:t>Allgemeine Berichterstattung</a:t>
            </a:r>
          </a:p>
          <a:p>
            <a:pPr marL="800100" lvl="1" indent="-342900">
              <a:buClrTx/>
              <a:buAutoNum type="alphaLcParenR"/>
            </a:pPr>
            <a:r>
              <a:rPr lang="de-DE" altLang="de-DE" sz="2200" dirty="0">
                <a:solidFill>
                  <a:schemeClr val="tx1"/>
                </a:solidFill>
                <a:latin typeface="+mj-lt"/>
              </a:rPr>
              <a:t>Reisewarnung</a:t>
            </a:r>
          </a:p>
          <a:p>
            <a:pPr marL="342900" indent="-342900">
              <a:buClrTx/>
              <a:buAutoNum type="arabicPeriod"/>
            </a:pPr>
            <a:r>
              <a:rPr lang="de-DE" altLang="de-DE" sz="2200" b="1" dirty="0">
                <a:latin typeface="+mj-lt"/>
              </a:rPr>
              <a:t>Beurteilungszeitraum</a:t>
            </a:r>
          </a:p>
          <a:p>
            <a:pPr marL="800100" lvl="1" indent="-342900">
              <a:buClrTx/>
              <a:buAutoNum type="alphaLcParenR"/>
            </a:pPr>
            <a:r>
              <a:rPr lang="de-DE" altLang="de-DE" sz="2200" dirty="0">
                <a:solidFill>
                  <a:schemeClr val="tx1"/>
                </a:solidFill>
                <a:latin typeface="+mj-lt"/>
              </a:rPr>
              <a:t>Ex-ante Beurteilung</a:t>
            </a:r>
          </a:p>
          <a:p>
            <a:pPr marL="800100" lvl="1" indent="-342900">
              <a:buClrTx/>
              <a:buAutoNum type="alphaLcParenR"/>
            </a:pPr>
            <a:r>
              <a:rPr lang="de-DE" altLang="de-DE" sz="2200" dirty="0">
                <a:solidFill>
                  <a:schemeClr val="tx1"/>
                </a:solidFill>
                <a:latin typeface="+mj-lt"/>
              </a:rPr>
              <a:t>Auslegung der Erklärung </a:t>
            </a:r>
          </a:p>
          <a:p>
            <a:pPr marL="800100" lvl="1" indent="-342900">
              <a:buClrTx/>
              <a:buAutoNum type="alphaLcParenR"/>
            </a:pPr>
            <a:r>
              <a:rPr lang="de-DE" altLang="de-DE" sz="2200" dirty="0">
                <a:solidFill>
                  <a:schemeClr val="tx1"/>
                </a:solidFill>
                <a:latin typeface="+mj-lt"/>
              </a:rPr>
              <a:t>Inhalt der Rücktrittserklärung</a:t>
            </a:r>
          </a:p>
          <a:p>
            <a:pPr marL="342900" indent="-342900">
              <a:buClrTx/>
              <a:buAutoNum type="arabicPeriod"/>
            </a:pPr>
            <a:r>
              <a:rPr lang="de-DE" altLang="de-DE" sz="2200" b="1" dirty="0">
                <a:latin typeface="+mj-lt"/>
              </a:rPr>
              <a:t>Vorhersehbarkeit</a:t>
            </a:r>
            <a:r>
              <a:rPr lang="de-DE" altLang="de-DE" sz="2200" b="1" dirty="0">
                <a:solidFill>
                  <a:schemeClr val="tx1"/>
                </a:solidFill>
                <a:latin typeface="+mj-lt"/>
              </a:rPr>
              <a:t> – Der richtige Zeitpunkt?</a:t>
            </a:r>
          </a:p>
          <a:p>
            <a:pPr lvl="1">
              <a:buAutoNum type="alphaLcParenR"/>
            </a:pPr>
            <a:r>
              <a:rPr lang="de-DE" altLang="de-DE" sz="2200" dirty="0">
                <a:solidFill>
                  <a:schemeClr val="tx1"/>
                </a:solidFill>
                <a:latin typeface="+mj-lt"/>
              </a:rPr>
              <a:t>Zeitpunkt der Buchung</a:t>
            </a:r>
          </a:p>
          <a:p>
            <a:pPr lvl="1">
              <a:buAutoNum type="alphaLcParenR"/>
            </a:pPr>
            <a:r>
              <a:rPr lang="de-DE" altLang="de-DE" sz="2200" dirty="0">
                <a:solidFill>
                  <a:schemeClr val="tx1"/>
                </a:solidFill>
                <a:latin typeface="+mj-lt"/>
              </a:rPr>
              <a:t>Allgemeines Lebensrisiko </a:t>
            </a:r>
          </a:p>
          <a:p>
            <a:endParaRPr lang="de-DE" dirty="0"/>
          </a:p>
        </p:txBody>
      </p:sp>
      <p:sp>
        <p:nvSpPr>
          <p:cNvPr id="4" name="Fußzeilenplatzhalter 3"/>
          <p:cNvSpPr>
            <a:spLocks noGrp="1"/>
          </p:cNvSpPr>
          <p:nvPr>
            <p:ph type="ftr" sz="quarter" idx="11"/>
          </p:nvPr>
        </p:nvSpPr>
        <p:spPr/>
        <p:txBody>
          <a:bodyPr/>
          <a:lstStyle/>
          <a:p>
            <a:r>
              <a:rPr lang="de-DE"/>
              <a:t>RA Dr. Eike Lindinger,  1080 Wien, Wickenburgg. 26/5,  kanzlei@ra-el.at, 01/4020173</a:t>
            </a:r>
          </a:p>
        </p:txBody>
      </p:sp>
      <p:sp>
        <p:nvSpPr>
          <p:cNvPr id="5" name="Foliennummernplatzhalter 4"/>
          <p:cNvSpPr>
            <a:spLocks noGrp="1"/>
          </p:cNvSpPr>
          <p:nvPr>
            <p:ph type="sldNum" sz="quarter" idx="12"/>
          </p:nvPr>
        </p:nvSpPr>
        <p:spPr/>
        <p:txBody>
          <a:bodyPr/>
          <a:lstStyle/>
          <a:p>
            <a:fld id="{6E2B935C-0738-495B-9060-E3C00A558146}" type="slidenum">
              <a:rPr lang="de-DE" smtClean="0"/>
              <a:t>28</a:t>
            </a:fld>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Tree>
    <p:extLst>
      <p:ext uri="{BB962C8B-B14F-4D97-AF65-F5344CB8AC3E}">
        <p14:creationId xmlns:p14="http://schemas.microsoft.com/office/powerpoint/2010/main" val="1285219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7060" y="1712260"/>
            <a:ext cx="10515600" cy="2126206"/>
          </a:xfrm>
        </p:spPr>
        <p:txBody>
          <a:bodyPr>
            <a:normAutofit/>
          </a:bodyPr>
          <a:lstStyle/>
          <a:p>
            <a:pPr algn="ctr"/>
            <a:r>
              <a:rPr lang="de-DE" b="1" dirty="0"/>
              <a:t>V. Die Auswirkungen von Epidemien und Pandemien auf den Reisevertrag</a:t>
            </a:r>
          </a:p>
        </p:txBody>
      </p:sp>
      <p:sp>
        <p:nvSpPr>
          <p:cNvPr id="3" name="Fußzeilenplatzhalter 2"/>
          <p:cNvSpPr>
            <a:spLocks noGrp="1"/>
          </p:cNvSpPr>
          <p:nvPr>
            <p:ph type="ftr" sz="quarter" idx="11"/>
          </p:nvPr>
        </p:nvSpPr>
        <p:spPr/>
        <p:txBody>
          <a:bodyPr/>
          <a:lstStyle/>
          <a:p>
            <a:r>
              <a:rPr lang="de-DE"/>
              <a:t>RA Dr. Eike Lindinger,  1080 Wien, Wickenburgg. 26/5,  kanzlei@ra-el.at, 01/4020173</a:t>
            </a:r>
          </a:p>
        </p:txBody>
      </p:sp>
      <p:sp>
        <p:nvSpPr>
          <p:cNvPr id="4" name="Foliennummernplatzhalter 3"/>
          <p:cNvSpPr>
            <a:spLocks noGrp="1"/>
          </p:cNvSpPr>
          <p:nvPr>
            <p:ph type="sldNum" sz="quarter" idx="12"/>
          </p:nvPr>
        </p:nvSpPr>
        <p:spPr/>
        <p:txBody>
          <a:bodyPr/>
          <a:lstStyle/>
          <a:p>
            <a:fld id="{6E2B935C-0738-495B-9060-E3C00A558146}" type="slidenum">
              <a:rPr lang="de-DE" smtClean="0"/>
              <a:t>29</a:t>
            </a:fld>
            <a:endParaRPr lang="de-DE"/>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Tree>
    <p:extLst>
      <p:ext uri="{BB962C8B-B14F-4D97-AF65-F5344CB8AC3E}">
        <p14:creationId xmlns:p14="http://schemas.microsoft.com/office/powerpoint/2010/main" val="3304477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D1F22C-99EE-4F5A-97D6-034F735755C9}"/>
              </a:ext>
            </a:extLst>
          </p:cNvPr>
          <p:cNvSpPr>
            <a:spLocks noGrp="1"/>
          </p:cNvSpPr>
          <p:nvPr>
            <p:ph type="title"/>
          </p:nvPr>
        </p:nvSpPr>
        <p:spPr/>
        <p:txBody>
          <a:bodyPr>
            <a:normAutofit/>
          </a:bodyPr>
          <a:lstStyle/>
          <a:p>
            <a:r>
              <a:rPr lang="de-AT" sz="3200" b="1" dirty="0"/>
              <a:t>Inhalt </a:t>
            </a:r>
          </a:p>
        </p:txBody>
      </p:sp>
      <p:sp>
        <p:nvSpPr>
          <p:cNvPr id="3" name="Inhaltsplatzhalter 2">
            <a:extLst>
              <a:ext uri="{FF2B5EF4-FFF2-40B4-BE49-F238E27FC236}">
                <a16:creationId xmlns:a16="http://schemas.microsoft.com/office/drawing/2014/main" id="{A16D7684-6C2A-40FE-BBC4-BDD41DA010B5}"/>
              </a:ext>
            </a:extLst>
          </p:cNvPr>
          <p:cNvSpPr>
            <a:spLocks noGrp="1"/>
          </p:cNvSpPr>
          <p:nvPr>
            <p:ph idx="1"/>
          </p:nvPr>
        </p:nvSpPr>
        <p:spPr>
          <a:xfrm>
            <a:off x="838200" y="1484966"/>
            <a:ext cx="10515600" cy="4351338"/>
          </a:xfrm>
        </p:spPr>
        <p:txBody>
          <a:bodyPr>
            <a:normAutofit/>
          </a:bodyPr>
          <a:lstStyle/>
          <a:p>
            <a:pPr marL="914400" lvl="2" indent="0">
              <a:buNone/>
            </a:pPr>
            <a:r>
              <a:rPr lang="de-AT" sz="1600" dirty="0"/>
              <a:t>3. Beurteilungszeitpunkt</a:t>
            </a:r>
          </a:p>
          <a:p>
            <a:pPr marL="1828800" lvl="3" indent="-457200">
              <a:buAutoNum type="alphaLcPeriod"/>
            </a:pPr>
            <a:r>
              <a:rPr lang="de-AT" sz="1400" dirty="0"/>
              <a:t>Ex-ante-Beurteilung</a:t>
            </a:r>
          </a:p>
          <a:p>
            <a:pPr marL="1828800" lvl="3" indent="-457200">
              <a:buAutoNum type="alphaLcPeriod"/>
            </a:pPr>
            <a:r>
              <a:rPr lang="de-AT" sz="1400" dirty="0"/>
              <a:t>Auslegung der Erklärung</a:t>
            </a:r>
          </a:p>
          <a:p>
            <a:pPr marL="1828800" lvl="3" indent="-457200">
              <a:buAutoNum type="alphaLcPeriod"/>
            </a:pPr>
            <a:r>
              <a:rPr lang="de-AT" sz="1400" dirty="0"/>
              <a:t>Inhalt der Rücktrittserklärung</a:t>
            </a:r>
          </a:p>
          <a:p>
            <a:pPr marL="1371600" lvl="2" indent="-457200">
              <a:buAutoNum type="arabicPeriod" startAt="4"/>
            </a:pPr>
            <a:r>
              <a:rPr lang="de-AT" sz="1600" dirty="0"/>
              <a:t>Vorhersehbarkeit – der richtige Zeitpunkt?</a:t>
            </a:r>
          </a:p>
          <a:p>
            <a:pPr marL="1371600" lvl="2" indent="-457200">
              <a:buAutoNum type="arabicPeriod" startAt="4"/>
            </a:pPr>
            <a:r>
              <a:rPr lang="de-AT" sz="1600" dirty="0"/>
              <a:t>Prüfschema: Höhere Gewalt/ außerordentliche, unvermeidbare Umstände</a:t>
            </a:r>
          </a:p>
          <a:p>
            <a:pPr marL="457200" lvl="1" indent="0">
              <a:buNone/>
            </a:pPr>
            <a:r>
              <a:rPr lang="de-AT" sz="2000" dirty="0"/>
              <a:t>V. Die Auswirkungen von Epidemien und Pandemien auf den Reisevertrag</a:t>
            </a:r>
          </a:p>
          <a:p>
            <a:pPr marL="1371600" lvl="2" indent="-457200">
              <a:buAutoNum type="arabicPeriod"/>
            </a:pPr>
            <a:r>
              <a:rPr lang="de-AT" sz="1600" dirty="0"/>
              <a:t>Änderung vor Reiseantritt</a:t>
            </a:r>
          </a:p>
          <a:p>
            <a:pPr marL="1714500" lvl="3" indent="-342900">
              <a:buAutoNum type="alphaLcPeriod"/>
            </a:pPr>
            <a:r>
              <a:rPr lang="de-AT" sz="1400" dirty="0"/>
              <a:t>Änderung der Reise vor Antritt nach § 9 (1) PRG durch Reiseveranstalter</a:t>
            </a:r>
          </a:p>
          <a:p>
            <a:pPr marL="1714500" lvl="3" indent="-342900">
              <a:buFont typeface="Arial" panose="020B0604020202020204" pitchFamily="34" charset="0"/>
              <a:buAutoNum type="alphaLcPeriod"/>
            </a:pPr>
            <a:r>
              <a:rPr lang="de-AT" sz="1400" dirty="0"/>
              <a:t>Änderung der Reise vor Antritt nach § 9 (2) PRG</a:t>
            </a:r>
          </a:p>
          <a:p>
            <a:pPr marL="914400" lvl="2" indent="0">
              <a:buNone/>
            </a:pPr>
            <a:r>
              <a:rPr lang="de-AT" sz="1600" dirty="0"/>
              <a:t>2. Unsicherheitseinrede</a:t>
            </a:r>
          </a:p>
          <a:p>
            <a:pPr marL="1828800" lvl="3" indent="-457200">
              <a:buAutoNum type="alphaLcPeriod"/>
            </a:pPr>
            <a:r>
              <a:rPr lang="de-AT" sz="1400" dirty="0"/>
              <a:t>Zug-um-Zug Prinzip</a:t>
            </a:r>
          </a:p>
          <a:p>
            <a:pPr marL="1828800" lvl="3" indent="-457200">
              <a:buAutoNum type="alphaLcPeriod"/>
            </a:pPr>
            <a:r>
              <a:rPr lang="de-AT" sz="1400" dirty="0"/>
              <a:t>Beurteilung</a:t>
            </a:r>
          </a:p>
          <a:p>
            <a:pPr marL="1828800" lvl="3" indent="-457200">
              <a:buAutoNum type="alphaLcPeriod"/>
            </a:pPr>
            <a:r>
              <a:rPr lang="de-AT" sz="1400" dirty="0"/>
              <a:t>Sicherstellungsmaßnahmen des Reiseveranstalters  - Insolvenzabsicherung</a:t>
            </a:r>
          </a:p>
          <a:p>
            <a:pPr marL="1371600" lvl="2" indent="-457200">
              <a:buAutoNum type="arabicPeriod" startAt="4"/>
            </a:pPr>
            <a:endParaRPr lang="de-AT" sz="1600" dirty="0"/>
          </a:p>
          <a:p>
            <a:pPr marL="1371600" lvl="2" indent="-457200">
              <a:buAutoNum type="arabicPeriod" startAt="4"/>
            </a:pPr>
            <a:endParaRPr lang="de-AT" sz="1600" dirty="0"/>
          </a:p>
          <a:p>
            <a:pPr marL="1828800" lvl="3" indent="-457200">
              <a:buAutoNum type="alphaLcPeriod"/>
            </a:pPr>
            <a:endParaRPr lang="de-AT" sz="1400" dirty="0"/>
          </a:p>
        </p:txBody>
      </p:sp>
      <p:pic>
        <p:nvPicPr>
          <p:cNvPr id="4" name="Grafik 3">
            <a:extLst>
              <a:ext uri="{FF2B5EF4-FFF2-40B4-BE49-F238E27FC236}">
                <a16:creationId xmlns:a16="http://schemas.microsoft.com/office/drawing/2014/main" id="{F7603195-EAE9-438B-8822-4EDD7AB95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5" name="Fußzeilenplatzhalter 3">
            <a:extLst>
              <a:ext uri="{FF2B5EF4-FFF2-40B4-BE49-F238E27FC236}">
                <a16:creationId xmlns:a16="http://schemas.microsoft.com/office/drawing/2014/main" id="{C59B1F18-58E9-417A-ADED-811602C083AA}"/>
              </a:ext>
            </a:extLst>
          </p:cNvPr>
          <p:cNvSpPr>
            <a:spLocks noGrp="1"/>
          </p:cNvSpPr>
          <p:nvPr>
            <p:ph type="ftr" sz="quarter" idx="11"/>
          </p:nvPr>
        </p:nvSpPr>
        <p:spPr>
          <a:xfrm>
            <a:off x="4165600" y="6356359"/>
            <a:ext cx="3860800" cy="365125"/>
          </a:xfrm>
        </p:spPr>
        <p:txBody>
          <a:bodyPr/>
          <a:lstStyle/>
          <a:p>
            <a:r>
              <a:rPr lang="de-AT" dirty="0"/>
              <a:t>RA Dr. Eike Lindinger,  1080 Wien, </a:t>
            </a:r>
            <a:r>
              <a:rPr lang="de-AT" dirty="0" err="1"/>
              <a:t>Wickenburgg</a:t>
            </a:r>
            <a:r>
              <a:rPr lang="de-AT" dirty="0"/>
              <a:t>. 26/5,  kanzlei@ra-el.at, 01/4020173</a:t>
            </a:r>
          </a:p>
        </p:txBody>
      </p:sp>
      <p:sp>
        <p:nvSpPr>
          <p:cNvPr id="6" name="Foliennummernplatzhalter 5"/>
          <p:cNvSpPr>
            <a:spLocks noGrp="1"/>
          </p:cNvSpPr>
          <p:nvPr>
            <p:ph type="sldNum" sz="quarter" idx="12"/>
          </p:nvPr>
        </p:nvSpPr>
        <p:spPr/>
        <p:txBody>
          <a:bodyPr/>
          <a:lstStyle/>
          <a:p>
            <a:fld id="{363C3A19-FC31-4642-AB6C-25301AC8225F}" type="slidenum">
              <a:rPr lang="de-DE" smtClean="0"/>
              <a:t>3</a:t>
            </a:fld>
            <a:endParaRPr lang="de-DE"/>
          </a:p>
        </p:txBody>
      </p:sp>
    </p:spTree>
    <p:extLst>
      <p:ext uri="{BB962C8B-B14F-4D97-AF65-F5344CB8AC3E}">
        <p14:creationId xmlns:p14="http://schemas.microsoft.com/office/powerpoint/2010/main" val="520668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a:t>1. Änderungen vor Reiseantritt</a:t>
            </a:r>
          </a:p>
        </p:txBody>
      </p:sp>
      <p:sp>
        <p:nvSpPr>
          <p:cNvPr id="3" name="Inhaltsplatzhalter 2"/>
          <p:cNvSpPr>
            <a:spLocks noGrp="1"/>
          </p:cNvSpPr>
          <p:nvPr>
            <p:ph idx="1"/>
          </p:nvPr>
        </p:nvSpPr>
        <p:spPr>
          <a:xfrm>
            <a:off x="838200" y="1434352"/>
            <a:ext cx="10515600" cy="5074023"/>
          </a:xfrm>
        </p:spPr>
        <p:txBody>
          <a:bodyPr>
            <a:normAutofit fontScale="32500" lnSpcReduction="20000"/>
          </a:bodyPr>
          <a:lstStyle/>
          <a:p>
            <a:pPr marL="0" indent="0" algn="just">
              <a:lnSpc>
                <a:spcPct val="120000"/>
              </a:lnSpc>
              <a:buNone/>
            </a:pPr>
            <a:r>
              <a:rPr lang="de-DE" sz="6200" b="1" dirty="0">
                <a:latin typeface="+mj-lt"/>
              </a:rPr>
              <a:t>a. Änderungen der Reise vor Antritt nach § 9 (1) PRG durch Reiseveranstalter</a:t>
            </a:r>
          </a:p>
          <a:p>
            <a:pPr marL="0" indent="0" algn="just">
              <a:lnSpc>
                <a:spcPct val="120000"/>
              </a:lnSpc>
              <a:buNone/>
            </a:pPr>
            <a:r>
              <a:rPr lang="de-AT" sz="6200" dirty="0">
                <a:latin typeface="+mj-lt"/>
              </a:rPr>
              <a:t>Der Reiseveranstalter kann </a:t>
            </a:r>
            <a:r>
              <a:rPr lang="de-AT" sz="6200" b="1" dirty="0">
                <a:latin typeface="+mj-lt"/>
              </a:rPr>
              <a:t>einseitig Änderungen im Vertrag vorbehalten</a:t>
            </a:r>
            <a:r>
              <a:rPr lang="de-AT" sz="6200" dirty="0">
                <a:latin typeface="+mj-lt"/>
              </a:rPr>
              <a:t>. Die Änderung </a:t>
            </a:r>
            <a:r>
              <a:rPr lang="de-AT" sz="6200" b="1" dirty="0">
                <a:latin typeface="+mj-lt"/>
              </a:rPr>
              <a:t>muss</a:t>
            </a:r>
            <a:r>
              <a:rPr lang="de-AT" sz="6200" dirty="0">
                <a:latin typeface="+mj-lt"/>
              </a:rPr>
              <a:t> jedoch </a:t>
            </a:r>
            <a:r>
              <a:rPr lang="de-AT" sz="6200" b="1" dirty="0">
                <a:latin typeface="+mj-lt"/>
              </a:rPr>
              <a:t>unerheblich</a:t>
            </a:r>
            <a:r>
              <a:rPr lang="de-AT" sz="6200" dirty="0">
                <a:latin typeface="+mj-lt"/>
              </a:rPr>
              <a:t> sein. Der Reisende ist über die Änderung klar und deutlich zu </a:t>
            </a:r>
            <a:r>
              <a:rPr lang="de-AT" sz="6200" b="1" dirty="0">
                <a:latin typeface="+mj-lt"/>
              </a:rPr>
              <a:t>informieren</a:t>
            </a:r>
            <a:r>
              <a:rPr lang="de-AT" sz="6200" dirty="0">
                <a:latin typeface="+mj-lt"/>
              </a:rPr>
              <a:t>.</a:t>
            </a:r>
          </a:p>
          <a:p>
            <a:pPr marL="0" indent="0" algn="just">
              <a:lnSpc>
                <a:spcPct val="120000"/>
              </a:lnSpc>
              <a:buNone/>
            </a:pPr>
            <a:endParaRPr lang="de-AT" sz="6200" dirty="0">
              <a:latin typeface="+mj-lt"/>
            </a:endParaRPr>
          </a:p>
          <a:p>
            <a:pPr marL="0" indent="0" algn="just">
              <a:lnSpc>
                <a:spcPct val="120000"/>
              </a:lnSpc>
              <a:buNone/>
            </a:pPr>
            <a:r>
              <a:rPr lang="de-DE" sz="6200" b="1" dirty="0">
                <a:latin typeface="+mj-lt"/>
              </a:rPr>
              <a:t>b. Änderungen der Reise vor Antritt nach § 9 (2) PRG</a:t>
            </a:r>
            <a:r>
              <a:rPr lang="de-DE" sz="6200" dirty="0">
                <a:latin typeface="+mj-lt"/>
              </a:rPr>
              <a:t> </a:t>
            </a:r>
          </a:p>
          <a:p>
            <a:pPr algn="just">
              <a:lnSpc>
                <a:spcPct val="120000"/>
              </a:lnSpc>
            </a:pPr>
            <a:r>
              <a:rPr lang="de-AT" sz="6200" dirty="0">
                <a:latin typeface="+mj-lt"/>
              </a:rPr>
              <a:t>Wenn der  </a:t>
            </a:r>
            <a:r>
              <a:rPr lang="de-AT" sz="6200" b="1" dirty="0">
                <a:latin typeface="+mj-lt"/>
              </a:rPr>
              <a:t>Reiseveranstalter gezwungen </a:t>
            </a:r>
            <a:r>
              <a:rPr lang="de-AT" sz="6200" dirty="0">
                <a:latin typeface="+mj-lt"/>
              </a:rPr>
              <a:t>ist, eine der </a:t>
            </a:r>
            <a:r>
              <a:rPr lang="de-AT" sz="6200" b="1" dirty="0">
                <a:latin typeface="+mj-lt"/>
              </a:rPr>
              <a:t>wesentlichen Eigenschaften erheblich </a:t>
            </a:r>
            <a:r>
              <a:rPr lang="de-AT" sz="6200" dirty="0">
                <a:latin typeface="+mj-lt"/>
              </a:rPr>
              <a:t>zu ändern oder er die </a:t>
            </a:r>
            <a:r>
              <a:rPr lang="de-AT" sz="6200" b="1" dirty="0">
                <a:latin typeface="+mj-lt"/>
              </a:rPr>
              <a:t>Vorgabe</a:t>
            </a:r>
            <a:r>
              <a:rPr lang="de-AT" sz="6200" dirty="0">
                <a:latin typeface="+mj-lt"/>
              </a:rPr>
              <a:t> des </a:t>
            </a:r>
            <a:r>
              <a:rPr lang="de-AT" sz="6200" b="1" dirty="0">
                <a:latin typeface="+mj-lt"/>
              </a:rPr>
              <a:t>Reisenden</a:t>
            </a:r>
            <a:r>
              <a:rPr lang="de-AT" sz="6200" dirty="0">
                <a:latin typeface="+mj-lt"/>
              </a:rPr>
              <a:t> </a:t>
            </a:r>
            <a:r>
              <a:rPr lang="de-AT" sz="6200" b="1" dirty="0">
                <a:latin typeface="+mj-lt"/>
              </a:rPr>
              <a:t>nicht</a:t>
            </a:r>
            <a:r>
              <a:rPr lang="de-AT" sz="6200" dirty="0">
                <a:latin typeface="+mj-lt"/>
              </a:rPr>
              <a:t> </a:t>
            </a:r>
            <a:r>
              <a:rPr lang="de-AT" sz="6200" b="1" dirty="0">
                <a:latin typeface="+mj-lt"/>
              </a:rPr>
              <a:t>erfüllen</a:t>
            </a:r>
            <a:r>
              <a:rPr lang="de-AT" sz="6200" dirty="0">
                <a:latin typeface="+mj-lt"/>
              </a:rPr>
              <a:t> kann oder es zu einer </a:t>
            </a:r>
            <a:r>
              <a:rPr lang="de-AT" sz="6200" b="1" dirty="0">
                <a:latin typeface="+mj-lt"/>
              </a:rPr>
              <a:t>Erhöhung</a:t>
            </a:r>
            <a:r>
              <a:rPr lang="de-AT" sz="6200" dirty="0">
                <a:latin typeface="+mj-lt"/>
              </a:rPr>
              <a:t> des </a:t>
            </a:r>
            <a:r>
              <a:rPr lang="de-AT" sz="6200" b="1" dirty="0">
                <a:latin typeface="+mj-lt"/>
              </a:rPr>
              <a:t>Reisepreises</a:t>
            </a:r>
            <a:r>
              <a:rPr lang="de-AT" sz="6200" dirty="0">
                <a:latin typeface="+mj-lt"/>
              </a:rPr>
              <a:t> um </a:t>
            </a:r>
            <a:r>
              <a:rPr lang="de-AT" sz="6200" b="1" dirty="0">
                <a:latin typeface="+mj-lt"/>
              </a:rPr>
              <a:t>mehr als 8% </a:t>
            </a:r>
            <a:r>
              <a:rPr lang="de-AT" sz="6200" dirty="0">
                <a:latin typeface="+mj-lt"/>
              </a:rPr>
              <a:t>kommt,</a:t>
            </a:r>
            <a:r>
              <a:rPr lang="de-DE" sz="6200" dirty="0">
                <a:latin typeface="+mj-lt"/>
              </a:rPr>
              <a:t> s</a:t>
            </a:r>
            <a:r>
              <a:rPr lang="de-AT" sz="6200" dirty="0">
                <a:latin typeface="+mj-lt"/>
              </a:rPr>
              <a:t>o hat der Reiseveranstalter</a:t>
            </a:r>
            <a:r>
              <a:rPr lang="de-DE" sz="6200" dirty="0">
                <a:latin typeface="+mj-lt"/>
              </a:rPr>
              <a:t> dem </a:t>
            </a:r>
            <a:r>
              <a:rPr lang="de-AT" sz="6200" dirty="0">
                <a:latin typeface="+mj-lt"/>
              </a:rPr>
              <a:t>Reisenden eine angemessene </a:t>
            </a:r>
            <a:r>
              <a:rPr lang="de-AT" sz="6200" b="1" dirty="0">
                <a:latin typeface="+mj-lt"/>
              </a:rPr>
              <a:t>Frist</a:t>
            </a:r>
            <a:r>
              <a:rPr lang="de-AT" sz="6200" dirty="0">
                <a:latin typeface="+mj-lt"/>
              </a:rPr>
              <a:t> zur </a:t>
            </a:r>
            <a:r>
              <a:rPr lang="de-AT" sz="6200" b="1" dirty="0">
                <a:latin typeface="+mj-lt"/>
              </a:rPr>
              <a:t>Zustimmung</a:t>
            </a:r>
            <a:r>
              <a:rPr lang="de-AT" sz="6200" dirty="0">
                <a:latin typeface="+mj-lt"/>
              </a:rPr>
              <a:t> zu vorgesehenen Änderungen zu setzen, über die </a:t>
            </a:r>
            <a:r>
              <a:rPr lang="de-AT" sz="6200" b="1" dirty="0">
                <a:latin typeface="+mj-lt"/>
              </a:rPr>
              <a:t>Änderung</a:t>
            </a:r>
            <a:r>
              <a:rPr lang="de-AT" sz="6200" dirty="0">
                <a:latin typeface="+mj-lt"/>
              </a:rPr>
              <a:t> und </a:t>
            </a:r>
            <a:r>
              <a:rPr lang="de-AT" sz="6200" b="1" dirty="0">
                <a:latin typeface="+mj-lt"/>
              </a:rPr>
              <a:t>Rechtsfolgen</a:t>
            </a:r>
            <a:r>
              <a:rPr lang="de-AT" sz="6200" dirty="0">
                <a:latin typeface="+mj-lt"/>
              </a:rPr>
              <a:t> der </a:t>
            </a:r>
            <a:r>
              <a:rPr lang="de-AT" sz="6200" b="1" dirty="0">
                <a:latin typeface="+mj-lt"/>
              </a:rPr>
              <a:t>Unterlassung</a:t>
            </a:r>
            <a:r>
              <a:rPr lang="de-AT" sz="6200" dirty="0">
                <a:latin typeface="+mj-lt"/>
              </a:rPr>
              <a:t> der Erklärung (Zustimmung) </a:t>
            </a:r>
            <a:r>
              <a:rPr lang="de-AT" sz="6200" b="1" dirty="0">
                <a:latin typeface="+mj-lt"/>
              </a:rPr>
              <a:t>aufzuklären</a:t>
            </a:r>
            <a:r>
              <a:rPr lang="de-AT" sz="6200" dirty="0">
                <a:latin typeface="+mj-lt"/>
              </a:rPr>
              <a:t>, allenfalls einen </a:t>
            </a:r>
            <a:r>
              <a:rPr lang="de-AT" sz="6200" b="1" dirty="0">
                <a:latin typeface="+mj-lt"/>
              </a:rPr>
              <a:t>Ersatz</a:t>
            </a:r>
            <a:r>
              <a:rPr lang="de-AT" sz="6200" dirty="0">
                <a:latin typeface="+mj-lt"/>
              </a:rPr>
              <a:t> für die Reise anzubieten</a:t>
            </a:r>
            <a:r>
              <a:rPr lang="de-AT" sz="5600" dirty="0">
                <a:latin typeface="+mj-lt"/>
              </a:rPr>
              <a:t>.</a:t>
            </a:r>
            <a:endParaRPr lang="de-DE" sz="5600" dirty="0">
              <a:latin typeface="+mj-lt"/>
            </a:endParaRP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5" name="Fußzeilenplatzhalter 3">
            <a:extLst>
              <a:ext uri="{FF2B5EF4-FFF2-40B4-BE49-F238E27FC236}">
                <a16:creationId xmlns:a16="http://schemas.microsoft.com/office/drawing/2014/main" id="{0B9CB786-1047-462C-B59A-DFA59773CCB2}"/>
              </a:ext>
            </a:extLst>
          </p:cNvPr>
          <p:cNvSpPr>
            <a:spLocks noGrp="1"/>
          </p:cNvSpPr>
          <p:nvPr>
            <p:ph type="ftr" sz="quarter" idx="11"/>
          </p:nvPr>
        </p:nvSpPr>
        <p:spPr>
          <a:xfrm>
            <a:off x="4165600" y="6426669"/>
            <a:ext cx="3860800" cy="365125"/>
          </a:xfrm>
        </p:spPr>
        <p:txBody>
          <a:bodyPr/>
          <a:lstStyle/>
          <a:p>
            <a:r>
              <a:rPr lang="de-AT" dirty="0"/>
              <a:t>RA Dr. Eike Lindinger,  1080 Wien, </a:t>
            </a:r>
            <a:r>
              <a:rPr lang="de-AT" dirty="0" err="1"/>
              <a:t>Wickenburgg</a:t>
            </a:r>
            <a:r>
              <a:rPr lang="de-AT" dirty="0"/>
              <a:t>. 26/5,  kanzlei@ra-el.at, 01/4020173</a:t>
            </a:r>
          </a:p>
        </p:txBody>
      </p:sp>
      <p:sp>
        <p:nvSpPr>
          <p:cNvPr id="6" name="Foliennummernplatzhalter 5"/>
          <p:cNvSpPr>
            <a:spLocks noGrp="1"/>
          </p:cNvSpPr>
          <p:nvPr>
            <p:ph type="sldNum" sz="quarter" idx="12"/>
          </p:nvPr>
        </p:nvSpPr>
        <p:spPr/>
        <p:txBody>
          <a:bodyPr/>
          <a:lstStyle/>
          <a:p>
            <a:fld id="{363C3A19-FC31-4642-AB6C-25301AC8225F}" type="slidenum">
              <a:rPr lang="de-DE" smtClean="0"/>
              <a:t>30</a:t>
            </a:fld>
            <a:endParaRPr lang="de-DE"/>
          </a:p>
        </p:txBody>
      </p:sp>
    </p:spTree>
    <p:extLst>
      <p:ext uri="{BB962C8B-B14F-4D97-AF65-F5344CB8AC3E}">
        <p14:creationId xmlns:p14="http://schemas.microsoft.com/office/powerpoint/2010/main" val="3155122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a:t>1. Änderungen vor Reiseantritt</a:t>
            </a:r>
          </a:p>
        </p:txBody>
      </p:sp>
      <p:sp>
        <p:nvSpPr>
          <p:cNvPr id="3" name="Inhaltsplatzhalter 2"/>
          <p:cNvSpPr>
            <a:spLocks noGrp="1"/>
          </p:cNvSpPr>
          <p:nvPr>
            <p:ph idx="1"/>
          </p:nvPr>
        </p:nvSpPr>
        <p:spPr>
          <a:xfrm>
            <a:off x="838200" y="1434352"/>
            <a:ext cx="10515600" cy="5074023"/>
          </a:xfrm>
        </p:spPr>
        <p:txBody>
          <a:bodyPr>
            <a:normAutofit/>
          </a:bodyPr>
          <a:lstStyle/>
          <a:p>
            <a:pPr algn="just">
              <a:lnSpc>
                <a:spcPct val="100000"/>
              </a:lnSpc>
              <a:spcBef>
                <a:spcPts val="600"/>
              </a:spcBef>
            </a:pPr>
            <a:r>
              <a:rPr lang="de-AT" sz="2000" dirty="0">
                <a:latin typeface="+mj-lt"/>
              </a:rPr>
              <a:t>Der Reisende kann ohne </a:t>
            </a:r>
            <a:r>
              <a:rPr lang="de-AT" sz="2000" b="1" dirty="0">
                <a:latin typeface="+mj-lt"/>
              </a:rPr>
              <a:t>Zahlung einer Entschädigung zurücktreten</a:t>
            </a:r>
            <a:r>
              <a:rPr lang="de-AT" sz="2000" dirty="0">
                <a:latin typeface="+mj-lt"/>
              </a:rPr>
              <a:t>. Gibt der Reisende </a:t>
            </a:r>
            <a:r>
              <a:rPr lang="de-AT" sz="2000" b="1" dirty="0">
                <a:latin typeface="+mj-lt"/>
              </a:rPr>
              <a:t>innerhalb</a:t>
            </a:r>
            <a:r>
              <a:rPr lang="de-AT" sz="2000" dirty="0">
                <a:latin typeface="+mj-lt"/>
              </a:rPr>
              <a:t> der </a:t>
            </a:r>
            <a:r>
              <a:rPr lang="de-AT" sz="2000" b="1" dirty="0">
                <a:latin typeface="+mj-lt"/>
              </a:rPr>
              <a:t>Frist keine Erklärung </a:t>
            </a:r>
            <a:r>
              <a:rPr lang="de-AT" sz="2000" dirty="0">
                <a:latin typeface="+mj-lt"/>
              </a:rPr>
              <a:t>ab, so gilt dies als </a:t>
            </a:r>
            <a:r>
              <a:rPr lang="de-AT" sz="2000" b="1" dirty="0">
                <a:latin typeface="+mj-lt"/>
              </a:rPr>
              <a:t>Zustimmung</a:t>
            </a:r>
            <a:r>
              <a:rPr lang="de-AT" sz="2000" dirty="0">
                <a:latin typeface="+mj-lt"/>
              </a:rPr>
              <a:t>, oder er akzeptiert eine andere Reise.</a:t>
            </a:r>
            <a:endParaRPr lang="de-DE" sz="2000" dirty="0">
              <a:latin typeface="+mj-lt"/>
            </a:endParaRPr>
          </a:p>
          <a:p>
            <a:pPr marL="0" indent="0" algn="just">
              <a:lnSpc>
                <a:spcPct val="120000"/>
              </a:lnSpc>
              <a:spcBef>
                <a:spcPts val="600"/>
              </a:spcBef>
              <a:buNone/>
            </a:pPr>
            <a:endParaRPr lang="de-DE" sz="2000" dirty="0">
              <a:latin typeface="+mj-lt"/>
            </a:endParaRPr>
          </a:p>
          <a:p>
            <a:pPr algn="just">
              <a:lnSpc>
                <a:spcPct val="100000"/>
              </a:lnSpc>
              <a:spcBef>
                <a:spcPts val="600"/>
              </a:spcBef>
            </a:pPr>
            <a:r>
              <a:rPr lang="de-DE" sz="2000" dirty="0">
                <a:latin typeface="+mj-lt"/>
              </a:rPr>
              <a:t>BGHS Wien 12.2.2021, 19 C 371/20b: Einschränkungen wie </a:t>
            </a:r>
            <a:r>
              <a:rPr lang="de-DE" sz="2000" b="1" dirty="0">
                <a:latin typeface="+mj-lt"/>
              </a:rPr>
              <a:t>Maskenpflicht</a:t>
            </a:r>
            <a:r>
              <a:rPr lang="de-DE" sz="2000" dirty="0">
                <a:latin typeface="+mj-lt"/>
              </a:rPr>
              <a:t>, </a:t>
            </a:r>
            <a:r>
              <a:rPr lang="de-DE" sz="2000" b="1" dirty="0">
                <a:latin typeface="+mj-lt"/>
              </a:rPr>
              <a:t>Registrierung</a:t>
            </a:r>
            <a:r>
              <a:rPr lang="de-DE" sz="2000" dirty="0">
                <a:latin typeface="+mj-lt"/>
              </a:rPr>
              <a:t>, möglicherweise </a:t>
            </a:r>
            <a:r>
              <a:rPr lang="de-DE" sz="2000" b="1" dirty="0">
                <a:latin typeface="+mj-lt"/>
              </a:rPr>
              <a:t>Quarantäne</a:t>
            </a:r>
            <a:r>
              <a:rPr lang="de-DE" sz="2000" dirty="0">
                <a:latin typeface="+mj-lt"/>
              </a:rPr>
              <a:t> bei einer Reise nach Griechenland stellen keine </a:t>
            </a:r>
            <a:r>
              <a:rPr lang="de-DE" sz="2000" b="1" dirty="0">
                <a:latin typeface="+mj-lt"/>
              </a:rPr>
              <a:t>Änderung von wesentlichen Eigenschaften</a:t>
            </a:r>
            <a:r>
              <a:rPr lang="de-DE" sz="2000" dirty="0">
                <a:latin typeface="+mj-lt"/>
              </a:rPr>
              <a:t> der Reise dar. </a:t>
            </a: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5" name="Fußzeilenplatzhalter 3">
            <a:extLst>
              <a:ext uri="{FF2B5EF4-FFF2-40B4-BE49-F238E27FC236}">
                <a16:creationId xmlns:a16="http://schemas.microsoft.com/office/drawing/2014/main" id="{0B9CB786-1047-462C-B59A-DFA59773CCB2}"/>
              </a:ext>
            </a:extLst>
          </p:cNvPr>
          <p:cNvSpPr>
            <a:spLocks noGrp="1"/>
          </p:cNvSpPr>
          <p:nvPr>
            <p:ph type="ftr" sz="quarter" idx="11"/>
          </p:nvPr>
        </p:nvSpPr>
        <p:spPr>
          <a:xfrm>
            <a:off x="4165600" y="6426669"/>
            <a:ext cx="3860800" cy="365125"/>
          </a:xfrm>
        </p:spPr>
        <p:txBody>
          <a:bodyPr/>
          <a:lstStyle/>
          <a:p>
            <a:r>
              <a:rPr lang="de-AT" dirty="0"/>
              <a:t>RA Dr. Eike Lindinger,  1080 Wien, </a:t>
            </a:r>
            <a:r>
              <a:rPr lang="de-AT" dirty="0" err="1"/>
              <a:t>Wickenburgg</a:t>
            </a:r>
            <a:r>
              <a:rPr lang="de-AT" dirty="0"/>
              <a:t>. 26/5,  kanzlei@ra-el.at, 01/4020173</a:t>
            </a:r>
          </a:p>
        </p:txBody>
      </p:sp>
      <p:sp>
        <p:nvSpPr>
          <p:cNvPr id="6" name="Rechteck 5">
            <a:extLst>
              <a:ext uri="{FF2B5EF4-FFF2-40B4-BE49-F238E27FC236}">
                <a16:creationId xmlns:a16="http://schemas.microsoft.com/office/drawing/2014/main" id="{104C4B5D-0668-4163-B1CD-E879A09B9E27}"/>
              </a:ext>
            </a:extLst>
          </p:cNvPr>
          <p:cNvSpPr/>
          <p:nvPr/>
        </p:nvSpPr>
        <p:spPr>
          <a:xfrm>
            <a:off x="868695" y="4077021"/>
            <a:ext cx="10386909" cy="8249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lvl="1" algn="just">
              <a:lnSpc>
                <a:spcPct val="120000"/>
              </a:lnSpc>
            </a:pPr>
            <a:r>
              <a:rPr lang="de-DE" sz="1600" dirty="0">
                <a:solidFill>
                  <a:schemeClr val="tx1"/>
                </a:solidFill>
                <a:latin typeface="+mj-lt"/>
              </a:rPr>
              <a:t>Literaturtipp zur Vertiefung: </a:t>
            </a:r>
            <a:r>
              <a:rPr lang="de-DE" sz="1600" i="1" dirty="0">
                <a:solidFill>
                  <a:schemeClr val="tx1"/>
                </a:solidFill>
                <a:latin typeface="+mj-lt"/>
              </a:rPr>
              <a:t>Lindinger</a:t>
            </a:r>
            <a:r>
              <a:rPr lang="de-DE" sz="1600" dirty="0">
                <a:solidFill>
                  <a:schemeClr val="tx1"/>
                </a:solidFill>
                <a:latin typeface="+mj-lt"/>
              </a:rPr>
              <a:t>, Leistungsänderungen vor Reiseantritt, ZVR 2018/119, 226; </a:t>
            </a:r>
            <a:r>
              <a:rPr lang="de-DE" sz="1600" i="1" dirty="0">
                <a:solidFill>
                  <a:schemeClr val="tx1"/>
                </a:solidFill>
                <a:latin typeface="+mj-lt"/>
              </a:rPr>
              <a:t>Zach</a:t>
            </a:r>
            <a:r>
              <a:rPr lang="de-DE" sz="1600" dirty="0">
                <a:solidFill>
                  <a:schemeClr val="tx1"/>
                </a:solidFill>
                <a:latin typeface="+mj-lt"/>
              </a:rPr>
              <a:t>, Der Rücktritt vom Pauschalreisevertrag. ZVR 2019/106. 227; </a:t>
            </a:r>
            <a:r>
              <a:rPr lang="de-DE" sz="1600" i="1" dirty="0">
                <a:solidFill>
                  <a:schemeClr val="tx1"/>
                </a:solidFill>
                <a:latin typeface="+mj-lt"/>
              </a:rPr>
              <a:t>Löw</a:t>
            </a:r>
            <a:r>
              <a:rPr lang="de-DE" sz="1600" dirty="0">
                <a:solidFill>
                  <a:schemeClr val="tx1"/>
                </a:solidFill>
                <a:latin typeface="+mj-lt"/>
              </a:rPr>
              <a:t>, Rechtsfolgen bei Änderung des Pauschalreisevertrages, </a:t>
            </a:r>
            <a:r>
              <a:rPr lang="de-DE" sz="1600" dirty="0" err="1">
                <a:solidFill>
                  <a:schemeClr val="tx1"/>
                </a:solidFill>
                <a:latin typeface="+mj-lt"/>
              </a:rPr>
              <a:t>VbR</a:t>
            </a:r>
            <a:r>
              <a:rPr lang="de-DE" sz="1600" dirty="0">
                <a:solidFill>
                  <a:schemeClr val="tx1"/>
                </a:solidFill>
                <a:latin typeface="+mj-lt"/>
              </a:rPr>
              <a:t> 2020/80, 133</a:t>
            </a:r>
          </a:p>
        </p:txBody>
      </p:sp>
      <p:sp>
        <p:nvSpPr>
          <p:cNvPr id="7" name="Foliennummernplatzhalter 6"/>
          <p:cNvSpPr>
            <a:spLocks noGrp="1"/>
          </p:cNvSpPr>
          <p:nvPr>
            <p:ph type="sldNum" sz="quarter" idx="12"/>
          </p:nvPr>
        </p:nvSpPr>
        <p:spPr/>
        <p:txBody>
          <a:bodyPr/>
          <a:lstStyle/>
          <a:p>
            <a:fld id="{363C3A19-FC31-4642-AB6C-25301AC8225F}" type="slidenum">
              <a:rPr lang="de-DE" smtClean="0"/>
              <a:t>31</a:t>
            </a:fld>
            <a:endParaRPr lang="de-DE"/>
          </a:p>
        </p:txBody>
      </p:sp>
    </p:spTree>
    <p:extLst>
      <p:ext uri="{BB962C8B-B14F-4D97-AF65-F5344CB8AC3E}">
        <p14:creationId xmlns:p14="http://schemas.microsoft.com/office/powerpoint/2010/main" val="1367712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a:t>2. Unsicherheitseinrede</a:t>
            </a:r>
          </a:p>
        </p:txBody>
      </p:sp>
      <p:sp>
        <p:nvSpPr>
          <p:cNvPr id="3" name="Inhaltsplatzhalter 2"/>
          <p:cNvSpPr>
            <a:spLocks noGrp="1"/>
          </p:cNvSpPr>
          <p:nvPr>
            <p:ph idx="1"/>
          </p:nvPr>
        </p:nvSpPr>
        <p:spPr>
          <a:xfrm>
            <a:off x="838200" y="1515035"/>
            <a:ext cx="10515600" cy="4841324"/>
          </a:xfrm>
        </p:spPr>
        <p:txBody>
          <a:bodyPr>
            <a:normAutofit fontScale="40000" lnSpcReduction="20000"/>
          </a:bodyPr>
          <a:lstStyle/>
          <a:p>
            <a:pPr marL="0" indent="0">
              <a:lnSpc>
                <a:spcPct val="150000"/>
              </a:lnSpc>
              <a:buNone/>
            </a:pPr>
            <a:r>
              <a:rPr lang="de-DE" sz="5000" b="1" dirty="0">
                <a:latin typeface="+mj-lt"/>
              </a:rPr>
              <a:t>a. Zug um Zug Prinzip</a:t>
            </a:r>
            <a:endParaRPr lang="de-DE" sz="5000" dirty="0">
              <a:latin typeface="+mj-lt"/>
            </a:endParaRPr>
          </a:p>
          <a:p>
            <a:pPr marL="0" indent="0" algn="just">
              <a:lnSpc>
                <a:spcPct val="120000"/>
              </a:lnSpc>
              <a:spcBef>
                <a:spcPts val="600"/>
              </a:spcBef>
              <a:buNone/>
            </a:pPr>
            <a:r>
              <a:rPr lang="de-DE" sz="5000" b="1" dirty="0">
                <a:latin typeface="+mj-lt"/>
              </a:rPr>
              <a:t>§ 1052 ABGB </a:t>
            </a:r>
            <a:r>
              <a:rPr lang="de-DE" sz="5000" dirty="0">
                <a:latin typeface="+mj-lt"/>
              </a:rPr>
              <a:t>normiert für alle synallagmatischen Verträge (vgl. </a:t>
            </a:r>
            <a:r>
              <a:rPr lang="de-DE" sz="5000" i="1" dirty="0">
                <a:latin typeface="+mj-lt"/>
              </a:rPr>
              <a:t>Schurr </a:t>
            </a:r>
            <a:r>
              <a:rPr lang="de-DE" sz="5000" dirty="0">
                <a:latin typeface="+mj-lt"/>
              </a:rPr>
              <a:t>in </a:t>
            </a:r>
            <a:r>
              <a:rPr lang="de-DE" sz="5000" i="1" dirty="0" err="1">
                <a:latin typeface="+mj-lt"/>
              </a:rPr>
              <a:t>Schwimann</a:t>
            </a:r>
            <a:r>
              <a:rPr lang="de-DE" sz="5000" i="1" dirty="0">
                <a:latin typeface="+mj-lt"/>
              </a:rPr>
              <a:t>/</a:t>
            </a:r>
            <a:r>
              <a:rPr lang="de-DE" sz="5000" i="1" dirty="0" err="1">
                <a:latin typeface="+mj-lt"/>
              </a:rPr>
              <a:t>Neumayr</a:t>
            </a:r>
            <a:r>
              <a:rPr lang="de-DE" sz="5000" i="1" dirty="0">
                <a:latin typeface="+mj-lt"/>
              </a:rPr>
              <a:t>, </a:t>
            </a:r>
            <a:r>
              <a:rPr lang="de-DE" sz="5000" dirty="0">
                <a:latin typeface="+mj-lt"/>
              </a:rPr>
              <a:t>ABGB</a:t>
            </a:r>
            <a:r>
              <a:rPr lang="de-DE" sz="5000" baseline="30000" dirty="0">
                <a:latin typeface="+mj-lt"/>
              </a:rPr>
              <a:t>4</a:t>
            </a:r>
            <a:r>
              <a:rPr lang="de-DE" sz="5000" dirty="0">
                <a:latin typeface="+mj-lt"/>
              </a:rPr>
              <a:t>, § 1052, Rz 1; RS0020102) das </a:t>
            </a:r>
            <a:r>
              <a:rPr lang="de-DE" sz="5000" b="1" dirty="0">
                <a:latin typeface="+mj-lt"/>
              </a:rPr>
              <a:t>Prinzip der Leistung Zug um Zug</a:t>
            </a:r>
            <a:r>
              <a:rPr lang="de-DE" sz="5000" dirty="0">
                <a:latin typeface="+mj-lt"/>
              </a:rPr>
              <a:t>. In </a:t>
            </a:r>
            <a:r>
              <a:rPr lang="de-DE" sz="5000" b="1" dirty="0">
                <a:latin typeface="+mj-lt"/>
              </a:rPr>
              <a:t>Pauschalreiseverträgen</a:t>
            </a:r>
            <a:r>
              <a:rPr lang="de-DE" sz="5000" dirty="0">
                <a:latin typeface="+mj-lt"/>
              </a:rPr>
              <a:t> ist jedoch in den allermeisten Fällen eine </a:t>
            </a:r>
            <a:r>
              <a:rPr lang="de-DE" sz="5000" b="1" dirty="0">
                <a:latin typeface="+mj-lt"/>
              </a:rPr>
              <a:t>Vorleistungspflicht</a:t>
            </a:r>
            <a:r>
              <a:rPr lang="de-DE" sz="5000" dirty="0">
                <a:latin typeface="+mj-lt"/>
              </a:rPr>
              <a:t> des </a:t>
            </a:r>
            <a:r>
              <a:rPr lang="de-DE" sz="5000" b="1" dirty="0">
                <a:latin typeface="+mj-lt"/>
              </a:rPr>
              <a:t>Reisenden</a:t>
            </a:r>
            <a:r>
              <a:rPr lang="de-DE" sz="5000" dirty="0">
                <a:latin typeface="+mj-lt"/>
              </a:rPr>
              <a:t> in den Grenzen von § 4 </a:t>
            </a:r>
            <a:r>
              <a:rPr lang="de-DE" sz="5000" dirty="0" err="1">
                <a:latin typeface="+mj-lt"/>
              </a:rPr>
              <a:t>Abs</a:t>
            </a:r>
            <a:r>
              <a:rPr lang="de-DE" sz="5000" dirty="0">
                <a:latin typeface="+mj-lt"/>
              </a:rPr>
              <a:t> 4 PRV vereinbart (Informationspflichten nach § 4 </a:t>
            </a:r>
            <a:r>
              <a:rPr lang="de-DE" sz="5000" dirty="0" err="1">
                <a:latin typeface="+mj-lt"/>
              </a:rPr>
              <a:t>Abs</a:t>
            </a:r>
            <a:r>
              <a:rPr lang="de-DE" sz="5000" dirty="0">
                <a:latin typeface="+mj-lt"/>
              </a:rPr>
              <a:t> 1 Z 4 </a:t>
            </a:r>
            <a:r>
              <a:rPr lang="de-DE" sz="5000" dirty="0" err="1">
                <a:latin typeface="+mj-lt"/>
              </a:rPr>
              <a:t>iVm</a:t>
            </a:r>
            <a:r>
              <a:rPr lang="de-DE" sz="5000" dirty="0">
                <a:latin typeface="+mj-lt"/>
              </a:rPr>
              <a:t> § 5 </a:t>
            </a:r>
            <a:r>
              <a:rPr lang="de-DE" sz="5000" dirty="0" err="1">
                <a:latin typeface="+mj-lt"/>
              </a:rPr>
              <a:t>Abs</a:t>
            </a:r>
            <a:r>
              <a:rPr lang="de-DE" sz="5000" dirty="0">
                <a:latin typeface="+mj-lt"/>
              </a:rPr>
              <a:t> 1 PRG; vgl. K. </a:t>
            </a:r>
            <a:r>
              <a:rPr lang="de-DE" sz="5000" i="1" dirty="0">
                <a:latin typeface="+mj-lt"/>
              </a:rPr>
              <a:t>Binder</a:t>
            </a:r>
            <a:r>
              <a:rPr lang="de-DE" sz="5000" dirty="0">
                <a:latin typeface="+mj-lt"/>
              </a:rPr>
              <a:t> in: </a:t>
            </a:r>
            <a:r>
              <a:rPr lang="de-DE" sz="5000" i="1" dirty="0" err="1">
                <a:latin typeface="+mj-lt"/>
              </a:rPr>
              <a:t>Bammer</a:t>
            </a:r>
            <a:r>
              <a:rPr lang="de-DE" sz="5000" dirty="0">
                <a:latin typeface="+mj-lt"/>
              </a:rPr>
              <a:t> (</a:t>
            </a:r>
            <a:r>
              <a:rPr lang="de-DE" sz="5000" dirty="0" err="1">
                <a:latin typeface="+mj-lt"/>
              </a:rPr>
              <a:t>Hg</a:t>
            </a:r>
            <a:r>
              <a:rPr lang="de-DE" sz="5000" dirty="0">
                <a:latin typeface="+mj-lt"/>
              </a:rPr>
              <a:t>), PRG, §§ 4, 5, Rz 30), nach denen Kundengelder generell nicht früher als 11 Monate vor dem geplanten Reiseende entgegengenommen werden dürfen; danach ist </a:t>
            </a:r>
            <a:r>
              <a:rPr lang="de-DE" sz="5000" b="1" dirty="0">
                <a:latin typeface="+mj-lt"/>
              </a:rPr>
              <a:t>bis 20 Tage vor Reisebeginn </a:t>
            </a:r>
            <a:r>
              <a:rPr lang="de-DE" sz="5000" dirty="0">
                <a:latin typeface="+mj-lt"/>
              </a:rPr>
              <a:t>– die Frist korrespondiert mit jener für Preiserhöhungen nach § 8 </a:t>
            </a:r>
            <a:r>
              <a:rPr lang="de-DE" sz="5000" dirty="0" err="1">
                <a:latin typeface="+mj-lt"/>
              </a:rPr>
              <a:t>Abs</a:t>
            </a:r>
            <a:r>
              <a:rPr lang="de-DE" sz="5000" dirty="0">
                <a:latin typeface="+mj-lt"/>
              </a:rPr>
              <a:t> 2 Z 1 PRG (vgl. </a:t>
            </a:r>
            <a:r>
              <a:rPr lang="de-DE" sz="5000" i="1" dirty="0">
                <a:latin typeface="+mj-lt"/>
              </a:rPr>
              <a:t>Keiler in: Keiler/</a:t>
            </a:r>
            <a:r>
              <a:rPr lang="de-DE" sz="5000" i="1" dirty="0" err="1">
                <a:latin typeface="+mj-lt"/>
              </a:rPr>
              <a:t>Klauser</a:t>
            </a:r>
            <a:r>
              <a:rPr lang="de-DE" sz="5000" i="1" dirty="0">
                <a:latin typeface="+mj-lt"/>
              </a:rPr>
              <a:t>, </a:t>
            </a:r>
            <a:r>
              <a:rPr lang="de-DE" sz="5000" dirty="0">
                <a:latin typeface="+mj-lt"/>
              </a:rPr>
              <a:t>Österr und </a:t>
            </a:r>
            <a:r>
              <a:rPr lang="de-DE" sz="5000" dirty="0" err="1">
                <a:latin typeface="+mj-lt"/>
              </a:rPr>
              <a:t>Europ</a:t>
            </a:r>
            <a:r>
              <a:rPr lang="de-DE" sz="5000" dirty="0">
                <a:latin typeface="+mj-lt"/>
              </a:rPr>
              <a:t> Verbraucherrecht, § 8 PRG, Rz 1 ) - </a:t>
            </a:r>
            <a:r>
              <a:rPr lang="de-DE" sz="5000" b="1" dirty="0" err="1">
                <a:latin typeface="+mj-lt"/>
              </a:rPr>
              <a:t>grds</a:t>
            </a:r>
            <a:r>
              <a:rPr lang="de-DE" sz="5000" b="1" dirty="0">
                <a:latin typeface="+mj-lt"/>
              </a:rPr>
              <a:t> nur eine Anzahlung </a:t>
            </a:r>
            <a:r>
              <a:rPr lang="de-DE" sz="5000" b="1" dirty="0" err="1">
                <a:latin typeface="+mj-lt"/>
              </a:rPr>
              <a:t>iHv</a:t>
            </a:r>
            <a:r>
              <a:rPr lang="de-DE" sz="5000" b="1" dirty="0">
                <a:latin typeface="+mj-lt"/>
              </a:rPr>
              <a:t> 20% </a:t>
            </a:r>
            <a:r>
              <a:rPr lang="de-DE" sz="5000" dirty="0">
                <a:latin typeface="+mj-lt"/>
              </a:rPr>
              <a:t>des Reisepreises möglich.</a:t>
            </a:r>
            <a:endParaRPr lang="de-DE" sz="5000" dirty="0">
              <a:effectLst/>
              <a:latin typeface="+mj-lt"/>
            </a:endParaRPr>
          </a:p>
          <a:p>
            <a:pPr>
              <a:lnSpc>
                <a:spcPct val="150000"/>
              </a:lnSpc>
            </a:pPr>
            <a:endParaRPr lang="de-DE" sz="2000" dirty="0">
              <a:latin typeface="+mj-lt"/>
            </a:endParaRPr>
          </a:p>
          <a:p>
            <a:pPr marL="0" indent="0">
              <a:lnSpc>
                <a:spcPct val="150000"/>
              </a:lnSpc>
              <a:buNone/>
            </a:pPr>
            <a:r>
              <a:rPr lang="de-DE" sz="2000" dirty="0">
                <a:latin typeface="+mj-lt"/>
              </a:rPr>
              <a:t>.</a:t>
            </a:r>
          </a:p>
          <a:p>
            <a:pPr algn="just">
              <a:lnSpc>
                <a:spcPct val="100000"/>
              </a:lnSpc>
            </a:pPr>
            <a:endParaRPr lang="de-DE" sz="2000" dirty="0">
              <a:latin typeface="+mj-lt"/>
            </a:endParaRP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5" name="Fußzeilenplatzhalter 3">
            <a:extLst>
              <a:ext uri="{FF2B5EF4-FFF2-40B4-BE49-F238E27FC236}">
                <a16:creationId xmlns:a16="http://schemas.microsoft.com/office/drawing/2014/main" id="{0B9CB786-1047-462C-B59A-DFA59773CCB2}"/>
              </a:ext>
            </a:extLst>
          </p:cNvPr>
          <p:cNvSpPr>
            <a:spLocks noGrp="1"/>
          </p:cNvSpPr>
          <p:nvPr>
            <p:ph type="ftr" sz="quarter" idx="11"/>
          </p:nvPr>
        </p:nvSpPr>
        <p:spPr>
          <a:xfrm>
            <a:off x="4165600" y="6356359"/>
            <a:ext cx="3860800" cy="365125"/>
          </a:xfrm>
        </p:spPr>
        <p:txBody>
          <a:bodyPr/>
          <a:lstStyle/>
          <a:p>
            <a:r>
              <a:rPr lang="de-AT" dirty="0"/>
              <a:t>RA Dr. Eike Lindinger,  1080 Wien, </a:t>
            </a:r>
            <a:r>
              <a:rPr lang="de-AT" dirty="0" err="1"/>
              <a:t>Wickenburgg</a:t>
            </a:r>
            <a:r>
              <a:rPr lang="de-AT" dirty="0"/>
              <a:t>. 26/5,  kanzlei@ra-el.at, 01/4020173</a:t>
            </a:r>
          </a:p>
        </p:txBody>
      </p:sp>
      <p:sp>
        <p:nvSpPr>
          <p:cNvPr id="6" name="Foliennummernplatzhalter 5"/>
          <p:cNvSpPr>
            <a:spLocks noGrp="1"/>
          </p:cNvSpPr>
          <p:nvPr>
            <p:ph type="sldNum" sz="quarter" idx="12"/>
          </p:nvPr>
        </p:nvSpPr>
        <p:spPr/>
        <p:txBody>
          <a:bodyPr/>
          <a:lstStyle/>
          <a:p>
            <a:fld id="{363C3A19-FC31-4642-AB6C-25301AC8225F}" type="slidenum">
              <a:rPr lang="de-DE" smtClean="0"/>
              <a:t>32</a:t>
            </a:fld>
            <a:endParaRPr lang="de-DE"/>
          </a:p>
        </p:txBody>
      </p:sp>
    </p:spTree>
    <p:extLst>
      <p:ext uri="{BB962C8B-B14F-4D97-AF65-F5344CB8AC3E}">
        <p14:creationId xmlns:p14="http://schemas.microsoft.com/office/powerpoint/2010/main" val="13708309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a:t>2. Unsicherheitseinrede</a:t>
            </a:r>
            <a:endParaRPr lang="de-DE" sz="3200" dirty="0"/>
          </a:p>
        </p:txBody>
      </p:sp>
      <p:sp>
        <p:nvSpPr>
          <p:cNvPr id="3" name="Inhaltsplatzhalter 2"/>
          <p:cNvSpPr>
            <a:spLocks noGrp="1"/>
          </p:cNvSpPr>
          <p:nvPr>
            <p:ph idx="1"/>
          </p:nvPr>
        </p:nvSpPr>
        <p:spPr>
          <a:xfrm>
            <a:off x="838200" y="1520825"/>
            <a:ext cx="10515600" cy="4351338"/>
          </a:xfrm>
        </p:spPr>
        <p:txBody>
          <a:bodyPr>
            <a:normAutofit/>
          </a:bodyPr>
          <a:lstStyle/>
          <a:p>
            <a:pPr marL="0" indent="0">
              <a:buNone/>
            </a:pPr>
            <a:r>
              <a:rPr lang="de-DE" sz="2000" b="1" dirty="0">
                <a:latin typeface="+mj-lt"/>
              </a:rPr>
              <a:t>b. Beurteilung</a:t>
            </a:r>
            <a:endParaRPr lang="de-DE" sz="2000" dirty="0">
              <a:latin typeface="+mj-lt"/>
            </a:endParaRPr>
          </a:p>
          <a:p>
            <a:pPr algn="just">
              <a:lnSpc>
                <a:spcPct val="100000"/>
              </a:lnSpc>
            </a:pPr>
            <a:r>
              <a:rPr lang="de-DE" sz="2000" dirty="0">
                <a:latin typeface="+mj-lt"/>
              </a:rPr>
              <a:t>Von </a:t>
            </a:r>
            <a:r>
              <a:rPr lang="de-DE" sz="2000" b="1" dirty="0">
                <a:latin typeface="+mj-lt"/>
              </a:rPr>
              <a:t>Verbraucherschutzvereinen</a:t>
            </a:r>
            <a:r>
              <a:rPr lang="de-DE" sz="2000" dirty="0">
                <a:latin typeface="+mj-lt"/>
              </a:rPr>
              <a:t> wird in Bezug auf Maßnahmen gegen die Ausbreitung von COVID-19 die </a:t>
            </a:r>
            <a:r>
              <a:rPr lang="de-DE" sz="2000" b="1" dirty="0">
                <a:latin typeface="+mj-lt"/>
              </a:rPr>
              <a:t>Unsicherheitseinrede </a:t>
            </a:r>
            <a:r>
              <a:rPr lang="de-DE" sz="2000" b="1" dirty="0" err="1">
                <a:latin typeface="+mj-lt"/>
              </a:rPr>
              <a:t>gem</a:t>
            </a:r>
            <a:r>
              <a:rPr lang="de-DE" sz="2000" b="1" dirty="0">
                <a:latin typeface="+mj-lt"/>
              </a:rPr>
              <a:t> § 1052 Satz 2 ABGB </a:t>
            </a:r>
            <a:r>
              <a:rPr lang="de-DE" sz="2000" dirty="0">
                <a:latin typeface="+mj-lt"/>
              </a:rPr>
              <a:t>ins Spiel gebracht (vgl. </a:t>
            </a:r>
            <a:r>
              <a:rPr lang="de-DE" sz="1800" u="sng" dirty="0">
                <a:latin typeface="+mj-lt"/>
                <a:hlinkClick r:id="rId3"/>
              </a:rPr>
              <a:t>https://verbrauchrrect.at/VRInfo/VR_Info_03_2020.pdf</a:t>
            </a:r>
            <a:r>
              <a:rPr lang="de-DE" sz="1800" dirty="0">
                <a:latin typeface="+mj-lt"/>
              </a:rPr>
              <a:t>; </a:t>
            </a:r>
            <a:r>
              <a:rPr lang="de-DE" sz="1800" u="sng" dirty="0">
                <a:latin typeface="+mj-lt"/>
                <a:hlinkClick r:id="rId4"/>
              </a:rPr>
              <a:t>https://www.verbraucherschutzverein.at/Reisestorno-Corona-Virus/</a:t>
            </a:r>
            <a:r>
              <a:rPr lang="de-DE" sz="1800" dirty="0">
                <a:latin typeface="+mj-lt"/>
              </a:rPr>
              <a:t>; 	 </a:t>
            </a:r>
            <a:r>
              <a:rPr lang="de-DE" sz="1800" u="sng" dirty="0">
                <a:latin typeface="+mj-lt"/>
                <a:hlinkClick r:id="rId5"/>
              </a:rPr>
              <a:t>https://tirol.arbeiterkammer.at/service/presse/Corona_und_Reisen </a:t>
            </a:r>
            <a:r>
              <a:rPr lang="de-DE" sz="1800" u="sng" dirty="0" err="1">
                <a:latin typeface="+mj-lt"/>
                <a:hlinkClick r:id="rId5"/>
              </a:rPr>
              <a:t>AK_Tirol:informiert:aktuell.html</a:t>
            </a:r>
            <a:r>
              <a:rPr lang="de-DE" sz="2000" dirty="0">
                <a:latin typeface="+mj-lt"/>
              </a:rPr>
              <a:t>)</a:t>
            </a:r>
          </a:p>
          <a:p>
            <a:pPr algn="just">
              <a:lnSpc>
                <a:spcPct val="100000"/>
              </a:lnSpc>
            </a:pPr>
            <a:r>
              <a:rPr lang="de-DE" sz="2000" dirty="0">
                <a:latin typeface="+mj-lt"/>
              </a:rPr>
              <a:t>Es ist </a:t>
            </a:r>
            <a:r>
              <a:rPr lang="de-DE" sz="2000" b="1" dirty="0">
                <a:latin typeface="+mj-lt"/>
              </a:rPr>
              <a:t>fraglich</a:t>
            </a:r>
            <a:r>
              <a:rPr lang="de-DE" sz="2000" dirty="0">
                <a:latin typeface="+mj-lt"/>
              </a:rPr>
              <a:t>, ob die aktuellen </a:t>
            </a:r>
            <a:r>
              <a:rPr lang="de-DE" sz="2000" b="1" dirty="0">
                <a:latin typeface="+mj-lt"/>
              </a:rPr>
              <a:t>Vermögenverhältnisse</a:t>
            </a:r>
            <a:r>
              <a:rPr lang="de-DE" sz="2000" dirty="0">
                <a:latin typeface="+mj-lt"/>
              </a:rPr>
              <a:t> eines betreffenden Reiseveranstalters tatsächlich eine </a:t>
            </a:r>
            <a:r>
              <a:rPr lang="de-DE" sz="2000" b="1" dirty="0">
                <a:latin typeface="+mj-lt"/>
              </a:rPr>
              <a:t>kritische</a:t>
            </a:r>
            <a:r>
              <a:rPr lang="de-DE" sz="2000" dirty="0">
                <a:latin typeface="+mj-lt"/>
              </a:rPr>
              <a:t> </a:t>
            </a:r>
            <a:r>
              <a:rPr lang="de-DE" sz="2000" b="1" dirty="0">
                <a:latin typeface="+mj-lt"/>
              </a:rPr>
              <a:t>Grenze</a:t>
            </a:r>
            <a:r>
              <a:rPr lang="de-DE" sz="2000" dirty="0">
                <a:latin typeface="+mj-lt"/>
              </a:rPr>
              <a:t> </a:t>
            </a:r>
            <a:r>
              <a:rPr lang="de-DE" sz="2000" b="1" dirty="0">
                <a:latin typeface="+mj-lt"/>
              </a:rPr>
              <a:t>erreicht</a:t>
            </a:r>
            <a:r>
              <a:rPr lang="de-DE" sz="2000" dirty="0">
                <a:latin typeface="+mj-lt"/>
              </a:rPr>
              <a:t> haben (und etwa Staatshilfe notwendig machen), die die </a:t>
            </a:r>
            <a:r>
              <a:rPr lang="de-DE" sz="2000" b="1" dirty="0">
                <a:latin typeface="+mj-lt"/>
              </a:rPr>
              <a:t>Durchführung</a:t>
            </a:r>
            <a:r>
              <a:rPr lang="de-DE" sz="2000" dirty="0">
                <a:latin typeface="+mj-lt"/>
              </a:rPr>
              <a:t> einer offensichtlich stattfindenden - und nicht aus anderen Gründen fraglichen – Pauschalreise </a:t>
            </a:r>
            <a:r>
              <a:rPr lang="de-DE" sz="2000" b="1" dirty="0">
                <a:latin typeface="+mj-lt"/>
              </a:rPr>
              <a:t>bedroht</a:t>
            </a:r>
            <a:r>
              <a:rPr lang="de-DE" sz="2000" dirty="0">
                <a:latin typeface="+mj-lt"/>
              </a:rPr>
              <a:t>, was der </a:t>
            </a:r>
            <a:r>
              <a:rPr lang="de-DE" sz="2000" b="1" dirty="0">
                <a:latin typeface="+mj-lt"/>
              </a:rPr>
              <a:t>Reisende</a:t>
            </a:r>
            <a:r>
              <a:rPr lang="de-DE" sz="2000" dirty="0">
                <a:latin typeface="+mj-lt"/>
              </a:rPr>
              <a:t> </a:t>
            </a:r>
            <a:r>
              <a:rPr lang="de-DE" sz="2000" b="1" dirty="0">
                <a:latin typeface="+mj-lt"/>
              </a:rPr>
              <a:t>zu</a:t>
            </a:r>
            <a:r>
              <a:rPr lang="de-DE" sz="2000" dirty="0">
                <a:latin typeface="+mj-lt"/>
              </a:rPr>
              <a:t> </a:t>
            </a:r>
            <a:r>
              <a:rPr lang="de-DE" sz="2000" b="1" dirty="0">
                <a:latin typeface="+mj-lt"/>
              </a:rPr>
              <a:t>beweisen</a:t>
            </a:r>
            <a:r>
              <a:rPr lang="de-DE" sz="2000" dirty="0">
                <a:latin typeface="+mj-lt"/>
              </a:rPr>
              <a:t> </a:t>
            </a:r>
            <a:r>
              <a:rPr lang="de-DE" sz="2000" b="1" dirty="0">
                <a:latin typeface="+mj-lt"/>
              </a:rPr>
              <a:t>hätte</a:t>
            </a:r>
            <a:r>
              <a:rPr lang="de-DE" sz="2000" dirty="0">
                <a:latin typeface="+mj-lt"/>
              </a:rPr>
              <a:t>, wenn er sich auf die </a:t>
            </a:r>
            <a:r>
              <a:rPr lang="de-DE" sz="2000" b="1" dirty="0">
                <a:latin typeface="+mj-lt"/>
              </a:rPr>
              <a:t>Unsicherheitseinrede</a:t>
            </a:r>
            <a:r>
              <a:rPr lang="de-DE" sz="2000" dirty="0">
                <a:latin typeface="+mj-lt"/>
              </a:rPr>
              <a:t> als Notwehrrecht </a:t>
            </a:r>
            <a:r>
              <a:rPr lang="de-DE" sz="2000" b="1" dirty="0">
                <a:latin typeface="+mj-lt"/>
              </a:rPr>
              <a:t>beruft</a:t>
            </a:r>
            <a:r>
              <a:rPr lang="de-DE" sz="2000" dirty="0">
                <a:latin typeface="+mj-lt"/>
              </a:rPr>
              <a:t> (vgl. </a:t>
            </a:r>
            <a:r>
              <a:rPr lang="de-DE" sz="2000" i="1" dirty="0">
                <a:latin typeface="+mj-lt"/>
              </a:rPr>
              <a:t>Keiler, </a:t>
            </a:r>
            <a:r>
              <a:rPr lang="de-DE" sz="2000" dirty="0">
                <a:latin typeface="+mj-lt"/>
              </a:rPr>
              <a:t>COVID-19: Gutscheinlösungen für Reisende, </a:t>
            </a:r>
            <a:r>
              <a:rPr lang="de-DE" sz="2000" dirty="0" err="1">
                <a:latin typeface="+mj-lt"/>
              </a:rPr>
              <a:t>RdW</a:t>
            </a:r>
            <a:r>
              <a:rPr lang="de-DE" sz="2000" dirty="0">
                <a:latin typeface="+mj-lt"/>
              </a:rPr>
              <a:t> 2020/252, 5/2020, 329, sowie </a:t>
            </a:r>
            <a:r>
              <a:rPr lang="de-DE" sz="2000" i="1" dirty="0">
                <a:latin typeface="+mj-lt"/>
              </a:rPr>
              <a:t>Binder/Spitzer </a:t>
            </a:r>
            <a:r>
              <a:rPr lang="de-DE" sz="2000" dirty="0">
                <a:latin typeface="+mj-lt"/>
              </a:rPr>
              <a:t>in </a:t>
            </a:r>
            <a:r>
              <a:rPr lang="de-DE" sz="2000" i="1" dirty="0" err="1">
                <a:latin typeface="+mj-lt"/>
              </a:rPr>
              <a:t>Schwimann</a:t>
            </a:r>
            <a:r>
              <a:rPr lang="de-DE" sz="2000" i="1" dirty="0">
                <a:latin typeface="+mj-lt"/>
              </a:rPr>
              <a:t>/</a:t>
            </a:r>
            <a:r>
              <a:rPr lang="de-DE" sz="2000" i="1" dirty="0" err="1">
                <a:latin typeface="+mj-lt"/>
              </a:rPr>
              <a:t>Kodek</a:t>
            </a:r>
            <a:r>
              <a:rPr lang="de-DE" sz="2000" i="1" dirty="0">
                <a:latin typeface="+mj-lt"/>
              </a:rPr>
              <a:t>, </a:t>
            </a:r>
            <a:r>
              <a:rPr lang="de-DE" sz="2000" dirty="0">
                <a:latin typeface="+mj-lt"/>
              </a:rPr>
              <a:t>ABGB IV</a:t>
            </a:r>
            <a:r>
              <a:rPr lang="de-DE" sz="2000" baseline="30000" dirty="0">
                <a:latin typeface="+mj-lt"/>
              </a:rPr>
              <a:t>4</a:t>
            </a:r>
            <a:r>
              <a:rPr lang="de-DE" sz="2000" dirty="0">
                <a:latin typeface="+mj-lt"/>
              </a:rPr>
              <a:t>, § 1052, Rz 79; </a:t>
            </a:r>
            <a:r>
              <a:rPr lang="de-DE" sz="2000" i="1" dirty="0">
                <a:latin typeface="+mj-lt"/>
              </a:rPr>
              <a:t>Schurr </a:t>
            </a:r>
            <a:r>
              <a:rPr lang="de-DE" sz="2000" dirty="0">
                <a:latin typeface="+mj-lt"/>
              </a:rPr>
              <a:t>in </a:t>
            </a:r>
            <a:r>
              <a:rPr lang="de-DE" sz="2000" i="1" dirty="0" err="1">
                <a:latin typeface="+mj-lt"/>
              </a:rPr>
              <a:t>Schwimann</a:t>
            </a:r>
            <a:r>
              <a:rPr lang="de-DE" sz="2000" i="1" dirty="0">
                <a:latin typeface="+mj-lt"/>
              </a:rPr>
              <a:t>/</a:t>
            </a:r>
            <a:r>
              <a:rPr lang="de-DE" sz="2000" i="1" dirty="0" err="1">
                <a:latin typeface="+mj-lt"/>
              </a:rPr>
              <a:t>Neumayr</a:t>
            </a:r>
            <a:r>
              <a:rPr lang="de-DE" sz="2000" i="1" dirty="0">
                <a:latin typeface="+mj-lt"/>
              </a:rPr>
              <a:t>, </a:t>
            </a:r>
            <a:r>
              <a:rPr lang="de-DE" sz="2000" dirty="0">
                <a:latin typeface="+mj-lt"/>
              </a:rPr>
              <a:t>ABGB</a:t>
            </a:r>
            <a:r>
              <a:rPr lang="de-DE" sz="2000" baseline="30000" dirty="0">
                <a:latin typeface="+mj-lt"/>
              </a:rPr>
              <a:t>4</a:t>
            </a:r>
            <a:r>
              <a:rPr lang="de-DE" sz="2000" dirty="0">
                <a:latin typeface="+mj-lt"/>
              </a:rPr>
              <a:t>, § 1052, Rz 9).</a:t>
            </a:r>
          </a:p>
          <a:p>
            <a:pPr>
              <a:lnSpc>
                <a:spcPct val="100000"/>
              </a:lnSpc>
            </a:pPr>
            <a:endParaRPr lang="de-DE" sz="1800" dirty="0">
              <a:latin typeface="+mj-lt"/>
            </a:endParaRPr>
          </a:p>
          <a:p>
            <a:pPr>
              <a:lnSpc>
                <a:spcPct val="150000"/>
              </a:lnSpc>
            </a:pPr>
            <a:endParaRPr lang="de-DE" sz="1800" dirty="0">
              <a:latin typeface="+mj-lt"/>
            </a:endParaRPr>
          </a:p>
          <a:p>
            <a:endParaRPr lang="de-DE" dirty="0"/>
          </a:p>
        </p:txBody>
      </p:sp>
      <p:pic>
        <p:nvPicPr>
          <p:cNvPr id="4" name="Grafik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5" name="Fußzeilenplatzhalter 3">
            <a:extLst>
              <a:ext uri="{FF2B5EF4-FFF2-40B4-BE49-F238E27FC236}">
                <a16:creationId xmlns:a16="http://schemas.microsoft.com/office/drawing/2014/main" id="{0B9CB786-1047-462C-B59A-DFA59773CCB2}"/>
              </a:ext>
            </a:extLst>
          </p:cNvPr>
          <p:cNvSpPr>
            <a:spLocks noGrp="1"/>
          </p:cNvSpPr>
          <p:nvPr>
            <p:ph type="ftr" sz="quarter" idx="11"/>
          </p:nvPr>
        </p:nvSpPr>
        <p:spPr>
          <a:xfrm>
            <a:off x="4165600" y="6356359"/>
            <a:ext cx="3860800" cy="365125"/>
          </a:xfrm>
        </p:spPr>
        <p:txBody>
          <a:bodyPr/>
          <a:lstStyle/>
          <a:p>
            <a:r>
              <a:rPr lang="de-AT" dirty="0"/>
              <a:t>RA Dr. Eike Lindinger,  1080 Wien, </a:t>
            </a:r>
            <a:r>
              <a:rPr lang="de-AT" dirty="0" err="1"/>
              <a:t>Wickenburgg</a:t>
            </a:r>
            <a:r>
              <a:rPr lang="de-AT" dirty="0"/>
              <a:t>. 26/5,  kanzlei@ra-el.at, 01/4020173</a:t>
            </a:r>
          </a:p>
        </p:txBody>
      </p:sp>
      <p:sp>
        <p:nvSpPr>
          <p:cNvPr id="6" name="Foliennummernplatzhalter 5"/>
          <p:cNvSpPr>
            <a:spLocks noGrp="1"/>
          </p:cNvSpPr>
          <p:nvPr>
            <p:ph type="sldNum" sz="quarter" idx="12"/>
          </p:nvPr>
        </p:nvSpPr>
        <p:spPr/>
        <p:txBody>
          <a:bodyPr/>
          <a:lstStyle/>
          <a:p>
            <a:fld id="{363C3A19-FC31-4642-AB6C-25301AC8225F}" type="slidenum">
              <a:rPr lang="de-DE" smtClean="0"/>
              <a:t>33</a:t>
            </a:fld>
            <a:endParaRPr lang="de-DE"/>
          </a:p>
        </p:txBody>
      </p:sp>
    </p:spTree>
    <p:extLst>
      <p:ext uri="{BB962C8B-B14F-4D97-AF65-F5344CB8AC3E}">
        <p14:creationId xmlns:p14="http://schemas.microsoft.com/office/powerpoint/2010/main" val="20763664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a:t>2. Unsicherheitseinrede</a:t>
            </a:r>
            <a:endParaRPr lang="de-DE" sz="3200" dirty="0"/>
          </a:p>
        </p:txBody>
      </p:sp>
      <p:sp>
        <p:nvSpPr>
          <p:cNvPr id="3" name="Inhaltsplatzhalter 2"/>
          <p:cNvSpPr>
            <a:spLocks noGrp="1"/>
          </p:cNvSpPr>
          <p:nvPr>
            <p:ph idx="1"/>
          </p:nvPr>
        </p:nvSpPr>
        <p:spPr>
          <a:xfrm>
            <a:off x="838200" y="1825625"/>
            <a:ext cx="10515600" cy="3275293"/>
          </a:xfrm>
        </p:spPr>
        <p:txBody>
          <a:bodyPr>
            <a:normAutofit/>
          </a:bodyPr>
          <a:lstStyle/>
          <a:p>
            <a:pPr algn="just">
              <a:lnSpc>
                <a:spcPct val="100000"/>
              </a:lnSpc>
            </a:pPr>
            <a:r>
              <a:rPr lang="de-DE" sz="2000" dirty="0">
                <a:latin typeface="+mj-lt"/>
              </a:rPr>
              <a:t>Eine nur </a:t>
            </a:r>
            <a:r>
              <a:rPr lang="de-DE" sz="2000" b="1" dirty="0">
                <a:latin typeface="+mj-lt"/>
              </a:rPr>
              <a:t>vorübergehende Zahlungsstockung </a:t>
            </a:r>
            <a:r>
              <a:rPr lang="de-DE" sz="2000" dirty="0">
                <a:latin typeface="+mj-lt"/>
              </a:rPr>
              <a:t>infolge ungenügender Barreserven wird regelmäßig für die </a:t>
            </a:r>
            <a:r>
              <a:rPr lang="de-DE" sz="2000" b="1" dirty="0">
                <a:latin typeface="+mj-lt"/>
              </a:rPr>
              <a:t>Verwirklichung</a:t>
            </a:r>
            <a:r>
              <a:rPr lang="de-DE" sz="2000" dirty="0">
                <a:latin typeface="+mj-lt"/>
              </a:rPr>
              <a:t> des </a:t>
            </a:r>
            <a:r>
              <a:rPr lang="de-DE" sz="2000" b="1" dirty="0">
                <a:latin typeface="+mj-lt"/>
              </a:rPr>
              <a:t>Tatbestandes</a:t>
            </a:r>
            <a:r>
              <a:rPr lang="de-DE" sz="2000" dirty="0">
                <a:latin typeface="+mj-lt"/>
              </a:rPr>
              <a:t> </a:t>
            </a:r>
            <a:r>
              <a:rPr lang="de-DE" sz="2000" b="1" dirty="0">
                <a:latin typeface="+mj-lt"/>
              </a:rPr>
              <a:t>nicht</a:t>
            </a:r>
            <a:r>
              <a:rPr lang="de-DE" sz="2000" dirty="0">
                <a:latin typeface="+mj-lt"/>
              </a:rPr>
              <a:t> </a:t>
            </a:r>
            <a:r>
              <a:rPr lang="de-DE" sz="2000" b="1" dirty="0">
                <a:latin typeface="+mj-lt"/>
              </a:rPr>
              <a:t>ausreichend</a:t>
            </a:r>
            <a:r>
              <a:rPr lang="de-DE" sz="2000" dirty="0">
                <a:latin typeface="+mj-lt"/>
              </a:rPr>
              <a:t> sein, und die schlechten Vermögensverhältnisse sollten auch nicht mit einer Überschuldung gleichgesetzt werden (vgl. </a:t>
            </a:r>
            <a:r>
              <a:rPr lang="de-DE" sz="2000" i="1" dirty="0">
                <a:latin typeface="+mj-lt"/>
              </a:rPr>
              <a:t>Binder/Spitzer </a:t>
            </a:r>
            <a:r>
              <a:rPr lang="de-DE" sz="2000" dirty="0">
                <a:latin typeface="+mj-lt"/>
              </a:rPr>
              <a:t>in: </a:t>
            </a:r>
            <a:r>
              <a:rPr lang="de-DE" sz="2000" i="1" dirty="0" err="1">
                <a:latin typeface="+mj-lt"/>
              </a:rPr>
              <a:t>Schwimann</a:t>
            </a:r>
            <a:r>
              <a:rPr lang="de-DE" sz="2000" i="1" dirty="0">
                <a:latin typeface="+mj-lt"/>
              </a:rPr>
              <a:t>/</a:t>
            </a:r>
            <a:r>
              <a:rPr lang="de-DE" sz="2000" i="1" dirty="0" err="1">
                <a:latin typeface="+mj-lt"/>
              </a:rPr>
              <a:t>Kodek</a:t>
            </a:r>
            <a:r>
              <a:rPr lang="de-DE" sz="2000" i="1" dirty="0">
                <a:latin typeface="+mj-lt"/>
              </a:rPr>
              <a:t>, </a:t>
            </a:r>
            <a:r>
              <a:rPr lang="de-DE" sz="2000" dirty="0">
                <a:latin typeface="+mj-lt"/>
              </a:rPr>
              <a:t>ABGB IV</a:t>
            </a:r>
            <a:r>
              <a:rPr lang="de-DE" sz="2000" baseline="30000" dirty="0">
                <a:latin typeface="+mj-lt"/>
              </a:rPr>
              <a:t>4</a:t>
            </a:r>
            <a:r>
              <a:rPr lang="de-DE" sz="2000" dirty="0">
                <a:latin typeface="+mj-lt"/>
              </a:rPr>
              <a:t>, § 1052, Rz 86).</a:t>
            </a:r>
          </a:p>
          <a:p>
            <a:pPr>
              <a:lnSpc>
                <a:spcPct val="100000"/>
              </a:lnSpc>
            </a:pPr>
            <a:endParaRPr lang="de-DE" sz="1800" dirty="0">
              <a:latin typeface="+mj-lt"/>
            </a:endParaRPr>
          </a:p>
          <a:p>
            <a:pPr>
              <a:lnSpc>
                <a:spcPct val="150000"/>
              </a:lnSpc>
            </a:pPr>
            <a:endParaRPr lang="de-DE" sz="1800" dirty="0">
              <a:latin typeface="+mj-lt"/>
            </a:endParaRPr>
          </a:p>
          <a:p>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5" name="Fußzeilenplatzhalter 3">
            <a:extLst>
              <a:ext uri="{FF2B5EF4-FFF2-40B4-BE49-F238E27FC236}">
                <a16:creationId xmlns:a16="http://schemas.microsoft.com/office/drawing/2014/main" id="{0B9CB786-1047-462C-B59A-DFA59773CCB2}"/>
              </a:ext>
            </a:extLst>
          </p:cNvPr>
          <p:cNvSpPr>
            <a:spLocks noGrp="1"/>
          </p:cNvSpPr>
          <p:nvPr>
            <p:ph type="ftr" sz="quarter" idx="11"/>
          </p:nvPr>
        </p:nvSpPr>
        <p:spPr>
          <a:xfrm>
            <a:off x="4165600" y="6356359"/>
            <a:ext cx="3860800" cy="365125"/>
          </a:xfrm>
        </p:spPr>
        <p:txBody>
          <a:bodyPr/>
          <a:lstStyle/>
          <a:p>
            <a:r>
              <a:rPr lang="de-AT" dirty="0"/>
              <a:t>RA Dr. Eike Lindinger,  1080 Wien, </a:t>
            </a:r>
            <a:r>
              <a:rPr lang="de-AT" dirty="0" err="1"/>
              <a:t>Wickenburgg</a:t>
            </a:r>
            <a:r>
              <a:rPr lang="de-AT" dirty="0"/>
              <a:t>. 26/5,  kanzlei@ra-el.at, 01/4020173</a:t>
            </a:r>
          </a:p>
        </p:txBody>
      </p:sp>
      <p:sp>
        <p:nvSpPr>
          <p:cNvPr id="6" name="Foliennummernplatzhalter 5"/>
          <p:cNvSpPr>
            <a:spLocks noGrp="1"/>
          </p:cNvSpPr>
          <p:nvPr>
            <p:ph type="sldNum" sz="quarter" idx="12"/>
          </p:nvPr>
        </p:nvSpPr>
        <p:spPr/>
        <p:txBody>
          <a:bodyPr/>
          <a:lstStyle/>
          <a:p>
            <a:fld id="{363C3A19-FC31-4642-AB6C-25301AC8225F}" type="slidenum">
              <a:rPr lang="de-DE" smtClean="0"/>
              <a:t>34</a:t>
            </a:fld>
            <a:endParaRPr lang="de-DE"/>
          </a:p>
        </p:txBody>
      </p:sp>
    </p:spTree>
    <p:extLst>
      <p:ext uri="{BB962C8B-B14F-4D97-AF65-F5344CB8AC3E}">
        <p14:creationId xmlns:p14="http://schemas.microsoft.com/office/powerpoint/2010/main" val="27411474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a:t>2. Unsicherheitseinrede</a:t>
            </a:r>
            <a:endParaRPr lang="de-DE" sz="3200" dirty="0"/>
          </a:p>
        </p:txBody>
      </p:sp>
      <p:sp>
        <p:nvSpPr>
          <p:cNvPr id="3" name="Inhaltsplatzhalter 2"/>
          <p:cNvSpPr>
            <a:spLocks noGrp="1"/>
          </p:cNvSpPr>
          <p:nvPr>
            <p:ph idx="1"/>
          </p:nvPr>
        </p:nvSpPr>
        <p:spPr/>
        <p:txBody>
          <a:bodyPr>
            <a:normAutofit/>
          </a:bodyPr>
          <a:lstStyle/>
          <a:p>
            <a:pPr marL="0" indent="0" algn="just">
              <a:lnSpc>
                <a:spcPct val="150000"/>
              </a:lnSpc>
              <a:buNone/>
            </a:pPr>
            <a:r>
              <a:rPr lang="de-DE" sz="2000" b="1" dirty="0">
                <a:latin typeface="+mj-lt"/>
              </a:rPr>
              <a:t>c. Sicherstellungsmaßnahmen des Reiseveranstalters – Insolvenzabsicherung</a:t>
            </a:r>
            <a:endParaRPr lang="de-DE" sz="2000" dirty="0">
              <a:latin typeface="+mj-lt"/>
            </a:endParaRPr>
          </a:p>
          <a:p>
            <a:pPr marL="0" indent="0" algn="just">
              <a:lnSpc>
                <a:spcPct val="100000"/>
              </a:lnSpc>
              <a:spcBef>
                <a:spcPts val="0"/>
              </a:spcBef>
              <a:buNone/>
            </a:pPr>
            <a:r>
              <a:rPr lang="de-DE" sz="2000" dirty="0">
                <a:latin typeface="+mj-lt"/>
              </a:rPr>
              <a:t>Darüber hinaus bietet </a:t>
            </a:r>
            <a:r>
              <a:rPr lang="de-DE" sz="2000" b="1" dirty="0">
                <a:latin typeface="+mj-lt"/>
              </a:rPr>
              <a:t>§ 1052 Satz 2 ABGB </a:t>
            </a:r>
            <a:r>
              <a:rPr lang="de-DE" sz="2000" dirty="0">
                <a:latin typeface="+mj-lt"/>
              </a:rPr>
              <a:t>dem Gläubiger der Zahlung (hier dem Veranstalter) die </a:t>
            </a:r>
            <a:r>
              <a:rPr lang="de-DE" sz="2000" b="1" dirty="0">
                <a:latin typeface="+mj-lt"/>
              </a:rPr>
              <a:t>Möglichkeit</a:t>
            </a:r>
            <a:r>
              <a:rPr lang="de-DE" sz="2000" dirty="0">
                <a:latin typeface="+mj-lt"/>
              </a:rPr>
              <a:t>, mit einer </a:t>
            </a:r>
            <a:r>
              <a:rPr lang="de-DE" sz="2000" b="1" dirty="0">
                <a:latin typeface="+mj-lt"/>
              </a:rPr>
              <a:t>Sicherstellung</a:t>
            </a:r>
            <a:r>
              <a:rPr lang="de-DE" sz="2000" dirty="0">
                <a:latin typeface="+mj-lt"/>
              </a:rPr>
              <a:t>, deren Tauglichkeit und Angemessenheit nach §§ 1373 f ABGB zu beurteilen ist, die </a:t>
            </a:r>
            <a:r>
              <a:rPr lang="de-DE" sz="2000" b="1" dirty="0">
                <a:latin typeface="+mj-lt"/>
              </a:rPr>
              <a:t>Unsicherheitseinrede</a:t>
            </a:r>
            <a:r>
              <a:rPr lang="de-DE" sz="2000" dirty="0">
                <a:latin typeface="+mj-lt"/>
              </a:rPr>
              <a:t> </a:t>
            </a:r>
            <a:r>
              <a:rPr lang="de-DE" sz="2000" b="1" dirty="0">
                <a:latin typeface="+mj-lt"/>
              </a:rPr>
              <a:t>abzuwenden</a:t>
            </a:r>
            <a:r>
              <a:rPr lang="de-DE" sz="2000" dirty="0">
                <a:latin typeface="+mj-lt"/>
              </a:rPr>
              <a:t>.</a:t>
            </a: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5" name="Fußzeilenplatzhalter 3">
            <a:extLst>
              <a:ext uri="{FF2B5EF4-FFF2-40B4-BE49-F238E27FC236}">
                <a16:creationId xmlns:a16="http://schemas.microsoft.com/office/drawing/2014/main" id="{0B9CB786-1047-462C-B59A-DFA59773CCB2}"/>
              </a:ext>
            </a:extLst>
          </p:cNvPr>
          <p:cNvSpPr>
            <a:spLocks noGrp="1"/>
          </p:cNvSpPr>
          <p:nvPr>
            <p:ph type="ftr" sz="quarter" idx="11"/>
          </p:nvPr>
        </p:nvSpPr>
        <p:spPr>
          <a:xfrm>
            <a:off x="4165600" y="6356359"/>
            <a:ext cx="3860800" cy="365125"/>
          </a:xfrm>
        </p:spPr>
        <p:txBody>
          <a:bodyPr/>
          <a:lstStyle/>
          <a:p>
            <a:r>
              <a:rPr lang="de-AT" dirty="0"/>
              <a:t>RA Dr. Eike Lindinger,  1080 Wien, </a:t>
            </a:r>
            <a:r>
              <a:rPr lang="de-AT" dirty="0" err="1"/>
              <a:t>Wickenburgg</a:t>
            </a:r>
            <a:r>
              <a:rPr lang="de-AT" dirty="0"/>
              <a:t>. 26/5,  kanzlei@ra-el.at, 01/4020173</a:t>
            </a:r>
          </a:p>
        </p:txBody>
      </p:sp>
      <p:sp>
        <p:nvSpPr>
          <p:cNvPr id="6" name="Foliennummernplatzhalter 5"/>
          <p:cNvSpPr>
            <a:spLocks noGrp="1"/>
          </p:cNvSpPr>
          <p:nvPr>
            <p:ph type="sldNum" sz="quarter" idx="12"/>
          </p:nvPr>
        </p:nvSpPr>
        <p:spPr/>
        <p:txBody>
          <a:bodyPr/>
          <a:lstStyle/>
          <a:p>
            <a:fld id="{363C3A19-FC31-4642-AB6C-25301AC8225F}" type="slidenum">
              <a:rPr lang="de-DE" smtClean="0"/>
              <a:t>35</a:t>
            </a:fld>
            <a:endParaRPr lang="de-DE"/>
          </a:p>
        </p:txBody>
      </p:sp>
    </p:spTree>
    <p:extLst>
      <p:ext uri="{BB962C8B-B14F-4D97-AF65-F5344CB8AC3E}">
        <p14:creationId xmlns:p14="http://schemas.microsoft.com/office/powerpoint/2010/main" val="31178617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a:t>3. Gutscheinlösung </a:t>
            </a:r>
            <a:br>
              <a:rPr lang="de-DE" sz="3200" b="1" dirty="0"/>
            </a:br>
            <a:r>
              <a:rPr lang="de-DE" sz="1600" dirty="0"/>
              <a:t>(Vgl. </a:t>
            </a:r>
            <a:r>
              <a:rPr lang="de-DE" sz="1600" i="1" dirty="0"/>
              <a:t>Keiler, </a:t>
            </a:r>
            <a:r>
              <a:rPr lang="de-DE" sz="1600" dirty="0"/>
              <a:t>COVID-19: Gutscheinlösungen für Reisende, </a:t>
            </a:r>
            <a:r>
              <a:rPr lang="de-DE" sz="1600" dirty="0" err="1"/>
              <a:t>RdW</a:t>
            </a:r>
            <a:r>
              <a:rPr lang="de-DE" sz="1600" dirty="0"/>
              <a:t> 2020/252, 5/2020, 329, sowie </a:t>
            </a:r>
            <a:r>
              <a:rPr lang="de-DE" sz="1600" dirty="0" err="1"/>
              <a:t>grds</a:t>
            </a:r>
            <a:r>
              <a:rPr lang="de-DE" sz="1600" dirty="0"/>
              <a:t>. </a:t>
            </a:r>
            <a:r>
              <a:rPr lang="de-DE" sz="1600" i="1" dirty="0"/>
              <a:t>Lindinger, </a:t>
            </a:r>
            <a:r>
              <a:rPr lang="de-DE" sz="1600" dirty="0"/>
              <a:t>Der Reisegutschein, ZVR 2014/128, 7-8/2014, 225)</a:t>
            </a:r>
          </a:p>
        </p:txBody>
      </p:sp>
      <p:sp>
        <p:nvSpPr>
          <p:cNvPr id="3" name="Inhaltsplatzhalter 2"/>
          <p:cNvSpPr>
            <a:spLocks noGrp="1"/>
          </p:cNvSpPr>
          <p:nvPr>
            <p:ph idx="1"/>
          </p:nvPr>
        </p:nvSpPr>
        <p:spPr/>
        <p:txBody>
          <a:bodyPr>
            <a:normAutofit lnSpcReduction="10000"/>
          </a:bodyPr>
          <a:lstStyle/>
          <a:p>
            <a:pPr marL="0" indent="0" algn="just">
              <a:lnSpc>
                <a:spcPct val="100000"/>
              </a:lnSpc>
              <a:buNone/>
            </a:pPr>
            <a:r>
              <a:rPr lang="de-DE" sz="2000" b="1" dirty="0">
                <a:latin typeface="+mj-lt"/>
              </a:rPr>
              <a:t>a. Änderung des Reisevertrags</a:t>
            </a:r>
          </a:p>
          <a:p>
            <a:pPr algn="just">
              <a:lnSpc>
                <a:spcPct val="100000"/>
              </a:lnSpc>
            </a:pPr>
            <a:r>
              <a:rPr lang="de-DE" sz="2000" dirty="0">
                <a:latin typeface="+mj-lt"/>
              </a:rPr>
              <a:t>Bereits nach allgemeinem Schuldrecht ist weder der Veranstalter als Schuldner verpflichtet, etwas anderes als das Vereinbarte zu leisten (hier ungeachtet § 9 PRG), </a:t>
            </a:r>
            <a:r>
              <a:rPr lang="de-DE" sz="2000" b="1" dirty="0">
                <a:latin typeface="+mj-lt"/>
              </a:rPr>
              <a:t>noch</a:t>
            </a:r>
            <a:r>
              <a:rPr lang="de-DE" sz="2000" dirty="0">
                <a:latin typeface="+mj-lt"/>
              </a:rPr>
              <a:t> ist der </a:t>
            </a:r>
            <a:r>
              <a:rPr lang="de-DE" sz="2000" b="1" dirty="0">
                <a:latin typeface="+mj-lt"/>
              </a:rPr>
              <a:t>Reisende</a:t>
            </a:r>
            <a:r>
              <a:rPr lang="de-DE" sz="2000" dirty="0">
                <a:latin typeface="+mj-lt"/>
              </a:rPr>
              <a:t> </a:t>
            </a:r>
            <a:r>
              <a:rPr lang="de-DE" sz="2000" b="1" dirty="0">
                <a:latin typeface="+mj-lt"/>
              </a:rPr>
              <a:t>verpflichtet</a:t>
            </a:r>
            <a:r>
              <a:rPr lang="de-DE" sz="2000" dirty="0">
                <a:latin typeface="+mj-lt"/>
              </a:rPr>
              <a:t>, eine </a:t>
            </a:r>
            <a:r>
              <a:rPr lang="de-DE" sz="2000" b="1" dirty="0">
                <a:latin typeface="+mj-lt"/>
              </a:rPr>
              <a:t>andere Leistung anzunehmen </a:t>
            </a:r>
            <a:r>
              <a:rPr lang="de-DE" sz="2000" dirty="0">
                <a:latin typeface="+mj-lt"/>
              </a:rPr>
              <a:t>(§ 1413 ABGB) (vgl. </a:t>
            </a:r>
            <a:r>
              <a:rPr lang="de-DE" sz="2000" i="1" dirty="0">
                <a:latin typeface="+mj-lt"/>
              </a:rPr>
              <a:t>Koziol/Spitzer </a:t>
            </a:r>
            <a:r>
              <a:rPr lang="de-DE" sz="2000" dirty="0">
                <a:latin typeface="+mj-lt"/>
              </a:rPr>
              <a:t>in KBB</a:t>
            </a:r>
            <a:r>
              <a:rPr lang="de-DE" sz="2000" baseline="30000" dirty="0">
                <a:latin typeface="+mj-lt"/>
              </a:rPr>
              <a:t>6</a:t>
            </a:r>
            <a:r>
              <a:rPr lang="de-DE" sz="2000" dirty="0">
                <a:latin typeface="+mj-lt"/>
              </a:rPr>
              <a:t>, § 1414 ABGB, Rz 1); dies gilt nach </a:t>
            </a:r>
            <a:r>
              <a:rPr lang="de-DE" sz="2000" dirty="0" err="1">
                <a:latin typeface="+mj-lt"/>
              </a:rPr>
              <a:t>Abs</a:t>
            </a:r>
            <a:r>
              <a:rPr lang="de-DE" sz="2000" dirty="0">
                <a:latin typeface="+mj-lt"/>
              </a:rPr>
              <a:t> 2 auch für eine Verschiebung der Reise - § 5 </a:t>
            </a:r>
            <a:r>
              <a:rPr lang="de-DE" sz="2000" dirty="0" err="1">
                <a:latin typeface="+mj-lt"/>
              </a:rPr>
              <a:t>Abs</a:t>
            </a:r>
            <a:r>
              <a:rPr lang="de-DE" sz="2000" dirty="0">
                <a:latin typeface="+mj-lt"/>
              </a:rPr>
              <a:t> 1 Satz 2 </a:t>
            </a:r>
            <a:r>
              <a:rPr lang="de-DE" sz="2000" dirty="0" err="1">
                <a:latin typeface="+mj-lt"/>
              </a:rPr>
              <a:t>iBm</a:t>
            </a:r>
            <a:r>
              <a:rPr lang="de-DE" sz="2000" dirty="0">
                <a:latin typeface="+mj-lt"/>
              </a:rPr>
              <a:t> § 4 </a:t>
            </a:r>
            <a:r>
              <a:rPr lang="de-DE" sz="2000" dirty="0" err="1">
                <a:latin typeface="+mj-lt"/>
              </a:rPr>
              <a:t>Abs</a:t>
            </a:r>
            <a:r>
              <a:rPr lang="de-DE" sz="2000" dirty="0">
                <a:latin typeface="+mj-lt"/>
              </a:rPr>
              <a:t> 1 Z 1 </a:t>
            </a:r>
            <a:r>
              <a:rPr lang="de-DE" sz="2000" dirty="0" err="1">
                <a:latin typeface="+mj-lt"/>
              </a:rPr>
              <a:t>lit</a:t>
            </a:r>
            <a:r>
              <a:rPr lang="de-DE" sz="2000" dirty="0">
                <a:latin typeface="+mj-lt"/>
              </a:rPr>
              <a:t> a PRG sieht für Änderungen sogar eine ausdrückliche Vereinbarung vor -, was auch als eine weitere Alternative zur Stornierung ventiliert wird, zusätzlich aber noch die Unsicherheit eines tatsächlich realisierbaren Reisetermins in sich trägt.</a:t>
            </a:r>
          </a:p>
          <a:p>
            <a:pPr algn="just">
              <a:lnSpc>
                <a:spcPct val="100000"/>
              </a:lnSpc>
            </a:pPr>
            <a:r>
              <a:rPr lang="de-DE" sz="2000" b="1" dirty="0">
                <a:latin typeface="+mj-lt"/>
              </a:rPr>
              <a:t>Vor</a:t>
            </a:r>
            <a:r>
              <a:rPr lang="de-DE" sz="2000" dirty="0">
                <a:latin typeface="+mj-lt"/>
              </a:rPr>
              <a:t> einem (berechtigten) </a:t>
            </a:r>
            <a:r>
              <a:rPr lang="de-DE" sz="2000" b="1" dirty="0">
                <a:latin typeface="+mj-lt"/>
              </a:rPr>
              <a:t>Rücktritt</a:t>
            </a:r>
            <a:r>
              <a:rPr lang="de-DE" sz="2000" dirty="0">
                <a:latin typeface="+mj-lt"/>
              </a:rPr>
              <a:t> kann der </a:t>
            </a:r>
            <a:r>
              <a:rPr lang="de-DE" sz="2000" b="1" dirty="0">
                <a:latin typeface="+mj-lt"/>
              </a:rPr>
              <a:t>Veranstalter</a:t>
            </a:r>
            <a:r>
              <a:rPr lang="de-DE" sz="2000" dirty="0">
                <a:latin typeface="+mj-lt"/>
              </a:rPr>
              <a:t> dem Reisenden daher statt der Reiseleistung </a:t>
            </a:r>
            <a:r>
              <a:rPr lang="de-DE" sz="2000" b="1" dirty="0">
                <a:latin typeface="+mj-lt"/>
              </a:rPr>
              <a:t>keinen</a:t>
            </a:r>
            <a:r>
              <a:rPr lang="de-DE" sz="2000" dirty="0">
                <a:latin typeface="+mj-lt"/>
              </a:rPr>
              <a:t> </a:t>
            </a:r>
            <a:r>
              <a:rPr lang="de-DE" sz="2000" b="1" dirty="0">
                <a:latin typeface="+mj-lt"/>
              </a:rPr>
              <a:t>Gutschein</a:t>
            </a:r>
            <a:r>
              <a:rPr lang="de-DE" sz="2000" dirty="0">
                <a:latin typeface="+mj-lt"/>
              </a:rPr>
              <a:t> – in welcher Form auch immer – </a:t>
            </a:r>
            <a:r>
              <a:rPr lang="de-DE" sz="2000" b="1" dirty="0">
                <a:latin typeface="+mj-lt"/>
              </a:rPr>
              <a:t>aufdrängen</a:t>
            </a:r>
            <a:r>
              <a:rPr lang="de-DE" sz="2000" dirty="0">
                <a:latin typeface="+mj-lt"/>
              </a:rPr>
              <a:t> (vgl. </a:t>
            </a:r>
            <a:r>
              <a:rPr lang="de-DE" sz="2000" i="1" dirty="0" err="1">
                <a:latin typeface="+mj-lt"/>
              </a:rPr>
              <a:t>Eccher</a:t>
            </a:r>
            <a:r>
              <a:rPr lang="de-DE" sz="2000" i="1" dirty="0">
                <a:latin typeface="+mj-lt"/>
              </a:rPr>
              <a:t>, </a:t>
            </a:r>
            <a:r>
              <a:rPr lang="de-DE" sz="2000" dirty="0">
                <a:latin typeface="+mj-lt"/>
              </a:rPr>
              <a:t>Zur Rechtsnatur der Gutscheine, ÖJZ 1974, 337).</a:t>
            </a:r>
          </a:p>
          <a:p>
            <a:pPr algn="just">
              <a:lnSpc>
                <a:spcPct val="100000"/>
              </a:lnSpc>
            </a:pPr>
            <a:r>
              <a:rPr lang="de-DE" sz="2000" dirty="0">
                <a:latin typeface="+mj-lt"/>
              </a:rPr>
              <a:t>Hat der Reisende eine </a:t>
            </a:r>
            <a:r>
              <a:rPr lang="de-DE" sz="2000" b="1" dirty="0">
                <a:latin typeface="+mj-lt"/>
              </a:rPr>
              <a:t>Anzahlung</a:t>
            </a:r>
            <a:r>
              <a:rPr lang="de-DE" sz="2000" dirty="0">
                <a:latin typeface="+mj-lt"/>
              </a:rPr>
              <a:t> oder weitere Zahlungen in </a:t>
            </a:r>
            <a:r>
              <a:rPr lang="de-DE" sz="2000" b="1" dirty="0">
                <a:latin typeface="+mj-lt"/>
              </a:rPr>
              <a:t>Geld</a:t>
            </a:r>
            <a:r>
              <a:rPr lang="de-DE" sz="2000" dirty="0">
                <a:latin typeface="+mj-lt"/>
              </a:rPr>
              <a:t> geleistet, hat er nach allgemeinem Zivilrecht </a:t>
            </a:r>
            <a:r>
              <a:rPr lang="de-DE" sz="2000" b="1" dirty="0">
                <a:latin typeface="+mj-lt"/>
              </a:rPr>
              <a:t>Anspruch</a:t>
            </a:r>
            <a:r>
              <a:rPr lang="de-DE" sz="2000" dirty="0">
                <a:latin typeface="+mj-lt"/>
              </a:rPr>
              <a:t> </a:t>
            </a:r>
            <a:r>
              <a:rPr lang="de-DE" sz="2000" b="1" dirty="0">
                <a:latin typeface="+mj-lt"/>
              </a:rPr>
              <a:t>auf</a:t>
            </a:r>
            <a:r>
              <a:rPr lang="de-DE" sz="2000" dirty="0">
                <a:latin typeface="+mj-lt"/>
              </a:rPr>
              <a:t> </a:t>
            </a:r>
            <a:r>
              <a:rPr lang="de-DE" sz="2000" b="1" dirty="0">
                <a:latin typeface="+mj-lt"/>
              </a:rPr>
              <a:t>Rückzahlung</a:t>
            </a:r>
            <a:r>
              <a:rPr lang="de-DE" sz="2000" dirty="0">
                <a:latin typeface="+mj-lt"/>
              </a:rPr>
              <a:t>; eine schuldbefreiende Erstattung in Form eines </a:t>
            </a:r>
            <a:r>
              <a:rPr lang="de-DE" sz="2000" b="1" dirty="0">
                <a:latin typeface="+mj-lt"/>
              </a:rPr>
              <a:t>Gutscheins</a:t>
            </a:r>
            <a:r>
              <a:rPr lang="de-DE" sz="2000" dirty="0">
                <a:latin typeface="+mj-lt"/>
              </a:rPr>
              <a:t> bedürfte demnach stets die </a:t>
            </a:r>
            <a:r>
              <a:rPr lang="de-DE" sz="2000" b="1" dirty="0">
                <a:latin typeface="+mj-lt"/>
              </a:rPr>
              <a:t>Zustimmung</a:t>
            </a:r>
            <a:r>
              <a:rPr lang="de-DE" sz="2000" dirty="0">
                <a:latin typeface="+mj-lt"/>
              </a:rPr>
              <a:t> des Reisenden.</a:t>
            </a:r>
          </a:p>
          <a:p>
            <a:pPr>
              <a:lnSpc>
                <a:spcPct val="100000"/>
              </a:lnSpc>
            </a:pPr>
            <a:endParaRPr lang="de-DE" sz="1800" dirty="0">
              <a:latin typeface="+mj-lt"/>
            </a:endParaRPr>
          </a:p>
          <a:p>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6" name="Fußzeilenplatzhalter 3">
            <a:extLst>
              <a:ext uri="{FF2B5EF4-FFF2-40B4-BE49-F238E27FC236}">
                <a16:creationId xmlns:a16="http://schemas.microsoft.com/office/drawing/2014/main" id="{0B9CB786-1047-462C-B59A-DFA59773CCB2}"/>
              </a:ext>
            </a:extLst>
          </p:cNvPr>
          <p:cNvSpPr>
            <a:spLocks noGrp="1"/>
          </p:cNvSpPr>
          <p:nvPr>
            <p:ph type="ftr" sz="quarter" idx="11"/>
          </p:nvPr>
        </p:nvSpPr>
        <p:spPr>
          <a:xfrm>
            <a:off x="4165600" y="6356359"/>
            <a:ext cx="3860800" cy="365125"/>
          </a:xfrm>
        </p:spPr>
        <p:txBody>
          <a:bodyPr/>
          <a:lstStyle/>
          <a:p>
            <a:r>
              <a:rPr lang="de-AT" dirty="0"/>
              <a:t>RA Dr. Eike Lindinger,  1080 Wien, </a:t>
            </a:r>
            <a:r>
              <a:rPr lang="de-AT" dirty="0" err="1"/>
              <a:t>Wickenburgg</a:t>
            </a:r>
            <a:r>
              <a:rPr lang="de-AT" dirty="0"/>
              <a:t>. 26/5,  kanzlei@ra-el.at, 01/4020173</a:t>
            </a:r>
          </a:p>
        </p:txBody>
      </p:sp>
      <p:sp>
        <p:nvSpPr>
          <p:cNvPr id="5" name="Foliennummernplatzhalter 4"/>
          <p:cNvSpPr>
            <a:spLocks noGrp="1"/>
          </p:cNvSpPr>
          <p:nvPr>
            <p:ph type="sldNum" sz="quarter" idx="12"/>
          </p:nvPr>
        </p:nvSpPr>
        <p:spPr/>
        <p:txBody>
          <a:bodyPr/>
          <a:lstStyle/>
          <a:p>
            <a:fld id="{363C3A19-FC31-4642-AB6C-25301AC8225F}" type="slidenum">
              <a:rPr lang="de-DE" smtClean="0"/>
              <a:t>36</a:t>
            </a:fld>
            <a:endParaRPr lang="de-DE"/>
          </a:p>
        </p:txBody>
      </p:sp>
    </p:spTree>
    <p:extLst>
      <p:ext uri="{BB962C8B-B14F-4D97-AF65-F5344CB8AC3E}">
        <p14:creationId xmlns:p14="http://schemas.microsoft.com/office/powerpoint/2010/main" val="5640190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a:t>3. Gutscheinlösung</a:t>
            </a:r>
            <a:endParaRPr lang="de-DE" sz="3200" dirty="0"/>
          </a:p>
        </p:txBody>
      </p:sp>
      <p:sp>
        <p:nvSpPr>
          <p:cNvPr id="3" name="Inhaltsplatzhalter 2"/>
          <p:cNvSpPr>
            <a:spLocks noGrp="1"/>
          </p:cNvSpPr>
          <p:nvPr>
            <p:ph idx="1"/>
          </p:nvPr>
        </p:nvSpPr>
        <p:spPr>
          <a:xfrm>
            <a:off x="775447" y="1350496"/>
            <a:ext cx="10515600" cy="4682752"/>
          </a:xfrm>
        </p:spPr>
        <p:txBody>
          <a:bodyPr>
            <a:normAutofit/>
          </a:bodyPr>
          <a:lstStyle/>
          <a:p>
            <a:pPr marL="0" indent="0" algn="just">
              <a:lnSpc>
                <a:spcPct val="100000"/>
              </a:lnSpc>
              <a:buNone/>
            </a:pPr>
            <a:r>
              <a:rPr lang="de-DE" sz="2000" b="1" dirty="0">
                <a:latin typeface="+mj-lt"/>
              </a:rPr>
              <a:t>b. Der Gutschein</a:t>
            </a:r>
          </a:p>
          <a:p>
            <a:pPr marL="0" indent="0" algn="just">
              <a:lnSpc>
                <a:spcPct val="100000"/>
              </a:lnSpc>
              <a:buNone/>
            </a:pPr>
            <a:r>
              <a:rPr lang="de-DE" sz="2000" dirty="0">
                <a:latin typeface="+mj-lt"/>
              </a:rPr>
              <a:t>Der Gutschein (vgl. </a:t>
            </a:r>
            <a:r>
              <a:rPr lang="de-DE" sz="2000" i="1" dirty="0">
                <a:latin typeface="+mj-lt"/>
              </a:rPr>
              <a:t>Keiler, </a:t>
            </a:r>
            <a:r>
              <a:rPr lang="de-DE" sz="2000" dirty="0">
                <a:latin typeface="+mj-lt"/>
              </a:rPr>
              <a:t>Recht auf Übertragung, RZ 123), den ein Reiseveranstalter statt einer Rückzahlung begibt – dogmatisch eine Art Leistung an Zahlungsstatt oder an Erfüllungsstatt § 1414 ABGB </a:t>
            </a:r>
            <a:r>
              <a:rPr lang="de-DE" sz="2000" i="1" dirty="0">
                <a:latin typeface="+mj-lt"/>
              </a:rPr>
              <a:t>(</a:t>
            </a:r>
            <a:r>
              <a:rPr lang="de-DE" sz="2000" i="1" dirty="0" err="1">
                <a:latin typeface="+mj-lt"/>
              </a:rPr>
              <a:t>datio</a:t>
            </a:r>
            <a:r>
              <a:rPr lang="de-DE" sz="2000" i="1" dirty="0">
                <a:latin typeface="+mj-lt"/>
              </a:rPr>
              <a:t> in </a:t>
            </a:r>
            <a:r>
              <a:rPr lang="de-DE" sz="2000" i="1" dirty="0" err="1">
                <a:latin typeface="+mj-lt"/>
              </a:rPr>
              <a:t>solutum</a:t>
            </a:r>
            <a:r>
              <a:rPr lang="de-DE" sz="2000" dirty="0">
                <a:latin typeface="+mj-lt"/>
              </a:rPr>
              <a:t>) – müsste </a:t>
            </a:r>
            <a:r>
              <a:rPr lang="de-DE" sz="2000" dirty="0" err="1">
                <a:latin typeface="+mj-lt"/>
              </a:rPr>
              <a:t>mE</a:t>
            </a:r>
            <a:r>
              <a:rPr lang="de-DE" sz="2000" dirty="0">
                <a:latin typeface="+mj-lt"/>
              </a:rPr>
              <a:t> aber jedenfalls eine </a:t>
            </a:r>
            <a:r>
              <a:rPr lang="de-DE" sz="2000" b="1" dirty="0">
                <a:latin typeface="+mj-lt"/>
              </a:rPr>
              <a:t>Forderung</a:t>
            </a:r>
            <a:r>
              <a:rPr lang="de-DE" sz="2000" dirty="0">
                <a:latin typeface="+mj-lt"/>
              </a:rPr>
              <a:t> </a:t>
            </a:r>
            <a:r>
              <a:rPr lang="de-DE" sz="2000" b="1" dirty="0">
                <a:latin typeface="+mj-lt"/>
              </a:rPr>
              <a:t>auf</a:t>
            </a:r>
            <a:r>
              <a:rPr lang="de-DE" sz="2000" dirty="0">
                <a:latin typeface="+mj-lt"/>
              </a:rPr>
              <a:t> einen </a:t>
            </a:r>
            <a:r>
              <a:rPr lang="de-DE" sz="2000" b="1" dirty="0">
                <a:latin typeface="+mj-lt"/>
              </a:rPr>
              <a:t>bestimmten</a:t>
            </a:r>
            <a:r>
              <a:rPr lang="de-DE" sz="2000" dirty="0">
                <a:latin typeface="+mj-lt"/>
              </a:rPr>
              <a:t> </a:t>
            </a:r>
            <a:r>
              <a:rPr lang="de-DE" sz="2000" b="1" dirty="0">
                <a:latin typeface="+mj-lt"/>
              </a:rPr>
              <a:t>Nennbetrag</a:t>
            </a:r>
            <a:r>
              <a:rPr lang="de-DE" sz="2000" dirty="0">
                <a:latin typeface="+mj-lt"/>
              </a:rPr>
              <a:t> in der </a:t>
            </a:r>
            <a:r>
              <a:rPr lang="de-DE" sz="2000" b="1" dirty="0">
                <a:latin typeface="+mj-lt"/>
              </a:rPr>
              <a:t>Höhe</a:t>
            </a:r>
            <a:r>
              <a:rPr lang="de-DE" sz="2000" dirty="0">
                <a:latin typeface="+mj-lt"/>
              </a:rPr>
              <a:t> der </a:t>
            </a:r>
            <a:r>
              <a:rPr lang="de-DE" sz="2000" b="1" dirty="0">
                <a:latin typeface="+mj-lt"/>
              </a:rPr>
              <a:t>geleisteten</a:t>
            </a:r>
            <a:r>
              <a:rPr lang="de-DE" sz="2000" dirty="0">
                <a:latin typeface="+mj-lt"/>
              </a:rPr>
              <a:t> </a:t>
            </a:r>
            <a:r>
              <a:rPr lang="de-DE" sz="2000" b="1" dirty="0">
                <a:latin typeface="+mj-lt"/>
              </a:rPr>
              <a:t>Zahlung</a:t>
            </a:r>
            <a:r>
              <a:rPr lang="de-DE" sz="2000" dirty="0">
                <a:latin typeface="+mj-lt"/>
              </a:rPr>
              <a:t> </a:t>
            </a:r>
            <a:r>
              <a:rPr lang="de-DE" sz="2000" b="1" dirty="0">
                <a:latin typeface="+mj-lt"/>
              </a:rPr>
              <a:t>gegen</a:t>
            </a:r>
            <a:r>
              <a:rPr lang="de-DE" sz="2000" dirty="0">
                <a:latin typeface="+mj-lt"/>
              </a:rPr>
              <a:t> den </a:t>
            </a:r>
            <a:r>
              <a:rPr lang="de-DE" sz="2000" b="1" dirty="0">
                <a:latin typeface="+mj-lt"/>
              </a:rPr>
              <a:t>Veranstalter</a:t>
            </a:r>
            <a:r>
              <a:rPr lang="de-DE" sz="2000" dirty="0">
                <a:latin typeface="+mj-lt"/>
              </a:rPr>
              <a:t> und nicht nur gegen einen Leistungsträger als Schuldner </a:t>
            </a:r>
            <a:r>
              <a:rPr lang="de-DE" sz="2000" b="1" dirty="0">
                <a:latin typeface="+mj-lt"/>
              </a:rPr>
              <a:t>verbriefen</a:t>
            </a:r>
            <a:r>
              <a:rPr lang="de-DE" sz="2000" dirty="0">
                <a:latin typeface="+mj-lt"/>
              </a:rPr>
              <a:t> (als Wertgutschein) – sei es individuell auf einen konkrete Person ausgestellt oder abstrakt – und </a:t>
            </a:r>
            <a:r>
              <a:rPr lang="de-DE" sz="2000" b="1" dirty="0">
                <a:latin typeface="+mj-lt"/>
              </a:rPr>
              <a:t>nicht</a:t>
            </a:r>
            <a:r>
              <a:rPr lang="de-DE" sz="2000" dirty="0">
                <a:latin typeface="+mj-lt"/>
              </a:rPr>
              <a:t> auf </a:t>
            </a:r>
            <a:r>
              <a:rPr lang="de-DE" sz="2000" b="1" dirty="0">
                <a:latin typeface="+mj-lt"/>
              </a:rPr>
              <a:t>konkrete</a:t>
            </a:r>
            <a:r>
              <a:rPr lang="de-DE" sz="2000" dirty="0">
                <a:latin typeface="+mj-lt"/>
              </a:rPr>
              <a:t> </a:t>
            </a:r>
            <a:r>
              <a:rPr lang="de-DE" sz="2000" b="1" dirty="0">
                <a:latin typeface="+mj-lt"/>
              </a:rPr>
              <a:t>oder</a:t>
            </a:r>
            <a:r>
              <a:rPr lang="de-DE" sz="2000" dirty="0">
                <a:latin typeface="+mj-lt"/>
              </a:rPr>
              <a:t> </a:t>
            </a:r>
            <a:r>
              <a:rPr lang="de-DE" sz="2000" b="1" dirty="0">
                <a:latin typeface="+mj-lt"/>
              </a:rPr>
              <a:t>zumindest</a:t>
            </a:r>
            <a:r>
              <a:rPr lang="de-DE" sz="2000" dirty="0">
                <a:latin typeface="+mj-lt"/>
              </a:rPr>
              <a:t> </a:t>
            </a:r>
            <a:r>
              <a:rPr lang="de-DE" sz="2000" b="1" dirty="0">
                <a:latin typeface="+mj-lt"/>
              </a:rPr>
              <a:t>bestimmbare</a:t>
            </a:r>
            <a:r>
              <a:rPr lang="de-DE" sz="2000" dirty="0">
                <a:latin typeface="+mj-lt"/>
              </a:rPr>
              <a:t> </a:t>
            </a:r>
            <a:r>
              <a:rPr lang="de-DE" sz="2000" b="1" dirty="0">
                <a:latin typeface="+mj-lt"/>
              </a:rPr>
              <a:t>Leistung</a:t>
            </a:r>
            <a:r>
              <a:rPr lang="de-DE" sz="2000" dirty="0">
                <a:latin typeface="+mj-lt"/>
              </a:rPr>
              <a:t> (vgl. </a:t>
            </a:r>
            <a:r>
              <a:rPr lang="de-DE" sz="2000" i="1" dirty="0">
                <a:latin typeface="+mj-lt"/>
              </a:rPr>
              <a:t>Lindinger, </a:t>
            </a:r>
            <a:r>
              <a:rPr lang="de-DE" sz="2000" dirty="0">
                <a:latin typeface="+mj-lt"/>
              </a:rPr>
              <a:t>ZVR 2014, 225 (225 f)) </a:t>
            </a:r>
            <a:r>
              <a:rPr lang="de-DE" sz="2000" b="1" dirty="0">
                <a:latin typeface="+mj-lt"/>
              </a:rPr>
              <a:t>wie</a:t>
            </a:r>
            <a:r>
              <a:rPr lang="de-DE" sz="2000" dirty="0">
                <a:latin typeface="+mj-lt"/>
              </a:rPr>
              <a:t> im ursprünglichen </a:t>
            </a:r>
            <a:r>
              <a:rPr lang="de-DE" sz="2000" b="1" dirty="0">
                <a:latin typeface="+mj-lt"/>
              </a:rPr>
              <a:t>Pauschalreisebertrag</a:t>
            </a:r>
            <a:r>
              <a:rPr lang="de-DE" sz="2000" dirty="0">
                <a:latin typeface="+mj-lt"/>
              </a:rPr>
              <a:t> (als </a:t>
            </a:r>
            <a:r>
              <a:rPr lang="de-DE" sz="2000" b="1" dirty="0">
                <a:latin typeface="+mj-lt"/>
              </a:rPr>
              <a:t>Leistungsgutschein</a:t>
            </a:r>
            <a:r>
              <a:rPr lang="de-DE" sz="2000" dirty="0">
                <a:latin typeface="+mj-lt"/>
              </a:rPr>
              <a:t>), der </a:t>
            </a:r>
            <a:r>
              <a:rPr lang="de-DE" sz="2000" b="1" dirty="0">
                <a:latin typeface="+mj-lt"/>
              </a:rPr>
              <a:t>erst</a:t>
            </a:r>
            <a:r>
              <a:rPr lang="de-DE" sz="2000" dirty="0">
                <a:latin typeface="+mj-lt"/>
              </a:rPr>
              <a:t> im Falle der </a:t>
            </a:r>
            <a:r>
              <a:rPr lang="de-DE" sz="2000" b="1" dirty="0">
                <a:latin typeface="+mj-lt"/>
              </a:rPr>
              <a:t>Insolvenz</a:t>
            </a:r>
            <a:r>
              <a:rPr lang="de-DE" sz="2000" dirty="0">
                <a:latin typeface="+mj-lt"/>
              </a:rPr>
              <a:t> nach Schätzung </a:t>
            </a:r>
            <a:r>
              <a:rPr lang="de-DE" sz="2000" b="1" dirty="0">
                <a:latin typeface="+mj-lt"/>
              </a:rPr>
              <a:t>in</a:t>
            </a:r>
            <a:r>
              <a:rPr lang="de-DE" sz="2000" dirty="0">
                <a:latin typeface="+mj-lt"/>
              </a:rPr>
              <a:t> eine </a:t>
            </a:r>
            <a:r>
              <a:rPr lang="de-DE" sz="2000" b="1" dirty="0">
                <a:latin typeface="+mj-lt"/>
              </a:rPr>
              <a:t>Geldschuld</a:t>
            </a:r>
            <a:r>
              <a:rPr lang="de-DE" sz="2000" dirty="0">
                <a:latin typeface="+mj-lt"/>
              </a:rPr>
              <a:t> </a:t>
            </a:r>
            <a:r>
              <a:rPr lang="de-DE" sz="2000" b="1" dirty="0">
                <a:latin typeface="+mj-lt"/>
              </a:rPr>
              <a:t>zu</a:t>
            </a:r>
            <a:r>
              <a:rPr lang="de-DE" sz="2000" dirty="0">
                <a:latin typeface="+mj-lt"/>
              </a:rPr>
              <a:t> </a:t>
            </a:r>
            <a:r>
              <a:rPr lang="de-DE" sz="2000" b="1" dirty="0">
                <a:latin typeface="+mj-lt"/>
              </a:rPr>
              <a:t>wandeln</a:t>
            </a:r>
            <a:r>
              <a:rPr lang="de-DE" sz="2000" dirty="0">
                <a:latin typeface="+mj-lt"/>
              </a:rPr>
              <a:t> ist (§ 14 IO)</a:t>
            </a:r>
            <a:r>
              <a:rPr lang="de-DE" sz="2000" dirty="0">
                <a:effectLst/>
                <a:latin typeface="+mj-lt"/>
              </a:rPr>
              <a:t> (</a:t>
            </a:r>
            <a:r>
              <a:rPr lang="de-DE" sz="2000" dirty="0">
                <a:latin typeface="+mj-lt"/>
              </a:rPr>
              <a:t>vgl. </a:t>
            </a:r>
            <a:r>
              <a:rPr lang="de-DE" sz="2000" i="1" dirty="0">
                <a:latin typeface="+mj-lt"/>
              </a:rPr>
              <a:t>Lindinger, </a:t>
            </a:r>
            <a:r>
              <a:rPr lang="de-DE" sz="2000" dirty="0">
                <a:latin typeface="+mj-lt"/>
              </a:rPr>
              <a:t>Der Reisegutschein, ZVR 2014/128, 7-8/2014, 225).</a:t>
            </a:r>
          </a:p>
          <a:p>
            <a:pPr marL="0" indent="0" algn="just">
              <a:lnSpc>
                <a:spcPct val="100000"/>
              </a:lnSpc>
              <a:buNone/>
            </a:pPr>
            <a:endParaRPr lang="de-DE" sz="1800" dirty="0">
              <a:latin typeface="+mj-lt"/>
            </a:endParaRPr>
          </a:p>
          <a:p>
            <a:pPr marL="0" indent="0" algn="just">
              <a:lnSpc>
                <a:spcPct val="100000"/>
              </a:lnSpc>
              <a:buNone/>
            </a:pPr>
            <a:endParaRPr lang="de-DE" sz="2200" dirty="0">
              <a:latin typeface="+mj-lt"/>
            </a:endParaRPr>
          </a:p>
          <a:p>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5" name="Fußzeilenplatzhalter 3">
            <a:extLst>
              <a:ext uri="{FF2B5EF4-FFF2-40B4-BE49-F238E27FC236}">
                <a16:creationId xmlns:a16="http://schemas.microsoft.com/office/drawing/2014/main" id="{0B9CB786-1047-462C-B59A-DFA59773CCB2}"/>
              </a:ext>
            </a:extLst>
          </p:cNvPr>
          <p:cNvSpPr>
            <a:spLocks noGrp="1"/>
          </p:cNvSpPr>
          <p:nvPr>
            <p:ph type="ftr" sz="quarter" idx="11"/>
          </p:nvPr>
        </p:nvSpPr>
        <p:spPr>
          <a:xfrm>
            <a:off x="4165600" y="6356359"/>
            <a:ext cx="3860800" cy="365125"/>
          </a:xfrm>
        </p:spPr>
        <p:txBody>
          <a:bodyPr/>
          <a:lstStyle/>
          <a:p>
            <a:r>
              <a:rPr lang="de-AT" dirty="0"/>
              <a:t>RA Dr. Eike Lindinger,  1080 Wien, </a:t>
            </a:r>
            <a:r>
              <a:rPr lang="de-AT" dirty="0" err="1"/>
              <a:t>Wickenburgg</a:t>
            </a:r>
            <a:r>
              <a:rPr lang="de-AT" dirty="0"/>
              <a:t>. 26/5,  kanzlei@ra-el.at, 01/4020173</a:t>
            </a:r>
          </a:p>
        </p:txBody>
      </p:sp>
      <p:sp>
        <p:nvSpPr>
          <p:cNvPr id="6" name="Foliennummernplatzhalter 5"/>
          <p:cNvSpPr>
            <a:spLocks noGrp="1"/>
          </p:cNvSpPr>
          <p:nvPr>
            <p:ph type="sldNum" sz="quarter" idx="12"/>
          </p:nvPr>
        </p:nvSpPr>
        <p:spPr/>
        <p:txBody>
          <a:bodyPr/>
          <a:lstStyle/>
          <a:p>
            <a:fld id="{363C3A19-FC31-4642-AB6C-25301AC8225F}" type="slidenum">
              <a:rPr lang="de-DE" smtClean="0"/>
              <a:t>37</a:t>
            </a:fld>
            <a:endParaRPr lang="de-DE"/>
          </a:p>
        </p:txBody>
      </p:sp>
    </p:spTree>
    <p:extLst>
      <p:ext uri="{BB962C8B-B14F-4D97-AF65-F5344CB8AC3E}">
        <p14:creationId xmlns:p14="http://schemas.microsoft.com/office/powerpoint/2010/main" val="23265464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a:t>3. Gutscheinlösung</a:t>
            </a:r>
            <a:endParaRPr lang="de-DE" sz="3200" dirty="0"/>
          </a:p>
        </p:txBody>
      </p:sp>
      <p:sp>
        <p:nvSpPr>
          <p:cNvPr id="3" name="Inhaltsplatzhalter 2"/>
          <p:cNvSpPr>
            <a:spLocks noGrp="1"/>
          </p:cNvSpPr>
          <p:nvPr>
            <p:ph idx="1"/>
          </p:nvPr>
        </p:nvSpPr>
        <p:spPr>
          <a:xfrm>
            <a:off x="775447" y="1350496"/>
            <a:ext cx="10515600" cy="4682752"/>
          </a:xfrm>
        </p:spPr>
        <p:txBody>
          <a:bodyPr>
            <a:normAutofit/>
          </a:bodyPr>
          <a:lstStyle/>
          <a:p>
            <a:pPr marL="0" indent="0" algn="just">
              <a:lnSpc>
                <a:spcPct val="100000"/>
              </a:lnSpc>
              <a:buNone/>
            </a:pPr>
            <a:r>
              <a:rPr lang="de-DE" sz="2000" b="1" dirty="0">
                <a:latin typeface="+mj-lt"/>
              </a:rPr>
              <a:t>c. Insolvenzabsicherung des Gutscheins</a:t>
            </a:r>
          </a:p>
          <a:p>
            <a:pPr marL="0" indent="0" algn="just">
              <a:lnSpc>
                <a:spcPct val="100000"/>
              </a:lnSpc>
              <a:buNone/>
            </a:pPr>
            <a:r>
              <a:rPr lang="de-DE" sz="2000" dirty="0">
                <a:latin typeface="+mj-lt"/>
              </a:rPr>
              <a:t>Hinsichtlich einer Absicherung gegen die Insolvenz des den Gutschein ausstellenden Reiseveranstalters wäre jedenfalls eine </a:t>
            </a:r>
            <a:r>
              <a:rPr lang="de-DE" sz="2000" b="1" dirty="0">
                <a:latin typeface="+mj-lt"/>
              </a:rPr>
              <a:t>Anpassung</a:t>
            </a:r>
            <a:r>
              <a:rPr lang="de-DE" sz="2000" dirty="0">
                <a:latin typeface="+mj-lt"/>
              </a:rPr>
              <a:t> – etwa durch eine </a:t>
            </a:r>
            <a:r>
              <a:rPr lang="de-DE" sz="2000" b="1" dirty="0">
                <a:latin typeface="+mj-lt"/>
              </a:rPr>
              <a:t>befristete</a:t>
            </a:r>
            <a:r>
              <a:rPr lang="de-DE" sz="2000" dirty="0">
                <a:latin typeface="+mj-lt"/>
              </a:rPr>
              <a:t> </a:t>
            </a:r>
            <a:r>
              <a:rPr lang="de-DE" sz="2000" b="1" dirty="0">
                <a:latin typeface="+mj-lt"/>
              </a:rPr>
              <a:t>Ergänzung</a:t>
            </a:r>
            <a:r>
              <a:rPr lang="de-DE" sz="2000" dirty="0">
                <a:latin typeface="+mj-lt"/>
              </a:rPr>
              <a:t>, die auf § 1 </a:t>
            </a:r>
            <a:r>
              <a:rPr lang="de-DE" sz="2000" dirty="0" err="1">
                <a:latin typeface="+mj-lt"/>
              </a:rPr>
              <a:t>Abs</a:t>
            </a:r>
            <a:r>
              <a:rPr lang="de-DE" sz="2000" dirty="0">
                <a:latin typeface="+mj-lt"/>
              </a:rPr>
              <a:t> 1 und § 3 </a:t>
            </a:r>
            <a:r>
              <a:rPr lang="de-DE" sz="2000" dirty="0" err="1">
                <a:latin typeface="+mj-lt"/>
              </a:rPr>
              <a:t>Abs</a:t>
            </a:r>
            <a:r>
              <a:rPr lang="de-DE" sz="2000" dirty="0">
                <a:latin typeface="+mj-lt"/>
              </a:rPr>
              <a:t> 1 PRG und § 10 </a:t>
            </a:r>
            <a:r>
              <a:rPr lang="de-DE" sz="2000" dirty="0" err="1">
                <a:latin typeface="+mj-lt"/>
              </a:rPr>
              <a:t>Abs</a:t>
            </a:r>
            <a:r>
              <a:rPr lang="de-DE" sz="2000" dirty="0">
                <a:latin typeface="+mj-lt"/>
              </a:rPr>
              <a:t> 4 PRG Bezug nimmt – </a:t>
            </a:r>
            <a:r>
              <a:rPr lang="de-DE" sz="2000" b="1" dirty="0">
                <a:latin typeface="+mj-lt"/>
              </a:rPr>
              <a:t>notwendig</a:t>
            </a:r>
            <a:r>
              <a:rPr lang="de-DE" sz="2000" dirty="0">
                <a:latin typeface="+mj-lt"/>
              </a:rPr>
              <a:t>, da sich eine solche aus der PRV nicht ergibt, aber von der Ermächtigung in § 127 </a:t>
            </a:r>
            <a:r>
              <a:rPr lang="de-DE" sz="2000" dirty="0" err="1">
                <a:latin typeface="+mj-lt"/>
              </a:rPr>
              <a:t>Abs</a:t>
            </a:r>
            <a:r>
              <a:rPr lang="de-DE" sz="2000" dirty="0">
                <a:latin typeface="+mj-lt"/>
              </a:rPr>
              <a:t> 1 Z 1 </a:t>
            </a:r>
            <a:r>
              <a:rPr lang="de-DE" sz="2000" dirty="0" err="1">
                <a:latin typeface="+mj-lt"/>
              </a:rPr>
              <a:t>GeWO</a:t>
            </a:r>
            <a:r>
              <a:rPr lang="de-DE" sz="2000" dirty="0">
                <a:latin typeface="+mj-lt"/>
              </a:rPr>
              <a:t> gedeckt wäre.</a:t>
            </a:r>
          </a:p>
          <a:p>
            <a:pPr algn="just">
              <a:lnSpc>
                <a:spcPct val="100000"/>
              </a:lnSpc>
            </a:pPr>
            <a:endParaRPr lang="de-DE" sz="1800" dirty="0">
              <a:latin typeface="+mj-lt"/>
            </a:endParaRPr>
          </a:p>
          <a:p>
            <a:pPr marL="0" indent="0" algn="just">
              <a:lnSpc>
                <a:spcPct val="100000"/>
              </a:lnSpc>
              <a:buNone/>
            </a:pPr>
            <a:endParaRPr lang="de-DE" sz="2200" dirty="0">
              <a:latin typeface="+mj-lt"/>
            </a:endParaRPr>
          </a:p>
          <a:p>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5" name="Fußzeilenplatzhalter 3">
            <a:extLst>
              <a:ext uri="{FF2B5EF4-FFF2-40B4-BE49-F238E27FC236}">
                <a16:creationId xmlns:a16="http://schemas.microsoft.com/office/drawing/2014/main" id="{0B9CB786-1047-462C-B59A-DFA59773CCB2}"/>
              </a:ext>
            </a:extLst>
          </p:cNvPr>
          <p:cNvSpPr>
            <a:spLocks noGrp="1"/>
          </p:cNvSpPr>
          <p:nvPr>
            <p:ph type="ftr" sz="quarter" idx="11"/>
          </p:nvPr>
        </p:nvSpPr>
        <p:spPr>
          <a:xfrm>
            <a:off x="4165600" y="6356359"/>
            <a:ext cx="3860800" cy="365125"/>
          </a:xfrm>
        </p:spPr>
        <p:txBody>
          <a:bodyPr/>
          <a:lstStyle/>
          <a:p>
            <a:r>
              <a:rPr lang="de-AT" dirty="0"/>
              <a:t>RA Dr. Eike Lindinger,  1080 Wien, </a:t>
            </a:r>
            <a:r>
              <a:rPr lang="de-AT" dirty="0" err="1"/>
              <a:t>Wickenburgg</a:t>
            </a:r>
            <a:r>
              <a:rPr lang="de-AT" dirty="0"/>
              <a:t>. 26/5,  kanzlei@ra-el.at, 01/4020173</a:t>
            </a:r>
          </a:p>
        </p:txBody>
      </p:sp>
      <p:sp>
        <p:nvSpPr>
          <p:cNvPr id="6" name="Foliennummernplatzhalter 5"/>
          <p:cNvSpPr>
            <a:spLocks noGrp="1"/>
          </p:cNvSpPr>
          <p:nvPr>
            <p:ph type="sldNum" sz="quarter" idx="12"/>
          </p:nvPr>
        </p:nvSpPr>
        <p:spPr/>
        <p:txBody>
          <a:bodyPr/>
          <a:lstStyle/>
          <a:p>
            <a:fld id="{363C3A19-FC31-4642-AB6C-25301AC8225F}" type="slidenum">
              <a:rPr lang="de-DE" smtClean="0"/>
              <a:t>38</a:t>
            </a:fld>
            <a:endParaRPr lang="de-DE"/>
          </a:p>
        </p:txBody>
      </p:sp>
    </p:spTree>
    <p:extLst>
      <p:ext uri="{BB962C8B-B14F-4D97-AF65-F5344CB8AC3E}">
        <p14:creationId xmlns:p14="http://schemas.microsoft.com/office/powerpoint/2010/main" val="30130205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a:t>4. Rechtslage nach Reiseantritt </a:t>
            </a:r>
          </a:p>
        </p:txBody>
      </p:sp>
      <p:sp>
        <p:nvSpPr>
          <p:cNvPr id="3" name="Inhaltsplatzhalter 2"/>
          <p:cNvSpPr>
            <a:spLocks noGrp="1"/>
          </p:cNvSpPr>
          <p:nvPr>
            <p:ph idx="1"/>
          </p:nvPr>
        </p:nvSpPr>
        <p:spPr>
          <a:xfrm>
            <a:off x="838200" y="1534160"/>
            <a:ext cx="10515600" cy="4714240"/>
          </a:xfrm>
        </p:spPr>
        <p:txBody>
          <a:bodyPr>
            <a:normAutofit fontScale="92500" lnSpcReduction="10000"/>
          </a:bodyPr>
          <a:lstStyle/>
          <a:p>
            <a:pPr marL="0" indent="0" algn="just">
              <a:lnSpc>
                <a:spcPct val="100000"/>
              </a:lnSpc>
              <a:buNone/>
            </a:pPr>
            <a:r>
              <a:rPr lang="de-DE" sz="2200" dirty="0">
                <a:solidFill>
                  <a:schemeClr val="tx1"/>
                </a:solidFill>
                <a:latin typeface="+mj-lt"/>
              </a:rPr>
              <a:t>Bricht </a:t>
            </a:r>
            <a:r>
              <a:rPr lang="de-DE" sz="2200" b="1" dirty="0">
                <a:solidFill>
                  <a:schemeClr val="tx1"/>
                </a:solidFill>
                <a:latin typeface="+mj-lt"/>
              </a:rPr>
              <a:t>nach Antritt, aber vor Beendigung </a:t>
            </a:r>
            <a:r>
              <a:rPr lang="de-DE" sz="2200" dirty="0">
                <a:solidFill>
                  <a:schemeClr val="tx1"/>
                </a:solidFill>
                <a:latin typeface="+mj-lt"/>
              </a:rPr>
              <a:t>der Pauschalreise am Bestimmungsort eine </a:t>
            </a:r>
            <a:r>
              <a:rPr lang="de-DE" sz="2200" b="1" dirty="0">
                <a:latin typeface="+mj-lt"/>
              </a:rPr>
              <a:t>Epidemie</a:t>
            </a:r>
            <a:r>
              <a:rPr lang="de-DE" sz="2200" dirty="0">
                <a:solidFill>
                  <a:schemeClr val="tx1"/>
                </a:solidFill>
                <a:latin typeface="+mj-lt"/>
              </a:rPr>
              <a:t> aus, so sind die </a:t>
            </a:r>
            <a:r>
              <a:rPr lang="de-DE" sz="2200" b="1" dirty="0">
                <a:latin typeface="+mj-lt"/>
              </a:rPr>
              <a:t>§§ 11 und 12 PRG </a:t>
            </a:r>
            <a:r>
              <a:rPr lang="de-DE" sz="2200" dirty="0">
                <a:solidFill>
                  <a:schemeClr val="tx1"/>
                </a:solidFill>
                <a:latin typeface="+mj-lt"/>
              </a:rPr>
              <a:t>auf die daraus resultierende Leistungsstörung </a:t>
            </a:r>
            <a:r>
              <a:rPr lang="de-DE" sz="2200" b="1" dirty="0">
                <a:latin typeface="+mj-lt"/>
              </a:rPr>
              <a:t>anzuwenden</a:t>
            </a:r>
            <a:r>
              <a:rPr lang="de-DE" sz="2200" dirty="0">
                <a:solidFill>
                  <a:schemeClr val="tx1"/>
                </a:solidFill>
                <a:latin typeface="+mj-lt"/>
              </a:rPr>
              <a:t>. Als gewährleistungsrechtliche </a:t>
            </a:r>
            <a:r>
              <a:rPr lang="de-DE" sz="2200" dirty="0" err="1">
                <a:solidFill>
                  <a:schemeClr val="tx1"/>
                </a:solidFill>
                <a:latin typeface="+mj-lt"/>
              </a:rPr>
              <a:t>leges</a:t>
            </a:r>
            <a:r>
              <a:rPr lang="de-DE" sz="2200" dirty="0">
                <a:solidFill>
                  <a:schemeClr val="tx1"/>
                </a:solidFill>
                <a:latin typeface="+mj-lt"/>
              </a:rPr>
              <a:t> </a:t>
            </a:r>
            <a:r>
              <a:rPr lang="de-DE" sz="2200" dirty="0" err="1">
                <a:solidFill>
                  <a:schemeClr val="tx1"/>
                </a:solidFill>
                <a:latin typeface="+mj-lt"/>
              </a:rPr>
              <a:t>speciales</a:t>
            </a:r>
            <a:r>
              <a:rPr lang="de-DE" sz="2200" dirty="0">
                <a:solidFill>
                  <a:schemeClr val="tx1"/>
                </a:solidFill>
                <a:latin typeface="+mj-lt"/>
              </a:rPr>
              <a:t> gehen sie bei Pauschalreisen dem </a:t>
            </a:r>
            <a:r>
              <a:rPr lang="de-DE" sz="2200" dirty="0" err="1">
                <a:solidFill>
                  <a:schemeClr val="tx1"/>
                </a:solidFill>
                <a:latin typeface="+mj-lt"/>
              </a:rPr>
              <a:t>allg</a:t>
            </a:r>
            <a:r>
              <a:rPr lang="de-DE" sz="2200" dirty="0">
                <a:solidFill>
                  <a:schemeClr val="tx1"/>
                </a:solidFill>
                <a:latin typeface="+mj-lt"/>
              </a:rPr>
              <a:t> Gewährleistungsrecht (§§ 922 ff ABGB) vor (vgl. </a:t>
            </a:r>
            <a:r>
              <a:rPr lang="de-DE" sz="2200" i="1" dirty="0" err="1">
                <a:solidFill>
                  <a:schemeClr val="tx1"/>
                </a:solidFill>
                <a:latin typeface="+mj-lt"/>
              </a:rPr>
              <a:t>Scherhaufer</a:t>
            </a:r>
            <a:r>
              <a:rPr lang="de-DE" sz="2200" i="1" dirty="0">
                <a:solidFill>
                  <a:schemeClr val="tx1"/>
                </a:solidFill>
                <a:latin typeface="+mj-lt"/>
              </a:rPr>
              <a:t>/</a:t>
            </a:r>
            <a:r>
              <a:rPr lang="de-DE" sz="2200" i="1" dirty="0" err="1">
                <a:solidFill>
                  <a:schemeClr val="tx1"/>
                </a:solidFill>
                <a:latin typeface="+mj-lt"/>
              </a:rPr>
              <a:t>Wukoschitz</a:t>
            </a:r>
            <a:r>
              <a:rPr lang="de-DE" sz="2200" i="1" dirty="0">
                <a:solidFill>
                  <a:schemeClr val="tx1"/>
                </a:solidFill>
                <a:latin typeface="+mj-lt"/>
              </a:rPr>
              <a:t> </a:t>
            </a:r>
            <a:r>
              <a:rPr lang="de-DE" sz="2200" dirty="0">
                <a:solidFill>
                  <a:schemeClr val="tx1"/>
                </a:solidFill>
                <a:latin typeface="+mj-lt"/>
              </a:rPr>
              <a:t>in: </a:t>
            </a:r>
            <a:r>
              <a:rPr lang="de-DE" sz="2200" i="1" dirty="0" err="1">
                <a:solidFill>
                  <a:schemeClr val="tx1"/>
                </a:solidFill>
                <a:latin typeface="+mj-lt"/>
              </a:rPr>
              <a:t>Bammer</a:t>
            </a:r>
            <a:r>
              <a:rPr lang="de-DE" sz="2200" i="1" dirty="0">
                <a:solidFill>
                  <a:schemeClr val="tx1"/>
                </a:solidFill>
                <a:latin typeface="+mj-lt"/>
              </a:rPr>
              <a:t> (</a:t>
            </a:r>
            <a:r>
              <a:rPr lang="de-DE" sz="2200" i="1" dirty="0" err="1">
                <a:solidFill>
                  <a:schemeClr val="tx1"/>
                </a:solidFill>
                <a:latin typeface="+mj-lt"/>
              </a:rPr>
              <a:t>Hg</a:t>
            </a:r>
            <a:r>
              <a:rPr lang="de-DE" sz="2200" i="1" dirty="0">
                <a:solidFill>
                  <a:schemeClr val="tx1"/>
                </a:solidFill>
                <a:latin typeface="+mj-lt"/>
              </a:rPr>
              <a:t>), </a:t>
            </a:r>
            <a:r>
              <a:rPr lang="de-DE" sz="2200" dirty="0">
                <a:solidFill>
                  <a:schemeClr val="tx1"/>
                </a:solidFill>
                <a:latin typeface="+mj-lt"/>
              </a:rPr>
              <a:t>PRG, § 11, Rz 1; </a:t>
            </a:r>
            <a:r>
              <a:rPr lang="de-DE" sz="2200" i="1" dirty="0" err="1">
                <a:solidFill>
                  <a:schemeClr val="tx1"/>
                </a:solidFill>
                <a:latin typeface="+mj-lt"/>
              </a:rPr>
              <a:t>Schoditsch</a:t>
            </a:r>
            <a:r>
              <a:rPr lang="de-DE" sz="2200" i="1" dirty="0">
                <a:solidFill>
                  <a:schemeClr val="tx1"/>
                </a:solidFill>
                <a:latin typeface="+mj-lt"/>
              </a:rPr>
              <a:t>, </a:t>
            </a:r>
            <a:r>
              <a:rPr lang="de-DE" sz="2200" dirty="0">
                <a:solidFill>
                  <a:schemeClr val="tx1"/>
                </a:solidFill>
                <a:latin typeface="+mj-lt"/>
              </a:rPr>
              <a:t>ZVR 2016, 536(539)).</a:t>
            </a:r>
          </a:p>
          <a:p>
            <a:pPr marL="0" indent="0" algn="just">
              <a:lnSpc>
                <a:spcPct val="100000"/>
              </a:lnSpc>
              <a:buNone/>
            </a:pPr>
            <a:r>
              <a:rPr lang="de-DE" sz="2200" b="1" dirty="0">
                <a:solidFill>
                  <a:schemeClr val="tx1"/>
                </a:solidFill>
                <a:latin typeface="+mj-lt"/>
              </a:rPr>
              <a:t>a. Reiseabbruch</a:t>
            </a:r>
          </a:p>
          <a:p>
            <a:pPr algn="just">
              <a:lnSpc>
                <a:spcPct val="100000"/>
              </a:lnSpc>
            </a:pPr>
            <a:r>
              <a:rPr lang="de-DE" sz="2200" dirty="0">
                <a:solidFill>
                  <a:schemeClr val="tx1"/>
                </a:solidFill>
                <a:latin typeface="+mj-lt"/>
              </a:rPr>
              <a:t>Kann nach Antritt der Pauschalreise ein </a:t>
            </a:r>
            <a:r>
              <a:rPr lang="de-DE" sz="2200" b="1" dirty="0">
                <a:solidFill>
                  <a:schemeClr val="tx1"/>
                </a:solidFill>
                <a:latin typeface="+mj-lt"/>
              </a:rPr>
              <a:t>erheblicher Teil </a:t>
            </a:r>
            <a:r>
              <a:rPr lang="de-DE" sz="2200" dirty="0">
                <a:solidFill>
                  <a:schemeClr val="tx1"/>
                </a:solidFill>
                <a:latin typeface="+mj-lt"/>
              </a:rPr>
              <a:t>der vertraglich vereinbarten Leistung </a:t>
            </a:r>
            <a:r>
              <a:rPr lang="de-DE" sz="2200" b="1" dirty="0">
                <a:latin typeface="+mj-lt"/>
              </a:rPr>
              <a:t>nicht</a:t>
            </a:r>
            <a:r>
              <a:rPr lang="de-DE" sz="2200" dirty="0">
                <a:solidFill>
                  <a:schemeClr val="tx1"/>
                </a:solidFill>
                <a:latin typeface="+mj-lt"/>
              </a:rPr>
              <a:t> </a:t>
            </a:r>
            <a:r>
              <a:rPr lang="de-DE" sz="2200" b="1" dirty="0">
                <a:latin typeface="+mj-lt"/>
              </a:rPr>
              <a:t>erbracht</a:t>
            </a:r>
            <a:r>
              <a:rPr lang="de-DE" sz="2200" dirty="0">
                <a:solidFill>
                  <a:schemeClr val="tx1"/>
                </a:solidFill>
                <a:latin typeface="+mj-lt"/>
              </a:rPr>
              <a:t> werden, so hat der Veranstalter </a:t>
            </a:r>
            <a:r>
              <a:rPr lang="de-DE" sz="2200" dirty="0" err="1">
                <a:solidFill>
                  <a:schemeClr val="tx1"/>
                </a:solidFill>
                <a:latin typeface="+mj-lt"/>
              </a:rPr>
              <a:t>gem</a:t>
            </a:r>
            <a:r>
              <a:rPr lang="de-DE" sz="2200" dirty="0">
                <a:solidFill>
                  <a:schemeClr val="tx1"/>
                </a:solidFill>
                <a:latin typeface="+mj-lt"/>
              </a:rPr>
              <a:t> § 11 </a:t>
            </a:r>
            <a:r>
              <a:rPr lang="de-DE" sz="2200" dirty="0" err="1">
                <a:solidFill>
                  <a:schemeClr val="tx1"/>
                </a:solidFill>
                <a:latin typeface="+mj-lt"/>
              </a:rPr>
              <a:t>Abs</a:t>
            </a:r>
            <a:r>
              <a:rPr lang="de-DE" sz="2200" dirty="0">
                <a:solidFill>
                  <a:schemeClr val="tx1"/>
                </a:solidFill>
                <a:latin typeface="+mj-lt"/>
              </a:rPr>
              <a:t> 3 PRG </a:t>
            </a:r>
            <a:r>
              <a:rPr lang="de-DE" sz="2200" b="1" dirty="0">
                <a:latin typeface="+mj-lt"/>
              </a:rPr>
              <a:t>Vorkehrungen</a:t>
            </a:r>
            <a:r>
              <a:rPr lang="de-DE" sz="2200" dirty="0">
                <a:solidFill>
                  <a:schemeClr val="tx1"/>
                </a:solidFill>
                <a:latin typeface="+mj-lt"/>
              </a:rPr>
              <a:t> zu treffen, um die </a:t>
            </a:r>
            <a:r>
              <a:rPr lang="de-DE" sz="2200" b="1" dirty="0">
                <a:latin typeface="+mj-lt"/>
              </a:rPr>
              <a:t>Vertragswidrigkeit zu beheben</a:t>
            </a:r>
            <a:r>
              <a:rPr lang="de-DE" sz="2200" dirty="0">
                <a:solidFill>
                  <a:schemeClr val="tx1"/>
                </a:solidFill>
                <a:latin typeface="+mj-lt"/>
              </a:rPr>
              <a:t>. </a:t>
            </a:r>
          </a:p>
          <a:p>
            <a:pPr algn="just">
              <a:lnSpc>
                <a:spcPct val="100000"/>
              </a:lnSpc>
            </a:pPr>
            <a:r>
              <a:rPr lang="de-DE" sz="2200" dirty="0">
                <a:solidFill>
                  <a:schemeClr val="tx1"/>
                </a:solidFill>
                <a:latin typeface="+mj-lt"/>
              </a:rPr>
              <a:t>Allerdings ist diese Pflicht insofern eingeschränkt, als sie </a:t>
            </a:r>
            <a:r>
              <a:rPr lang="de-DE" sz="2200" b="1" dirty="0">
                <a:latin typeface="+mj-lt"/>
              </a:rPr>
              <a:t>bei</a:t>
            </a:r>
            <a:r>
              <a:rPr lang="de-DE" sz="2200" dirty="0">
                <a:solidFill>
                  <a:schemeClr val="tx1"/>
                </a:solidFill>
                <a:latin typeface="+mj-lt"/>
              </a:rPr>
              <a:t> </a:t>
            </a:r>
            <a:r>
              <a:rPr lang="de-DE" sz="2200" b="1" dirty="0">
                <a:latin typeface="+mj-lt"/>
              </a:rPr>
              <a:t>Unmöglichkeit</a:t>
            </a:r>
            <a:r>
              <a:rPr lang="de-DE" sz="2200" dirty="0">
                <a:solidFill>
                  <a:schemeClr val="tx1"/>
                </a:solidFill>
                <a:latin typeface="+mj-lt"/>
              </a:rPr>
              <a:t> </a:t>
            </a:r>
            <a:r>
              <a:rPr lang="de-DE" sz="2200" b="1" dirty="0">
                <a:latin typeface="+mj-lt"/>
              </a:rPr>
              <a:t>oder</a:t>
            </a:r>
            <a:r>
              <a:rPr lang="de-DE" sz="2200" dirty="0">
                <a:solidFill>
                  <a:schemeClr val="tx1"/>
                </a:solidFill>
                <a:latin typeface="+mj-lt"/>
              </a:rPr>
              <a:t> </a:t>
            </a:r>
            <a:r>
              <a:rPr lang="de-DE" sz="2200" b="1" dirty="0" err="1">
                <a:latin typeface="+mj-lt"/>
              </a:rPr>
              <a:t>Untunlichkeit</a:t>
            </a:r>
            <a:r>
              <a:rPr lang="de-DE" sz="2200" dirty="0">
                <a:solidFill>
                  <a:schemeClr val="tx1"/>
                </a:solidFill>
                <a:latin typeface="+mj-lt"/>
              </a:rPr>
              <a:t> der Behebung </a:t>
            </a:r>
            <a:r>
              <a:rPr lang="de-DE" sz="2200" b="1" dirty="0">
                <a:latin typeface="+mj-lt"/>
              </a:rPr>
              <a:t>nicht</a:t>
            </a:r>
            <a:r>
              <a:rPr lang="de-DE" sz="2200" dirty="0">
                <a:solidFill>
                  <a:schemeClr val="tx1"/>
                </a:solidFill>
                <a:latin typeface="+mj-lt"/>
              </a:rPr>
              <a:t> </a:t>
            </a:r>
            <a:r>
              <a:rPr lang="de-DE" sz="2200" b="1" dirty="0">
                <a:latin typeface="+mj-lt"/>
              </a:rPr>
              <a:t>besteht</a:t>
            </a:r>
            <a:r>
              <a:rPr lang="de-DE" sz="2200" dirty="0">
                <a:solidFill>
                  <a:schemeClr val="tx1"/>
                </a:solidFill>
                <a:latin typeface="+mj-lt"/>
              </a:rPr>
              <a:t>; dem Reisenden stehen </a:t>
            </a:r>
            <a:r>
              <a:rPr lang="de-DE" sz="2200" dirty="0" err="1">
                <a:solidFill>
                  <a:schemeClr val="tx1"/>
                </a:solidFill>
                <a:latin typeface="+mj-lt"/>
              </a:rPr>
              <a:t>diesfalls</a:t>
            </a:r>
            <a:r>
              <a:rPr lang="de-DE" sz="2200" dirty="0">
                <a:solidFill>
                  <a:schemeClr val="tx1"/>
                </a:solidFill>
                <a:latin typeface="+mj-lt"/>
              </a:rPr>
              <a:t> unmittelbar die </a:t>
            </a:r>
            <a:r>
              <a:rPr lang="de-DE" sz="2200" b="1" dirty="0">
                <a:latin typeface="+mj-lt"/>
              </a:rPr>
              <a:t>sekundären</a:t>
            </a:r>
            <a:r>
              <a:rPr lang="de-DE" sz="2200" dirty="0">
                <a:solidFill>
                  <a:schemeClr val="tx1"/>
                </a:solidFill>
                <a:latin typeface="+mj-lt"/>
              </a:rPr>
              <a:t> </a:t>
            </a:r>
            <a:r>
              <a:rPr lang="de-DE" sz="2200" b="1" dirty="0">
                <a:latin typeface="+mj-lt"/>
              </a:rPr>
              <a:t>Gewährleistungsbehelfe</a:t>
            </a:r>
            <a:r>
              <a:rPr lang="de-DE" sz="2200" dirty="0">
                <a:solidFill>
                  <a:schemeClr val="tx1"/>
                </a:solidFill>
                <a:latin typeface="+mj-lt"/>
              </a:rPr>
              <a:t> der </a:t>
            </a:r>
            <a:r>
              <a:rPr lang="de-DE" sz="2200" b="1" dirty="0">
                <a:latin typeface="+mj-lt"/>
              </a:rPr>
              <a:t>Preisminderung</a:t>
            </a:r>
            <a:r>
              <a:rPr lang="de-DE" sz="2200" dirty="0">
                <a:solidFill>
                  <a:schemeClr val="tx1"/>
                </a:solidFill>
                <a:latin typeface="+mj-lt"/>
              </a:rPr>
              <a:t> und des </a:t>
            </a:r>
            <a:r>
              <a:rPr lang="de-DE" sz="2200" b="1" dirty="0">
                <a:latin typeface="+mj-lt"/>
              </a:rPr>
              <a:t>Rücktritts</a:t>
            </a:r>
            <a:r>
              <a:rPr lang="de-DE" sz="2200" dirty="0">
                <a:solidFill>
                  <a:schemeClr val="tx1"/>
                </a:solidFill>
                <a:latin typeface="+mj-lt"/>
              </a:rPr>
              <a:t>, im Falle der erheblichen Beeinträchtigung, zur Verfügung (vgl. </a:t>
            </a:r>
            <a:r>
              <a:rPr lang="de-DE" sz="2200" dirty="0" err="1">
                <a:solidFill>
                  <a:schemeClr val="tx1"/>
                </a:solidFill>
                <a:latin typeface="+mj-lt"/>
              </a:rPr>
              <a:t>ErläutRV</a:t>
            </a:r>
            <a:r>
              <a:rPr lang="de-DE" sz="2200" dirty="0">
                <a:solidFill>
                  <a:schemeClr val="tx1"/>
                </a:solidFill>
                <a:latin typeface="+mj-lt"/>
              </a:rPr>
              <a:t> 1513, </a:t>
            </a:r>
            <a:r>
              <a:rPr lang="de-DE" sz="2200" dirty="0" err="1">
                <a:solidFill>
                  <a:schemeClr val="tx1"/>
                </a:solidFill>
                <a:latin typeface="+mj-lt"/>
              </a:rPr>
              <a:t>BlgNr</a:t>
            </a:r>
            <a:r>
              <a:rPr lang="de-DE" sz="2200" dirty="0">
                <a:solidFill>
                  <a:schemeClr val="tx1"/>
                </a:solidFill>
                <a:latin typeface="+mj-lt"/>
              </a:rPr>
              <a:t>. 25. GP 13f.). </a:t>
            </a:r>
          </a:p>
          <a:p>
            <a:pPr algn="just">
              <a:lnSpc>
                <a:spcPct val="100000"/>
              </a:lnSpc>
            </a:pPr>
            <a:r>
              <a:rPr lang="de-DE" sz="2200" dirty="0">
                <a:solidFill>
                  <a:schemeClr val="tx1"/>
                </a:solidFill>
                <a:latin typeface="+mj-lt"/>
              </a:rPr>
              <a:t>Bricht am Urlaubsziel eine </a:t>
            </a:r>
            <a:r>
              <a:rPr lang="de-DE" sz="2200" b="1" dirty="0">
                <a:latin typeface="+mj-lt"/>
              </a:rPr>
              <a:t>Epidemie</a:t>
            </a:r>
            <a:r>
              <a:rPr lang="de-DE" sz="2200" dirty="0">
                <a:solidFill>
                  <a:schemeClr val="tx1"/>
                </a:solidFill>
                <a:latin typeface="+mj-lt"/>
              </a:rPr>
              <a:t> aus, so ist dem Reiseveranstalter eine </a:t>
            </a:r>
            <a:r>
              <a:rPr lang="de-DE" sz="2200" b="1" dirty="0">
                <a:latin typeface="+mj-lt"/>
              </a:rPr>
              <a:t>Verbesserung</a:t>
            </a:r>
            <a:r>
              <a:rPr lang="de-DE" sz="2200" dirty="0">
                <a:solidFill>
                  <a:schemeClr val="tx1"/>
                </a:solidFill>
                <a:latin typeface="+mj-lt"/>
              </a:rPr>
              <a:t> der Situation </a:t>
            </a:r>
            <a:r>
              <a:rPr lang="de-DE" sz="2200" b="1" dirty="0">
                <a:latin typeface="+mj-lt"/>
              </a:rPr>
              <a:t>grundsätzlich</a:t>
            </a:r>
            <a:r>
              <a:rPr lang="de-DE" sz="2200" dirty="0">
                <a:solidFill>
                  <a:schemeClr val="tx1"/>
                </a:solidFill>
                <a:latin typeface="+mj-lt"/>
              </a:rPr>
              <a:t> </a:t>
            </a:r>
            <a:r>
              <a:rPr lang="de-DE" sz="2200" b="1" dirty="0">
                <a:latin typeface="+mj-lt"/>
              </a:rPr>
              <a:t>unmöglich</a:t>
            </a:r>
            <a:r>
              <a:rPr lang="de-DE" sz="2200" dirty="0">
                <a:solidFill>
                  <a:schemeClr val="tx1"/>
                </a:solidFill>
                <a:latin typeface="+mj-lt"/>
              </a:rPr>
              <a:t>.</a:t>
            </a:r>
          </a:p>
          <a:p>
            <a:endParaRPr lang="de-DE" dirty="0"/>
          </a:p>
        </p:txBody>
      </p:sp>
      <p:sp>
        <p:nvSpPr>
          <p:cNvPr id="4" name="Fußzeilenplatzhalter 3"/>
          <p:cNvSpPr>
            <a:spLocks noGrp="1"/>
          </p:cNvSpPr>
          <p:nvPr>
            <p:ph type="ftr" sz="quarter" idx="11"/>
          </p:nvPr>
        </p:nvSpPr>
        <p:spPr/>
        <p:txBody>
          <a:bodyPr/>
          <a:lstStyle/>
          <a:p>
            <a:r>
              <a:rPr lang="de-DE"/>
              <a:t>RA Dr. Eike Lindinger,  1080 Wien, Wickenburgg. 26/5,  kanzlei@ra-el.at, 01/4020173</a:t>
            </a:r>
          </a:p>
        </p:txBody>
      </p:sp>
      <p:sp>
        <p:nvSpPr>
          <p:cNvPr id="5" name="Foliennummernplatzhalter 4"/>
          <p:cNvSpPr>
            <a:spLocks noGrp="1"/>
          </p:cNvSpPr>
          <p:nvPr>
            <p:ph type="sldNum" sz="quarter" idx="12"/>
          </p:nvPr>
        </p:nvSpPr>
        <p:spPr/>
        <p:txBody>
          <a:bodyPr/>
          <a:lstStyle/>
          <a:p>
            <a:fld id="{6E2B935C-0738-495B-9060-E3C00A558146}" type="slidenum">
              <a:rPr lang="de-DE" smtClean="0"/>
              <a:t>39</a:t>
            </a:fld>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Tree>
    <p:extLst>
      <p:ext uri="{BB962C8B-B14F-4D97-AF65-F5344CB8AC3E}">
        <p14:creationId xmlns:p14="http://schemas.microsoft.com/office/powerpoint/2010/main" val="4098777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2D56D6-ECB6-4947-BE54-10856E080580}"/>
              </a:ext>
            </a:extLst>
          </p:cNvPr>
          <p:cNvSpPr>
            <a:spLocks noGrp="1"/>
          </p:cNvSpPr>
          <p:nvPr>
            <p:ph type="title"/>
          </p:nvPr>
        </p:nvSpPr>
        <p:spPr/>
        <p:txBody>
          <a:bodyPr>
            <a:normAutofit/>
          </a:bodyPr>
          <a:lstStyle/>
          <a:p>
            <a:r>
              <a:rPr lang="de-AT" sz="3200" b="1" dirty="0"/>
              <a:t>Inhalt</a:t>
            </a:r>
          </a:p>
        </p:txBody>
      </p:sp>
      <p:sp>
        <p:nvSpPr>
          <p:cNvPr id="3" name="Inhaltsplatzhalter 2">
            <a:extLst>
              <a:ext uri="{FF2B5EF4-FFF2-40B4-BE49-F238E27FC236}">
                <a16:creationId xmlns:a16="http://schemas.microsoft.com/office/drawing/2014/main" id="{A75AF2D8-5E6E-40AF-9A3B-FB09BBBBA66A}"/>
              </a:ext>
            </a:extLst>
          </p:cNvPr>
          <p:cNvSpPr>
            <a:spLocks noGrp="1"/>
          </p:cNvSpPr>
          <p:nvPr>
            <p:ph idx="1"/>
          </p:nvPr>
        </p:nvSpPr>
        <p:spPr>
          <a:xfrm>
            <a:off x="706225" y="1457979"/>
            <a:ext cx="10515600" cy="4667250"/>
          </a:xfrm>
        </p:spPr>
        <p:txBody>
          <a:bodyPr>
            <a:normAutofit/>
          </a:bodyPr>
          <a:lstStyle/>
          <a:p>
            <a:pPr marL="914400" lvl="2" indent="0">
              <a:buNone/>
            </a:pPr>
            <a:r>
              <a:rPr lang="de-AT" sz="1600" dirty="0"/>
              <a:t>3. Gutscheinlösung</a:t>
            </a:r>
          </a:p>
          <a:p>
            <a:pPr marL="1828800" lvl="3" indent="-457200">
              <a:buAutoNum type="alphaLcPeriod"/>
            </a:pPr>
            <a:r>
              <a:rPr lang="de-AT" sz="1400" dirty="0"/>
              <a:t>Änderung des Reisevertrags</a:t>
            </a:r>
          </a:p>
          <a:p>
            <a:pPr marL="1828800" lvl="3" indent="-457200">
              <a:buAutoNum type="alphaLcPeriod"/>
            </a:pPr>
            <a:r>
              <a:rPr lang="de-AT" sz="1400" dirty="0"/>
              <a:t>Der Gutschein</a:t>
            </a:r>
          </a:p>
          <a:p>
            <a:pPr marL="1828800" lvl="3" indent="-457200">
              <a:buAutoNum type="alphaLcPeriod"/>
            </a:pPr>
            <a:r>
              <a:rPr lang="de-AT" sz="1400" dirty="0"/>
              <a:t>Insolvenzabsicherung des Gutscheins</a:t>
            </a:r>
          </a:p>
          <a:p>
            <a:pPr marL="914400" lvl="2" indent="0">
              <a:buNone/>
            </a:pPr>
            <a:r>
              <a:rPr lang="de-AT" sz="1600" dirty="0">
                <a:solidFill>
                  <a:prstClr val="black"/>
                </a:solidFill>
              </a:rPr>
              <a:t>4. Rechtslage nach Reiseantritt</a:t>
            </a:r>
          </a:p>
          <a:p>
            <a:pPr marL="1828800" lvl="3" indent="-457200">
              <a:buFont typeface="Arial" panose="020B0604020202020204" pitchFamily="34" charset="0"/>
              <a:buAutoNum type="alphaLcPeriod"/>
            </a:pPr>
            <a:r>
              <a:rPr lang="de-AT" sz="1400" dirty="0">
                <a:solidFill>
                  <a:prstClr val="black"/>
                </a:solidFill>
              </a:rPr>
              <a:t>Reiseabbruch</a:t>
            </a:r>
          </a:p>
          <a:p>
            <a:pPr marL="1828800" lvl="3" indent="-457200">
              <a:buFont typeface="Arial" panose="020B0604020202020204" pitchFamily="34" charset="0"/>
              <a:buAutoNum type="alphaLcPeriod"/>
            </a:pPr>
            <a:r>
              <a:rPr lang="de-AT" sz="1400" dirty="0">
                <a:solidFill>
                  <a:prstClr val="black"/>
                </a:solidFill>
              </a:rPr>
              <a:t>Bereicherungsrechtliche Rückabwicklung</a:t>
            </a:r>
          </a:p>
          <a:p>
            <a:pPr marL="1828800" lvl="3" indent="-457200">
              <a:buFont typeface="Arial" panose="020B0604020202020204" pitchFamily="34" charset="0"/>
              <a:buAutoNum type="alphaLcPeriod"/>
            </a:pPr>
            <a:r>
              <a:rPr lang="de-AT" sz="1400" dirty="0">
                <a:solidFill>
                  <a:prstClr val="black"/>
                </a:solidFill>
              </a:rPr>
              <a:t>Unmöglichkeit der Rückbeförderung/ Kostenschranke</a:t>
            </a:r>
          </a:p>
          <a:p>
            <a:pPr marL="914400" lvl="2" indent="0">
              <a:buNone/>
            </a:pPr>
            <a:r>
              <a:rPr lang="de-AT" sz="1600" dirty="0">
                <a:solidFill>
                  <a:prstClr val="black"/>
                </a:solidFill>
              </a:rPr>
              <a:t>5. Prüfschema bei Epidemien und Pandemien</a:t>
            </a:r>
          </a:p>
          <a:p>
            <a:pPr marL="457200" lvl="1" indent="0">
              <a:buNone/>
            </a:pPr>
            <a:r>
              <a:rPr lang="de-AT" sz="2000" dirty="0"/>
              <a:t>VI. Corona  - ein Reisemangel?</a:t>
            </a:r>
          </a:p>
          <a:p>
            <a:pPr marL="1371600" lvl="2" indent="-457200">
              <a:buAutoNum type="arabicPeriod"/>
            </a:pPr>
            <a:r>
              <a:rPr lang="de-AT" sz="1600" dirty="0"/>
              <a:t>Anspruchsgrundlagen</a:t>
            </a:r>
          </a:p>
          <a:p>
            <a:pPr marL="1371600" lvl="2" indent="-457200">
              <a:buAutoNum type="arabicPeriod"/>
            </a:pPr>
            <a:r>
              <a:rPr lang="de-AT" sz="1600" dirty="0"/>
              <a:t>Haftungsbegrenzung Corona</a:t>
            </a:r>
          </a:p>
          <a:p>
            <a:pPr marL="1371600" lvl="2" indent="-457200">
              <a:buAutoNum type="arabicPeriod"/>
            </a:pPr>
            <a:r>
              <a:rPr lang="de-AT" sz="1600" dirty="0"/>
              <a:t>Exkurs: dt. Rechtsprechung zu Corona</a:t>
            </a:r>
          </a:p>
          <a:p>
            <a:pPr marL="914400" lvl="2" indent="0">
              <a:buNone/>
            </a:pPr>
            <a:endParaRPr lang="de-AT" sz="1600" dirty="0">
              <a:solidFill>
                <a:prstClr val="black"/>
              </a:solidFill>
            </a:endParaRPr>
          </a:p>
          <a:p>
            <a:pPr marL="1828800" lvl="3" indent="-457200">
              <a:buAutoNum type="alphaLcPeriod"/>
            </a:pPr>
            <a:endParaRPr lang="de-AT" sz="1400" dirty="0"/>
          </a:p>
        </p:txBody>
      </p:sp>
      <p:pic>
        <p:nvPicPr>
          <p:cNvPr id="4" name="Grafik 3">
            <a:extLst>
              <a:ext uri="{FF2B5EF4-FFF2-40B4-BE49-F238E27FC236}">
                <a16:creationId xmlns:a16="http://schemas.microsoft.com/office/drawing/2014/main" id="{9660BB55-BE8B-4756-BE26-01F449F617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5" name="Fußzeilenplatzhalter 3">
            <a:extLst>
              <a:ext uri="{FF2B5EF4-FFF2-40B4-BE49-F238E27FC236}">
                <a16:creationId xmlns:a16="http://schemas.microsoft.com/office/drawing/2014/main" id="{EB5B49F5-0CD0-4B74-A022-718586914D69}"/>
              </a:ext>
            </a:extLst>
          </p:cNvPr>
          <p:cNvSpPr>
            <a:spLocks noGrp="1"/>
          </p:cNvSpPr>
          <p:nvPr>
            <p:ph type="ftr" sz="quarter" idx="11"/>
          </p:nvPr>
        </p:nvSpPr>
        <p:spPr>
          <a:xfrm>
            <a:off x="4165600" y="6445249"/>
            <a:ext cx="3860800" cy="365125"/>
          </a:xfrm>
        </p:spPr>
        <p:txBody>
          <a:bodyPr/>
          <a:lstStyle/>
          <a:p>
            <a:r>
              <a:rPr lang="de-AT" dirty="0"/>
              <a:t>RA Dr. Eike Lindinger,  1080 Wien, </a:t>
            </a:r>
            <a:r>
              <a:rPr lang="de-AT" dirty="0" err="1"/>
              <a:t>Wickenburgg</a:t>
            </a:r>
            <a:r>
              <a:rPr lang="de-AT" dirty="0"/>
              <a:t>. 26/5,  kanzlei@ra-el.at, 01/4020173</a:t>
            </a:r>
          </a:p>
        </p:txBody>
      </p:sp>
      <p:sp>
        <p:nvSpPr>
          <p:cNvPr id="6" name="Foliennummernplatzhalter 5"/>
          <p:cNvSpPr>
            <a:spLocks noGrp="1"/>
          </p:cNvSpPr>
          <p:nvPr>
            <p:ph type="sldNum" sz="quarter" idx="12"/>
          </p:nvPr>
        </p:nvSpPr>
        <p:spPr/>
        <p:txBody>
          <a:bodyPr/>
          <a:lstStyle/>
          <a:p>
            <a:fld id="{363C3A19-FC31-4642-AB6C-25301AC8225F}" type="slidenum">
              <a:rPr lang="de-DE" smtClean="0"/>
              <a:t>4</a:t>
            </a:fld>
            <a:endParaRPr lang="de-DE"/>
          </a:p>
        </p:txBody>
      </p:sp>
    </p:spTree>
    <p:extLst>
      <p:ext uri="{BB962C8B-B14F-4D97-AF65-F5344CB8AC3E}">
        <p14:creationId xmlns:p14="http://schemas.microsoft.com/office/powerpoint/2010/main" val="17135951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a:solidFill>
                  <a:prstClr val="black"/>
                </a:solidFill>
              </a:rPr>
              <a:t>4. Rechtslage nach Reiseantritt </a:t>
            </a:r>
            <a:endParaRPr lang="de-DE" sz="3200" b="1" dirty="0"/>
          </a:p>
        </p:txBody>
      </p:sp>
      <p:sp>
        <p:nvSpPr>
          <p:cNvPr id="3" name="Inhaltsplatzhalter 2"/>
          <p:cNvSpPr>
            <a:spLocks noGrp="1"/>
          </p:cNvSpPr>
          <p:nvPr>
            <p:ph idx="1"/>
          </p:nvPr>
        </p:nvSpPr>
        <p:spPr>
          <a:xfrm>
            <a:off x="838200" y="1534160"/>
            <a:ext cx="10515600" cy="4642803"/>
          </a:xfrm>
        </p:spPr>
        <p:txBody>
          <a:bodyPr>
            <a:normAutofit fontScale="92500" lnSpcReduction="10000"/>
          </a:bodyPr>
          <a:lstStyle/>
          <a:p>
            <a:pPr algn="just">
              <a:lnSpc>
                <a:spcPct val="110000"/>
              </a:lnSpc>
            </a:pPr>
            <a:r>
              <a:rPr lang="de-DE" sz="2200" dirty="0">
                <a:solidFill>
                  <a:schemeClr val="tx1"/>
                </a:solidFill>
                <a:latin typeface="+mj-lt"/>
              </a:rPr>
              <a:t>Es ist in diesem Fall </a:t>
            </a:r>
            <a:r>
              <a:rPr lang="de-DE" sz="2200" b="1" dirty="0">
                <a:latin typeface="+mj-lt"/>
              </a:rPr>
              <a:t>nicht</a:t>
            </a:r>
            <a:r>
              <a:rPr lang="de-DE" sz="2200" dirty="0">
                <a:solidFill>
                  <a:schemeClr val="tx1"/>
                </a:solidFill>
                <a:latin typeface="+mj-lt"/>
              </a:rPr>
              <a:t> </a:t>
            </a:r>
            <a:r>
              <a:rPr lang="de-DE" sz="2200" b="1" dirty="0">
                <a:latin typeface="+mj-lt"/>
              </a:rPr>
              <a:t>ausreichend</a:t>
            </a:r>
            <a:r>
              <a:rPr lang="de-DE" sz="2200" dirty="0">
                <a:solidFill>
                  <a:schemeClr val="tx1"/>
                </a:solidFill>
                <a:latin typeface="+mj-lt"/>
              </a:rPr>
              <a:t>, wenn der Reisende </a:t>
            </a:r>
            <a:r>
              <a:rPr lang="de-DE" sz="2200" dirty="0" err="1">
                <a:solidFill>
                  <a:schemeClr val="tx1"/>
                </a:solidFill>
                <a:latin typeface="+mj-lt"/>
              </a:rPr>
              <a:t>bspw</a:t>
            </a:r>
            <a:r>
              <a:rPr lang="de-DE" sz="2200" dirty="0">
                <a:solidFill>
                  <a:schemeClr val="tx1"/>
                </a:solidFill>
                <a:latin typeface="+mj-lt"/>
              </a:rPr>
              <a:t> in einer </a:t>
            </a:r>
            <a:r>
              <a:rPr lang="de-DE" sz="2200" b="1" dirty="0">
                <a:latin typeface="+mj-lt"/>
              </a:rPr>
              <a:t>Alternativunterkunft</a:t>
            </a:r>
            <a:r>
              <a:rPr lang="de-DE" sz="2200" dirty="0">
                <a:solidFill>
                  <a:schemeClr val="tx1"/>
                </a:solidFill>
                <a:latin typeface="+mj-lt"/>
              </a:rPr>
              <a:t> untergebracht wird, da einer Epidemie der Umstand innewohnt, dass sie in überdurchschnittlichem Maße auftritt und sich daher in ihrer Umgebung schnell weiterverbreiten kann. Darüber hinaus würde es dem </a:t>
            </a:r>
            <a:r>
              <a:rPr lang="de-DE" sz="2200" b="1" dirty="0">
                <a:latin typeface="+mj-lt"/>
              </a:rPr>
              <a:t>Interesse</a:t>
            </a:r>
            <a:r>
              <a:rPr lang="de-DE" sz="2200" dirty="0">
                <a:solidFill>
                  <a:schemeClr val="tx1"/>
                </a:solidFill>
                <a:latin typeface="+mj-lt"/>
              </a:rPr>
              <a:t> </a:t>
            </a:r>
            <a:r>
              <a:rPr lang="de-DE" sz="2200" b="1" dirty="0">
                <a:latin typeface="+mj-lt"/>
              </a:rPr>
              <a:t>des</a:t>
            </a:r>
            <a:r>
              <a:rPr lang="de-DE" sz="2200" dirty="0">
                <a:solidFill>
                  <a:schemeClr val="tx1"/>
                </a:solidFill>
                <a:latin typeface="+mj-lt"/>
              </a:rPr>
              <a:t> </a:t>
            </a:r>
            <a:r>
              <a:rPr lang="de-DE" sz="2200" b="1" dirty="0">
                <a:latin typeface="+mj-lt"/>
              </a:rPr>
              <a:t>Reisenden</a:t>
            </a:r>
            <a:r>
              <a:rPr lang="de-DE" sz="2200" dirty="0">
                <a:solidFill>
                  <a:schemeClr val="tx1"/>
                </a:solidFill>
                <a:latin typeface="+mj-lt"/>
              </a:rPr>
              <a:t>, der </a:t>
            </a:r>
            <a:r>
              <a:rPr lang="de-DE" sz="2200" b="1" dirty="0">
                <a:latin typeface="+mj-lt"/>
              </a:rPr>
              <a:t>Gesundheitsgefährdung</a:t>
            </a:r>
            <a:r>
              <a:rPr lang="de-DE" sz="2200" dirty="0">
                <a:solidFill>
                  <a:schemeClr val="tx1"/>
                </a:solidFill>
                <a:latin typeface="+mj-lt"/>
              </a:rPr>
              <a:t> durch eine sofortige Heimreise </a:t>
            </a:r>
            <a:r>
              <a:rPr lang="de-DE" sz="2200" b="1" dirty="0">
                <a:latin typeface="+mj-lt"/>
              </a:rPr>
              <a:t>zu</a:t>
            </a:r>
            <a:r>
              <a:rPr lang="de-DE" sz="2200" dirty="0">
                <a:solidFill>
                  <a:schemeClr val="tx1"/>
                </a:solidFill>
                <a:latin typeface="+mj-lt"/>
              </a:rPr>
              <a:t> </a:t>
            </a:r>
            <a:r>
              <a:rPr lang="de-DE" sz="2200" b="1" dirty="0">
                <a:latin typeface="+mj-lt"/>
              </a:rPr>
              <a:t>entgehen</a:t>
            </a:r>
            <a:r>
              <a:rPr lang="de-DE" sz="2200" dirty="0">
                <a:solidFill>
                  <a:schemeClr val="tx1"/>
                </a:solidFill>
                <a:latin typeface="+mj-lt"/>
              </a:rPr>
              <a:t>, unzumutbar </a:t>
            </a:r>
            <a:r>
              <a:rPr lang="de-DE" sz="2200" b="1" dirty="0">
                <a:latin typeface="+mj-lt"/>
              </a:rPr>
              <a:t>widersprechen</a:t>
            </a:r>
            <a:r>
              <a:rPr lang="de-DE" sz="2200" dirty="0">
                <a:solidFill>
                  <a:schemeClr val="tx1"/>
                </a:solidFill>
                <a:latin typeface="+mj-lt"/>
              </a:rPr>
              <a:t> (vgl. </a:t>
            </a:r>
            <a:r>
              <a:rPr lang="de-DE" sz="2200" i="1" dirty="0" err="1">
                <a:solidFill>
                  <a:schemeClr val="tx1"/>
                </a:solidFill>
                <a:latin typeface="+mj-lt"/>
              </a:rPr>
              <a:t>Führich</a:t>
            </a:r>
            <a:r>
              <a:rPr lang="de-DE" sz="2200" i="1" dirty="0">
                <a:solidFill>
                  <a:schemeClr val="tx1"/>
                </a:solidFill>
                <a:latin typeface="+mj-lt"/>
              </a:rPr>
              <a:t>/Staudinger, </a:t>
            </a:r>
            <a:r>
              <a:rPr lang="de-DE" sz="2200" dirty="0">
                <a:solidFill>
                  <a:schemeClr val="tx1"/>
                </a:solidFill>
                <a:latin typeface="+mj-lt"/>
              </a:rPr>
              <a:t>Reiserecht</a:t>
            </a:r>
            <a:r>
              <a:rPr lang="de-DE" sz="2200" baseline="30000" dirty="0">
                <a:solidFill>
                  <a:schemeClr val="tx1"/>
                </a:solidFill>
                <a:latin typeface="+mj-lt"/>
              </a:rPr>
              <a:t>8</a:t>
            </a:r>
            <a:r>
              <a:rPr lang="de-DE" sz="2200" dirty="0">
                <a:solidFill>
                  <a:schemeClr val="tx1"/>
                </a:solidFill>
                <a:latin typeface="+mj-lt"/>
              </a:rPr>
              <a:t> § 20, Rz 15). </a:t>
            </a:r>
          </a:p>
          <a:p>
            <a:pPr marL="285750" indent="-285750" algn="just">
              <a:lnSpc>
                <a:spcPct val="110000"/>
              </a:lnSpc>
            </a:pPr>
            <a:r>
              <a:rPr lang="de-DE" sz="2200" dirty="0">
                <a:solidFill>
                  <a:schemeClr val="tx1"/>
                </a:solidFill>
                <a:latin typeface="+mj-lt"/>
              </a:rPr>
              <a:t>Der </a:t>
            </a:r>
            <a:r>
              <a:rPr lang="de-DE" sz="2200" b="1" dirty="0">
                <a:latin typeface="+mj-lt"/>
              </a:rPr>
              <a:t>Reisende</a:t>
            </a:r>
            <a:r>
              <a:rPr lang="de-DE" sz="2200" dirty="0">
                <a:solidFill>
                  <a:schemeClr val="tx1"/>
                </a:solidFill>
                <a:latin typeface="+mj-lt"/>
              </a:rPr>
              <a:t> hat unmittelbar die </a:t>
            </a:r>
            <a:r>
              <a:rPr lang="de-DE" sz="2200" b="1" dirty="0">
                <a:latin typeface="+mj-lt"/>
              </a:rPr>
              <a:t>Möglichkeit</a:t>
            </a:r>
            <a:r>
              <a:rPr lang="de-DE" sz="2200" dirty="0">
                <a:solidFill>
                  <a:schemeClr val="tx1"/>
                </a:solidFill>
                <a:latin typeface="+mj-lt"/>
              </a:rPr>
              <a:t>, von seinem </a:t>
            </a:r>
            <a:r>
              <a:rPr lang="de-DE" sz="2200" b="1" dirty="0">
                <a:latin typeface="+mj-lt"/>
              </a:rPr>
              <a:t>Rücktrittsrecht</a:t>
            </a:r>
            <a:r>
              <a:rPr lang="de-DE" sz="2200" dirty="0">
                <a:solidFill>
                  <a:schemeClr val="tx1"/>
                </a:solidFill>
                <a:latin typeface="+mj-lt"/>
              </a:rPr>
              <a:t> nach § 11 </a:t>
            </a:r>
            <a:r>
              <a:rPr lang="de-DE" sz="2200" dirty="0" err="1">
                <a:solidFill>
                  <a:schemeClr val="tx1"/>
                </a:solidFill>
                <a:latin typeface="+mj-lt"/>
              </a:rPr>
              <a:t>Abs</a:t>
            </a:r>
            <a:r>
              <a:rPr lang="de-DE" sz="2200" dirty="0">
                <a:solidFill>
                  <a:schemeClr val="tx1"/>
                </a:solidFill>
                <a:latin typeface="+mj-lt"/>
              </a:rPr>
              <a:t> 6 PRG Gebrauch zu machen (vgl. </a:t>
            </a:r>
            <a:r>
              <a:rPr lang="de-DE" sz="2200" i="1" dirty="0">
                <a:solidFill>
                  <a:schemeClr val="tx1"/>
                </a:solidFill>
                <a:latin typeface="+mj-lt"/>
              </a:rPr>
              <a:t>Fischer-</a:t>
            </a:r>
            <a:r>
              <a:rPr lang="de-DE" sz="2200" i="1" dirty="0" err="1">
                <a:solidFill>
                  <a:schemeClr val="tx1"/>
                </a:solidFill>
                <a:latin typeface="+mj-lt"/>
              </a:rPr>
              <a:t>Czermak</a:t>
            </a:r>
            <a:r>
              <a:rPr lang="de-DE" sz="2200" i="1" dirty="0">
                <a:solidFill>
                  <a:schemeClr val="tx1"/>
                </a:solidFill>
                <a:latin typeface="+mj-lt"/>
              </a:rPr>
              <a:t>, </a:t>
            </a:r>
            <a:r>
              <a:rPr lang="de-DE" sz="2200" dirty="0">
                <a:solidFill>
                  <a:schemeClr val="tx1"/>
                </a:solidFill>
                <a:latin typeface="+mj-lt"/>
              </a:rPr>
              <a:t>Leistungsstörungen beim Reiseveranstaltungsvertrag, </a:t>
            </a:r>
            <a:r>
              <a:rPr lang="de-DE" sz="2200" dirty="0" err="1">
                <a:solidFill>
                  <a:schemeClr val="tx1"/>
                </a:solidFill>
                <a:latin typeface="+mj-lt"/>
              </a:rPr>
              <a:t>JBl</a:t>
            </a:r>
            <a:r>
              <a:rPr lang="de-DE" sz="2200" dirty="0">
                <a:solidFill>
                  <a:schemeClr val="tx1"/>
                </a:solidFill>
                <a:latin typeface="+mj-lt"/>
              </a:rPr>
              <a:t> 1997, 274 (282)). In diesem Fall hat ihn der Reiseveranstalter </a:t>
            </a:r>
            <a:r>
              <a:rPr lang="de-DE" sz="2200" b="1" dirty="0">
                <a:latin typeface="+mj-lt"/>
              </a:rPr>
              <a:t>unverzüglich zum Ort der Abreise zurückzubefördern</a:t>
            </a:r>
            <a:r>
              <a:rPr lang="de-DE" sz="2200" dirty="0">
                <a:solidFill>
                  <a:schemeClr val="tx1"/>
                </a:solidFill>
                <a:latin typeface="+mj-lt"/>
              </a:rPr>
              <a:t>, ohne hierfür Mehrkosten verrechnen zu dürfen. </a:t>
            </a:r>
          </a:p>
          <a:p>
            <a:pPr marL="285750" indent="-285750" algn="just">
              <a:lnSpc>
                <a:spcPct val="110000"/>
              </a:lnSpc>
            </a:pPr>
            <a:r>
              <a:rPr lang="de-DE" sz="2200" dirty="0">
                <a:solidFill>
                  <a:schemeClr val="tx1"/>
                </a:solidFill>
                <a:latin typeface="+mj-lt"/>
              </a:rPr>
              <a:t>Mit dem </a:t>
            </a:r>
            <a:r>
              <a:rPr lang="de-DE" sz="2200" b="1" dirty="0">
                <a:solidFill>
                  <a:schemeClr val="tx1"/>
                </a:solidFill>
                <a:latin typeface="+mj-lt"/>
              </a:rPr>
              <a:t>Rücktransport</a:t>
            </a:r>
            <a:r>
              <a:rPr lang="de-DE" sz="2200" dirty="0">
                <a:solidFill>
                  <a:schemeClr val="tx1"/>
                </a:solidFill>
                <a:latin typeface="+mj-lt"/>
              </a:rPr>
              <a:t> erfolgt der </a:t>
            </a:r>
            <a:r>
              <a:rPr lang="de-DE" sz="2200" b="1" dirty="0">
                <a:latin typeface="+mj-lt"/>
              </a:rPr>
              <a:t>Abbruch</a:t>
            </a:r>
            <a:r>
              <a:rPr lang="de-DE" sz="2200" dirty="0">
                <a:solidFill>
                  <a:schemeClr val="tx1"/>
                </a:solidFill>
                <a:latin typeface="+mj-lt"/>
              </a:rPr>
              <a:t> der Reise und die damit verbundene </a:t>
            </a:r>
            <a:r>
              <a:rPr lang="de-DE" sz="2200" b="1" dirty="0">
                <a:latin typeface="+mj-lt"/>
              </a:rPr>
              <a:t>Vertragsauflösung</a:t>
            </a:r>
            <a:r>
              <a:rPr lang="de-DE" sz="2200" dirty="0">
                <a:solidFill>
                  <a:schemeClr val="tx1"/>
                </a:solidFill>
                <a:latin typeface="+mj-lt"/>
              </a:rPr>
              <a:t> durch den Reisenden, weshalb in diesem Fall eine </a:t>
            </a:r>
            <a:r>
              <a:rPr lang="de-DE" sz="2200" b="1" dirty="0">
                <a:solidFill>
                  <a:schemeClr val="tx1"/>
                </a:solidFill>
                <a:latin typeface="+mj-lt"/>
              </a:rPr>
              <a:t>bereicherungsrechtliche Rückabwicklung </a:t>
            </a:r>
            <a:r>
              <a:rPr lang="de-DE" sz="2200" dirty="0">
                <a:solidFill>
                  <a:schemeClr val="tx1"/>
                </a:solidFill>
                <a:latin typeface="+mj-lt"/>
              </a:rPr>
              <a:t>des Pauschalreisevertrags nach </a:t>
            </a:r>
            <a:r>
              <a:rPr lang="de-DE" sz="2200" b="1" dirty="0">
                <a:latin typeface="+mj-lt"/>
              </a:rPr>
              <a:t>§ 14345 ABGB</a:t>
            </a:r>
            <a:r>
              <a:rPr lang="de-DE" sz="2200" dirty="0">
                <a:solidFill>
                  <a:schemeClr val="tx1"/>
                </a:solidFill>
                <a:latin typeface="+mj-lt"/>
              </a:rPr>
              <a:t> zu erfolgen hat (vgl. </a:t>
            </a:r>
            <a:r>
              <a:rPr lang="de-DE" sz="2200" i="1" dirty="0" err="1">
                <a:solidFill>
                  <a:schemeClr val="tx1"/>
                </a:solidFill>
                <a:latin typeface="+mj-lt"/>
              </a:rPr>
              <a:t>Schoditsch</a:t>
            </a:r>
            <a:r>
              <a:rPr lang="de-DE" sz="2200" i="1" dirty="0">
                <a:solidFill>
                  <a:schemeClr val="tx1"/>
                </a:solidFill>
                <a:latin typeface="+mj-lt"/>
              </a:rPr>
              <a:t>, </a:t>
            </a:r>
            <a:r>
              <a:rPr lang="de-DE" sz="2200" dirty="0">
                <a:solidFill>
                  <a:schemeClr val="tx1"/>
                </a:solidFill>
                <a:latin typeface="+mj-lt"/>
              </a:rPr>
              <a:t>ZVR 2016, 536 (540); OGH, 10 Ob 2/07b, ZVR 20017/141 = SZ 2007/10).</a:t>
            </a:r>
            <a:endParaRPr lang="de-DE" sz="2200" b="1" dirty="0">
              <a:solidFill>
                <a:schemeClr val="tx1"/>
              </a:solidFill>
              <a:latin typeface="+mj-lt"/>
            </a:endParaRPr>
          </a:p>
          <a:p>
            <a:endParaRPr lang="de-DE" dirty="0"/>
          </a:p>
        </p:txBody>
      </p:sp>
      <p:sp>
        <p:nvSpPr>
          <p:cNvPr id="4" name="Fußzeilenplatzhalter 3"/>
          <p:cNvSpPr>
            <a:spLocks noGrp="1"/>
          </p:cNvSpPr>
          <p:nvPr>
            <p:ph type="ftr" sz="quarter" idx="11"/>
          </p:nvPr>
        </p:nvSpPr>
        <p:spPr/>
        <p:txBody>
          <a:bodyPr/>
          <a:lstStyle/>
          <a:p>
            <a:r>
              <a:rPr lang="de-DE"/>
              <a:t>RA Dr. Eike Lindinger,  1080 Wien, Wickenburgg. 26/5,  kanzlei@ra-el.at, 01/4020173</a:t>
            </a:r>
          </a:p>
        </p:txBody>
      </p:sp>
      <p:sp>
        <p:nvSpPr>
          <p:cNvPr id="5" name="Foliennummernplatzhalter 4"/>
          <p:cNvSpPr>
            <a:spLocks noGrp="1"/>
          </p:cNvSpPr>
          <p:nvPr>
            <p:ph type="sldNum" sz="quarter" idx="12"/>
          </p:nvPr>
        </p:nvSpPr>
        <p:spPr/>
        <p:txBody>
          <a:bodyPr/>
          <a:lstStyle/>
          <a:p>
            <a:fld id="{6E2B935C-0738-495B-9060-E3C00A558146}" type="slidenum">
              <a:rPr lang="de-DE" smtClean="0"/>
              <a:t>40</a:t>
            </a:fld>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Tree>
    <p:extLst>
      <p:ext uri="{BB962C8B-B14F-4D97-AF65-F5344CB8AC3E}">
        <p14:creationId xmlns:p14="http://schemas.microsoft.com/office/powerpoint/2010/main" val="13224072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a:t>4. </a:t>
            </a:r>
            <a:r>
              <a:rPr lang="de-DE" sz="3200" b="1" dirty="0">
                <a:solidFill>
                  <a:prstClr val="black"/>
                </a:solidFill>
              </a:rPr>
              <a:t>Rechtslage nach Reiseantritt </a:t>
            </a:r>
            <a:endParaRPr lang="de-DE" sz="3200" dirty="0"/>
          </a:p>
        </p:txBody>
      </p:sp>
      <p:sp>
        <p:nvSpPr>
          <p:cNvPr id="3" name="Inhaltsplatzhalter 2"/>
          <p:cNvSpPr>
            <a:spLocks noGrp="1"/>
          </p:cNvSpPr>
          <p:nvPr>
            <p:ph idx="1"/>
          </p:nvPr>
        </p:nvSpPr>
        <p:spPr>
          <a:xfrm>
            <a:off x="838200" y="1361960"/>
            <a:ext cx="10515600" cy="4602163"/>
          </a:xfrm>
        </p:spPr>
        <p:txBody>
          <a:bodyPr>
            <a:normAutofit fontScale="55000" lnSpcReduction="20000"/>
          </a:bodyPr>
          <a:lstStyle/>
          <a:p>
            <a:pPr marL="0" indent="0">
              <a:lnSpc>
                <a:spcPct val="120000"/>
              </a:lnSpc>
              <a:spcBef>
                <a:spcPts val="0"/>
              </a:spcBef>
              <a:buNone/>
            </a:pPr>
            <a:r>
              <a:rPr lang="de-DE" sz="3600" b="1" dirty="0">
                <a:solidFill>
                  <a:schemeClr val="tx1"/>
                </a:solidFill>
                <a:latin typeface="+mj-lt"/>
              </a:rPr>
              <a:t>b. Bereicherungsrechtliche Rückabwicklung</a:t>
            </a:r>
          </a:p>
          <a:p>
            <a:pPr algn="just">
              <a:lnSpc>
                <a:spcPct val="120000"/>
              </a:lnSpc>
              <a:spcBef>
                <a:spcPts val="0"/>
              </a:spcBef>
            </a:pPr>
            <a:r>
              <a:rPr lang="de-DE" sz="3600" dirty="0">
                <a:solidFill>
                  <a:schemeClr val="tx1"/>
                </a:solidFill>
                <a:latin typeface="+mj-lt"/>
              </a:rPr>
              <a:t>In welcher </a:t>
            </a:r>
            <a:r>
              <a:rPr lang="de-DE" sz="3600" b="1" dirty="0">
                <a:latin typeface="+mj-lt"/>
              </a:rPr>
              <a:t>Höhe</a:t>
            </a:r>
            <a:r>
              <a:rPr lang="de-DE" sz="3600" dirty="0">
                <a:solidFill>
                  <a:schemeClr val="tx1"/>
                </a:solidFill>
                <a:latin typeface="+mj-lt"/>
              </a:rPr>
              <a:t> der Reisende sein bereits geleistetes </a:t>
            </a:r>
            <a:r>
              <a:rPr lang="de-DE" sz="3600" b="1" dirty="0">
                <a:latin typeface="+mj-lt"/>
              </a:rPr>
              <a:t>Entgelt</a:t>
            </a:r>
            <a:r>
              <a:rPr lang="de-DE" sz="3600" dirty="0">
                <a:solidFill>
                  <a:schemeClr val="tx1"/>
                </a:solidFill>
                <a:latin typeface="+mj-lt"/>
              </a:rPr>
              <a:t> </a:t>
            </a:r>
            <a:r>
              <a:rPr lang="de-DE" sz="3600" b="1" dirty="0">
                <a:latin typeface="+mj-lt"/>
              </a:rPr>
              <a:t>rückerstattet</a:t>
            </a:r>
            <a:r>
              <a:rPr lang="de-DE" sz="3600" dirty="0">
                <a:solidFill>
                  <a:schemeClr val="tx1"/>
                </a:solidFill>
                <a:latin typeface="+mj-lt"/>
              </a:rPr>
              <a:t> bekommt, hängt davon ab, ob er bei einer </a:t>
            </a:r>
            <a:r>
              <a:rPr lang="de-DE" sz="3600" b="1" dirty="0">
                <a:latin typeface="+mj-lt"/>
              </a:rPr>
              <a:t>vollen</a:t>
            </a:r>
            <a:r>
              <a:rPr lang="de-DE" sz="3600" dirty="0">
                <a:solidFill>
                  <a:schemeClr val="tx1"/>
                </a:solidFill>
                <a:latin typeface="+mj-lt"/>
              </a:rPr>
              <a:t> </a:t>
            </a:r>
            <a:r>
              <a:rPr lang="de-DE" sz="3600" b="1" dirty="0">
                <a:latin typeface="+mj-lt"/>
              </a:rPr>
              <a:t>Rückerstattung</a:t>
            </a:r>
            <a:r>
              <a:rPr lang="de-DE" sz="3600" dirty="0">
                <a:solidFill>
                  <a:schemeClr val="tx1"/>
                </a:solidFill>
                <a:latin typeface="+mj-lt"/>
              </a:rPr>
              <a:t> der Reisekosten </a:t>
            </a:r>
            <a:r>
              <a:rPr lang="de-DE" sz="3600" b="1" dirty="0">
                <a:latin typeface="+mj-lt"/>
              </a:rPr>
              <a:t>bereichert</a:t>
            </a:r>
            <a:r>
              <a:rPr lang="de-DE" sz="3600" dirty="0">
                <a:solidFill>
                  <a:schemeClr val="tx1"/>
                </a:solidFill>
                <a:latin typeface="+mj-lt"/>
              </a:rPr>
              <a:t> wäre (vgl. </a:t>
            </a:r>
            <a:r>
              <a:rPr lang="de-DE" sz="3600" i="1" dirty="0">
                <a:solidFill>
                  <a:schemeClr val="tx1"/>
                </a:solidFill>
                <a:latin typeface="+mj-lt"/>
              </a:rPr>
              <a:t>Fischer-</a:t>
            </a:r>
            <a:r>
              <a:rPr lang="de-DE" sz="3600" i="1" dirty="0" err="1">
                <a:solidFill>
                  <a:schemeClr val="tx1"/>
                </a:solidFill>
                <a:latin typeface="+mj-lt"/>
              </a:rPr>
              <a:t>Czermak</a:t>
            </a:r>
            <a:r>
              <a:rPr lang="de-DE" sz="3600" i="1" dirty="0">
                <a:solidFill>
                  <a:schemeClr val="tx1"/>
                </a:solidFill>
                <a:latin typeface="+mj-lt"/>
              </a:rPr>
              <a:t>, </a:t>
            </a:r>
            <a:r>
              <a:rPr lang="de-DE" sz="3600" dirty="0" err="1">
                <a:solidFill>
                  <a:schemeClr val="tx1"/>
                </a:solidFill>
                <a:latin typeface="+mj-lt"/>
              </a:rPr>
              <a:t>JBl</a:t>
            </a:r>
            <a:r>
              <a:rPr lang="de-DE" sz="3600" dirty="0">
                <a:solidFill>
                  <a:schemeClr val="tx1"/>
                </a:solidFill>
                <a:latin typeface="+mj-lt"/>
              </a:rPr>
              <a:t> 1997, 274 (283); </a:t>
            </a:r>
            <a:r>
              <a:rPr lang="de-DE" sz="3600" i="1" dirty="0" err="1">
                <a:solidFill>
                  <a:schemeClr val="tx1"/>
                </a:solidFill>
                <a:latin typeface="+mj-lt"/>
              </a:rPr>
              <a:t>Schoditsch</a:t>
            </a:r>
            <a:r>
              <a:rPr lang="de-DE" sz="3600" i="1" dirty="0">
                <a:solidFill>
                  <a:schemeClr val="tx1"/>
                </a:solidFill>
                <a:latin typeface="+mj-lt"/>
              </a:rPr>
              <a:t>, </a:t>
            </a:r>
            <a:r>
              <a:rPr lang="de-DE" sz="3600" dirty="0">
                <a:solidFill>
                  <a:schemeClr val="tx1"/>
                </a:solidFill>
                <a:latin typeface="+mj-lt"/>
              </a:rPr>
              <a:t>ZVR 2016, 536 (540)). </a:t>
            </a:r>
          </a:p>
          <a:p>
            <a:pPr algn="just">
              <a:lnSpc>
                <a:spcPct val="120000"/>
              </a:lnSpc>
              <a:spcBef>
                <a:spcPts val="0"/>
              </a:spcBef>
            </a:pPr>
            <a:r>
              <a:rPr lang="de-DE" sz="3600" dirty="0">
                <a:solidFill>
                  <a:schemeClr val="tx1"/>
                </a:solidFill>
                <a:latin typeface="+mj-lt"/>
              </a:rPr>
              <a:t>Hat der Reisende nämlich bereits </a:t>
            </a:r>
            <a:r>
              <a:rPr lang="de-DE" sz="3600" b="1" dirty="0">
                <a:latin typeface="+mj-lt"/>
              </a:rPr>
              <a:t>Reiseleistungen</a:t>
            </a:r>
            <a:r>
              <a:rPr lang="de-DE" sz="3600" dirty="0">
                <a:solidFill>
                  <a:schemeClr val="tx1"/>
                </a:solidFill>
                <a:latin typeface="+mj-lt"/>
              </a:rPr>
              <a:t> </a:t>
            </a:r>
            <a:r>
              <a:rPr lang="de-DE" sz="3600" b="1" dirty="0">
                <a:latin typeface="+mj-lt"/>
              </a:rPr>
              <a:t>konsumiert</a:t>
            </a:r>
            <a:r>
              <a:rPr lang="de-DE" sz="3600" dirty="0">
                <a:solidFill>
                  <a:schemeClr val="tx1"/>
                </a:solidFill>
                <a:latin typeface="+mj-lt"/>
              </a:rPr>
              <a:t>, so können diese </a:t>
            </a:r>
            <a:r>
              <a:rPr lang="de-DE" sz="3600" i="1" dirty="0">
                <a:solidFill>
                  <a:schemeClr val="tx1"/>
                </a:solidFill>
                <a:latin typeface="+mj-lt"/>
              </a:rPr>
              <a:t>in natura </a:t>
            </a:r>
            <a:r>
              <a:rPr lang="de-DE" sz="3600" dirty="0">
                <a:solidFill>
                  <a:schemeClr val="tx1"/>
                </a:solidFill>
                <a:latin typeface="+mj-lt"/>
              </a:rPr>
              <a:t>nicht mehr zurückgestellt werden, weshalb er sich ein dem Nutzen angemessenes </a:t>
            </a:r>
            <a:r>
              <a:rPr lang="de-DE" sz="3600" b="1" dirty="0">
                <a:latin typeface="+mj-lt"/>
              </a:rPr>
              <a:t>Entgelt</a:t>
            </a:r>
            <a:r>
              <a:rPr lang="de-DE" sz="3600" dirty="0">
                <a:solidFill>
                  <a:schemeClr val="tx1"/>
                </a:solidFill>
                <a:latin typeface="+mj-lt"/>
              </a:rPr>
              <a:t> </a:t>
            </a:r>
            <a:r>
              <a:rPr lang="de-DE" sz="3600" b="1" dirty="0">
                <a:latin typeface="+mj-lt"/>
              </a:rPr>
              <a:t>anrechnen</a:t>
            </a:r>
            <a:r>
              <a:rPr lang="de-DE" sz="3600" dirty="0">
                <a:solidFill>
                  <a:schemeClr val="tx1"/>
                </a:solidFill>
                <a:latin typeface="+mj-lt"/>
              </a:rPr>
              <a:t> </a:t>
            </a:r>
            <a:r>
              <a:rPr lang="de-DE" sz="3600" b="1" dirty="0">
                <a:latin typeface="+mj-lt"/>
              </a:rPr>
              <a:t>lassen</a:t>
            </a:r>
            <a:r>
              <a:rPr lang="de-DE" sz="3600" dirty="0">
                <a:solidFill>
                  <a:schemeClr val="tx1"/>
                </a:solidFill>
                <a:latin typeface="+mj-lt"/>
              </a:rPr>
              <a:t> </a:t>
            </a:r>
            <a:r>
              <a:rPr lang="de-DE" sz="3600" b="1" dirty="0">
                <a:latin typeface="+mj-lt"/>
              </a:rPr>
              <a:t>muss</a:t>
            </a:r>
            <a:r>
              <a:rPr lang="de-DE" sz="3600" dirty="0">
                <a:solidFill>
                  <a:schemeClr val="tx1"/>
                </a:solidFill>
                <a:latin typeface="+mj-lt"/>
              </a:rPr>
              <a:t>, </a:t>
            </a:r>
            <a:r>
              <a:rPr lang="de-DE" sz="3600" b="1" dirty="0">
                <a:latin typeface="+mj-lt"/>
              </a:rPr>
              <a:t>vorausgesetzt</a:t>
            </a:r>
            <a:r>
              <a:rPr lang="de-DE" sz="3600" dirty="0">
                <a:solidFill>
                  <a:schemeClr val="tx1"/>
                </a:solidFill>
                <a:latin typeface="+mj-lt"/>
              </a:rPr>
              <a:t>, die erhaltene Leistung war für ihn trotz der Aufhebung des Reisevertrags von </a:t>
            </a:r>
            <a:r>
              <a:rPr lang="de-DE" sz="3600" b="1" dirty="0">
                <a:latin typeface="+mj-lt"/>
              </a:rPr>
              <a:t>Nutzen</a:t>
            </a:r>
            <a:r>
              <a:rPr lang="de-DE" sz="3600" dirty="0">
                <a:solidFill>
                  <a:schemeClr val="tx1"/>
                </a:solidFill>
                <a:latin typeface="+mj-lt"/>
              </a:rPr>
              <a:t> (vgl. </a:t>
            </a:r>
            <a:r>
              <a:rPr lang="de-DE" sz="3600" i="1" dirty="0" err="1">
                <a:solidFill>
                  <a:schemeClr val="tx1"/>
                </a:solidFill>
                <a:latin typeface="+mj-lt"/>
              </a:rPr>
              <a:t>Michitsch</a:t>
            </a:r>
            <a:r>
              <a:rPr lang="de-DE" sz="3600" i="1" dirty="0">
                <a:solidFill>
                  <a:schemeClr val="tx1"/>
                </a:solidFill>
                <a:latin typeface="+mj-lt"/>
              </a:rPr>
              <a:t>, </a:t>
            </a:r>
            <a:r>
              <a:rPr lang="de-DE" sz="3600" dirty="0">
                <a:solidFill>
                  <a:schemeClr val="tx1"/>
                </a:solidFill>
                <a:latin typeface="+mj-lt"/>
              </a:rPr>
              <a:t>ZVR 2007, 232 (234); </a:t>
            </a:r>
            <a:r>
              <a:rPr lang="de-DE" sz="3600" i="1" dirty="0" err="1">
                <a:solidFill>
                  <a:schemeClr val="tx1"/>
                </a:solidFill>
                <a:latin typeface="+mj-lt"/>
              </a:rPr>
              <a:t>Schoditsch</a:t>
            </a:r>
            <a:r>
              <a:rPr lang="de-DE" sz="3600" i="1" dirty="0">
                <a:solidFill>
                  <a:schemeClr val="tx1"/>
                </a:solidFill>
                <a:latin typeface="+mj-lt"/>
              </a:rPr>
              <a:t>, </a:t>
            </a:r>
            <a:r>
              <a:rPr lang="de-DE" sz="3600" dirty="0">
                <a:solidFill>
                  <a:schemeClr val="tx1"/>
                </a:solidFill>
                <a:latin typeface="+mj-lt"/>
              </a:rPr>
              <a:t>ZVR 2016, 536 (540); OGH, 10 Ob 2/07b, ZVR 2007/141 = SZ 2007/10). </a:t>
            </a:r>
          </a:p>
          <a:p>
            <a:pPr algn="just">
              <a:lnSpc>
                <a:spcPct val="120000"/>
              </a:lnSpc>
              <a:spcBef>
                <a:spcPts val="0"/>
              </a:spcBef>
            </a:pPr>
            <a:r>
              <a:rPr lang="de-DE" sz="3600" dirty="0">
                <a:solidFill>
                  <a:schemeClr val="tx1"/>
                </a:solidFill>
                <a:latin typeface="+mj-lt"/>
              </a:rPr>
              <a:t>Ein Spezifikum der Pauschalreise ist, dass der </a:t>
            </a:r>
            <a:r>
              <a:rPr lang="de-DE" sz="3600" b="1" dirty="0">
                <a:latin typeface="+mj-lt"/>
              </a:rPr>
              <a:t>Nutzen</a:t>
            </a:r>
            <a:r>
              <a:rPr lang="de-DE" sz="3600" dirty="0">
                <a:solidFill>
                  <a:schemeClr val="tx1"/>
                </a:solidFill>
                <a:latin typeface="+mj-lt"/>
              </a:rPr>
              <a:t> des Reisenden sich </a:t>
            </a:r>
            <a:r>
              <a:rPr lang="de-DE" sz="3600" b="1" dirty="0">
                <a:latin typeface="+mj-lt"/>
              </a:rPr>
              <a:t>typischerweise</a:t>
            </a:r>
            <a:r>
              <a:rPr lang="de-DE" sz="3600" dirty="0">
                <a:solidFill>
                  <a:schemeClr val="tx1"/>
                </a:solidFill>
                <a:latin typeface="+mj-lt"/>
              </a:rPr>
              <a:t> </a:t>
            </a:r>
            <a:r>
              <a:rPr lang="de-DE" sz="3600" b="1" dirty="0">
                <a:latin typeface="+mj-lt"/>
              </a:rPr>
              <a:t>nicht</a:t>
            </a:r>
            <a:r>
              <a:rPr lang="de-DE" sz="3600" dirty="0">
                <a:solidFill>
                  <a:schemeClr val="tx1"/>
                </a:solidFill>
                <a:latin typeface="+mj-lt"/>
              </a:rPr>
              <a:t> </a:t>
            </a:r>
            <a:r>
              <a:rPr lang="de-DE" sz="3600" b="1" dirty="0">
                <a:latin typeface="+mj-lt"/>
              </a:rPr>
              <a:t>mit</a:t>
            </a:r>
            <a:r>
              <a:rPr lang="de-DE" sz="3600" dirty="0">
                <a:solidFill>
                  <a:schemeClr val="tx1"/>
                </a:solidFill>
                <a:latin typeface="+mj-lt"/>
              </a:rPr>
              <a:t> den </a:t>
            </a:r>
            <a:r>
              <a:rPr lang="de-DE" sz="3600" b="1" dirty="0">
                <a:latin typeface="+mj-lt"/>
              </a:rPr>
              <a:t>Kosten</a:t>
            </a:r>
            <a:r>
              <a:rPr lang="de-DE" sz="3600" dirty="0">
                <a:solidFill>
                  <a:schemeClr val="tx1"/>
                </a:solidFill>
                <a:latin typeface="+mj-lt"/>
              </a:rPr>
              <a:t> des Reiseveranstalters </a:t>
            </a:r>
            <a:r>
              <a:rPr lang="de-DE" sz="3600" b="1" dirty="0">
                <a:latin typeface="+mj-lt"/>
              </a:rPr>
              <a:t>deckt</a:t>
            </a:r>
            <a:r>
              <a:rPr lang="de-DE" sz="3600" dirty="0">
                <a:solidFill>
                  <a:schemeClr val="tx1"/>
                </a:solidFill>
                <a:latin typeface="+mj-lt"/>
              </a:rPr>
              <a:t>; so machen etwa die </a:t>
            </a:r>
            <a:r>
              <a:rPr lang="de-DE" sz="3600" b="1" dirty="0">
                <a:latin typeface="+mj-lt"/>
              </a:rPr>
              <a:t>Flugkosten</a:t>
            </a:r>
            <a:r>
              <a:rPr lang="de-DE" sz="3600" dirty="0">
                <a:solidFill>
                  <a:schemeClr val="tx1"/>
                </a:solidFill>
                <a:latin typeface="+mj-lt"/>
              </a:rPr>
              <a:t> regelmäßig einen erheblichen Teil des Reisepreises aus, obwohl sie für den Reisenden nur das Mittel zum Zweck sind (vgl. OGH, 10 Ob 2/07v, ZVR 2007/141 = SZ 2007/10). </a:t>
            </a:r>
            <a:endParaRPr lang="de-DE" sz="3600" b="1" i="1" dirty="0">
              <a:solidFill>
                <a:schemeClr val="tx1"/>
              </a:solidFill>
              <a:latin typeface="+mj-lt"/>
            </a:endParaRPr>
          </a:p>
          <a:p>
            <a:endParaRPr lang="de-DE" dirty="0"/>
          </a:p>
        </p:txBody>
      </p:sp>
      <p:sp>
        <p:nvSpPr>
          <p:cNvPr id="4" name="Fußzeilenplatzhalter 3"/>
          <p:cNvSpPr>
            <a:spLocks noGrp="1"/>
          </p:cNvSpPr>
          <p:nvPr>
            <p:ph type="ftr" sz="quarter" idx="11"/>
          </p:nvPr>
        </p:nvSpPr>
        <p:spPr/>
        <p:txBody>
          <a:bodyPr/>
          <a:lstStyle/>
          <a:p>
            <a:r>
              <a:rPr lang="de-DE"/>
              <a:t>RA Dr. Eike Lindinger,  1080 Wien, Wickenburgg. 26/5,  kanzlei@ra-el.at, 01/4020173</a:t>
            </a:r>
          </a:p>
        </p:txBody>
      </p:sp>
      <p:sp>
        <p:nvSpPr>
          <p:cNvPr id="5" name="Foliennummernplatzhalter 4"/>
          <p:cNvSpPr>
            <a:spLocks noGrp="1"/>
          </p:cNvSpPr>
          <p:nvPr>
            <p:ph type="sldNum" sz="quarter" idx="12"/>
          </p:nvPr>
        </p:nvSpPr>
        <p:spPr/>
        <p:txBody>
          <a:bodyPr/>
          <a:lstStyle/>
          <a:p>
            <a:fld id="{6E2B935C-0738-495B-9060-E3C00A558146}" type="slidenum">
              <a:rPr lang="de-DE" smtClean="0"/>
              <a:t>41</a:t>
            </a:fld>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7" name="Rechteck 6"/>
          <p:cNvSpPr/>
          <p:nvPr/>
        </p:nvSpPr>
        <p:spPr>
          <a:xfrm>
            <a:off x="901700" y="5555171"/>
            <a:ext cx="10388600" cy="6050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i="1" dirty="0">
                <a:solidFill>
                  <a:prstClr val="black"/>
                </a:solidFill>
                <a:latin typeface="+mj-lt"/>
                <a:ea typeface="Verdana" panose="020B0604030504040204" pitchFamily="34" charset="0"/>
              </a:rPr>
              <a:t>Praxishinweis: </a:t>
            </a:r>
            <a:r>
              <a:rPr lang="de-DE" sz="1600" i="1" dirty="0">
                <a:solidFill>
                  <a:schemeClr val="tx1"/>
                </a:solidFill>
                <a:latin typeface="+mj-lt"/>
                <a:ea typeface="Verdana" panose="020B0604030504040204" pitchFamily="34" charset="0"/>
              </a:rPr>
              <a:t>Entscheidend für den anzurechnenden Nutzen ist daher der Umfang, in dem der Reisezweck erfüllt wurde (vgl. </a:t>
            </a:r>
            <a:r>
              <a:rPr lang="de-DE" sz="1600" i="1" dirty="0" err="1">
                <a:solidFill>
                  <a:schemeClr val="tx1"/>
                </a:solidFill>
                <a:latin typeface="+mj-lt"/>
                <a:ea typeface="Verdana" panose="020B0604030504040204" pitchFamily="34" charset="0"/>
              </a:rPr>
              <a:t>Schoditsch</a:t>
            </a:r>
            <a:r>
              <a:rPr lang="de-DE" sz="1600" i="1" dirty="0">
                <a:solidFill>
                  <a:schemeClr val="tx1"/>
                </a:solidFill>
                <a:latin typeface="+mj-lt"/>
                <a:ea typeface="Verdana" panose="020B0604030504040204" pitchFamily="34" charset="0"/>
              </a:rPr>
              <a:t>, ZVR 2016, 536 (540)</a:t>
            </a:r>
            <a:r>
              <a:rPr lang="de-DE" sz="1600" i="1" dirty="0">
                <a:solidFill>
                  <a:schemeClr val="tx1"/>
                </a:solidFill>
                <a:latin typeface="Verdana" panose="020B0604030504040204" pitchFamily="34" charset="0"/>
                <a:ea typeface="Verdana" panose="020B0604030504040204" pitchFamily="34" charset="0"/>
              </a:rPr>
              <a:t> </a:t>
            </a:r>
            <a:endParaRPr lang="de-DE" sz="1600" b="1" i="1" dirty="0">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935192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a:t>4</a:t>
            </a:r>
            <a:r>
              <a:rPr lang="de-DE" sz="3200" b="1" dirty="0">
                <a:solidFill>
                  <a:prstClr val="black"/>
                </a:solidFill>
              </a:rPr>
              <a:t>. Rechtslage nach Reiseantritt </a:t>
            </a:r>
            <a:endParaRPr lang="de-DE" sz="3200" dirty="0"/>
          </a:p>
        </p:txBody>
      </p:sp>
      <p:sp>
        <p:nvSpPr>
          <p:cNvPr id="3" name="Inhaltsplatzhalter 2"/>
          <p:cNvSpPr>
            <a:spLocks noGrp="1"/>
          </p:cNvSpPr>
          <p:nvPr>
            <p:ph idx="1"/>
          </p:nvPr>
        </p:nvSpPr>
        <p:spPr>
          <a:xfrm>
            <a:off x="838200" y="1290300"/>
            <a:ext cx="10515600" cy="4530725"/>
          </a:xfrm>
        </p:spPr>
        <p:txBody>
          <a:bodyPr>
            <a:normAutofit/>
          </a:bodyPr>
          <a:lstStyle/>
          <a:p>
            <a:pPr marL="0" indent="0" algn="just">
              <a:lnSpc>
                <a:spcPct val="100000"/>
              </a:lnSpc>
              <a:spcBef>
                <a:spcPts val="0"/>
              </a:spcBef>
              <a:buNone/>
            </a:pPr>
            <a:endParaRPr lang="de-DE" sz="2000" dirty="0">
              <a:solidFill>
                <a:schemeClr val="tx1"/>
              </a:solidFill>
              <a:latin typeface="+mj-lt"/>
            </a:endParaRPr>
          </a:p>
          <a:p>
            <a:pPr algn="just">
              <a:lnSpc>
                <a:spcPct val="100000"/>
              </a:lnSpc>
              <a:spcBef>
                <a:spcPts val="0"/>
              </a:spcBef>
            </a:pPr>
            <a:r>
              <a:rPr lang="de-DE" sz="2000" dirty="0">
                <a:solidFill>
                  <a:schemeClr val="tx1"/>
                </a:solidFill>
                <a:latin typeface="+mj-lt"/>
              </a:rPr>
              <a:t>Tritt der Reisende aufgrund des Ausbruchs der Epidemie </a:t>
            </a:r>
            <a:r>
              <a:rPr lang="de-DE" sz="2000" b="1" dirty="0">
                <a:solidFill>
                  <a:schemeClr val="tx1"/>
                </a:solidFill>
                <a:latin typeface="+mj-lt"/>
              </a:rPr>
              <a:t>sofort</a:t>
            </a:r>
            <a:r>
              <a:rPr lang="de-DE" sz="2000" dirty="0">
                <a:solidFill>
                  <a:schemeClr val="tx1"/>
                </a:solidFill>
                <a:latin typeface="+mj-lt"/>
              </a:rPr>
              <a:t> </a:t>
            </a:r>
            <a:r>
              <a:rPr lang="de-DE" sz="2000" b="1" dirty="0">
                <a:latin typeface="+mj-lt"/>
              </a:rPr>
              <a:t>nach</a:t>
            </a:r>
            <a:r>
              <a:rPr lang="de-DE" sz="2000" dirty="0">
                <a:solidFill>
                  <a:schemeClr val="tx1"/>
                </a:solidFill>
                <a:latin typeface="+mj-lt"/>
              </a:rPr>
              <a:t> </a:t>
            </a:r>
            <a:r>
              <a:rPr lang="de-DE" sz="2000" b="1" dirty="0">
                <a:latin typeface="+mj-lt"/>
              </a:rPr>
              <a:t>Ankunft</a:t>
            </a:r>
            <a:r>
              <a:rPr lang="de-DE" sz="2000" dirty="0">
                <a:solidFill>
                  <a:schemeClr val="tx1"/>
                </a:solidFill>
                <a:latin typeface="+mj-lt"/>
              </a:rPr>
              <a:t> am Urlaubsort wieder die </a:t>
            </a:r>
            <a:r>
              <a:rPr lang="de-DE" sz="2000" b="1" dirty="0">
                <a:latin typeface="+mj-lt"/>
              </a:rPr>
              <a:t>Rückreise</a:t>
            </a:r>
            <a:r>
              <a:rPr lang="de-DE" sz="2000" dirty="0">
                <a:solidFill>
                  <a:schemeClr val="tx1"/>
                </a:solidFill>
                <a:latin typeface="+mj-lt"/>
              </a:rPr>
              <a:t> an, so hat sich der </a:t>
            </a:r>
            <a:r>
              <a:rPr lang="de-DE" sz="2000" b="1" dirty="0">
                <a:latin typeface="+mj-lt"/>
              </a:rPr>
              <a:t>Reisezweck</a:t>
            </a:r>
            <a:r>
              <a:rPr lang="de-DE" sz="2000" dirty="0">
                <a:solidFill>
                  <a:schemeClr val="tx1"/>
                </a:solidFill>
                <a:latin typeface="+mj-lt"/>
              </a:rPr>
              <a:t> noch </a:t>
            </a:r>
            <a:r>
              <a:rPr lang="de-DE" sz="2000" b="1" dirty="0">
                <a:latin typeface="+mj-lt"/>
              </a:rPr>
              <a:t>in keiner Weise erfüllt</a:t>
            </a:r>
            <a:r>
              <a:rPr lang="de-DE" sz="2000" dirty="0">
                <a:solidFill>
                  <a:schemeClr val="tx1"/>
                </a:solidFill>
                <a:latin typeface="+mj-lt"/>
              </a:rPr>
              <a:t>. Der Reisende muss sich daher trotz der erfolgten Beförderung überhaupt </a:t>
            </a:r>
            <a:r>
              <a:rPr lang="de-DE" sz="2000" b="1" dirty="0">
                <a:latin typeface="+mj-lt"/>
              </a:rPr>
              <a:t>keinen Nutzen anrechnen </a:t>
            </a:r>
            <a:r>
              <a:rPr lang="de-DE" sz="2000" dirty="0">
                <a:solidFill>
                  <a:schemeClr val="tx1"/>
                </a:solidFill>
                <a:latin typeface="+mj-lt"/>
              </a:rPr>
              <a:t>lassen, ihm steht die </a:t>
            </a:r>
            <a:r>
              <a:rPr lang="de-DE" sz="2000" b="1" dirty="0">
                <a:latin typeface="+mj-lt"/>
              </a:rPr>
              <a:t>Rückerstattung</a:t>
            </a:r>
            <a:r>
              <a:rPr lang="de-DE" sz="2000" dirty="0">
                <a:solidFill>
                  <a:schemeClr val="tx1"/>
                </a:solidFill>
                <a:latin typeface="+mj-lt"/>
              </a:rPr>
              <a:t> des </a:t>
            </a:r>
            <a:r>
              <a:rPr lang="de-DE" sz="2000" b="1" dirty="0">
                <a:latin typeface="+mj-lt"/>
              </a:rPr>
              <a:t>gesamten</a:t>
            </a:r>
            <a:r>
              <a:rPr lang="de-DE" sz="2000" dirty="0">
                <a:solidFill>
                  <a:schemeClr val="tx1"/>
                </a:solidFill>
                <a:latin typeface="+mj-lt"/>
              </a:rPr>
              <a:t> </a:t>
            </a:r>
            <a:r>
              <a:rPr lang="de-DE" sz="2000" b="1" dirty="0">
                <a:latin typeface="+mj-lt"/>
              </a:rPr>
              <a:t>Reisepreises</a:t>
            </a:r>
            <a:r>
              <a:rPr lang="de-DE" sz="2000" dirty="0">
                <a:solidFill>
                  <a:schemeClr val="tx1"/>
                </a:solidFill>
                <a:latin typeface="+mj-lt"/>
              </a:rPr>
              <a:t> zu. </a:t>
            </a:r>
          </a:p>
          <a:p>
            <a:pPr algn="just">
              <a:lnSpc>
                <a:spcPct val="100000"/>
              </a:lnSpc>
              <a:spcBef>
                <a:spcPts val="0"/>
              </a:spcBef>
            </a:pPr>
            <a:r>
              <a:rPr lang="de-DE" sz="2000" dirty="0">
                <a:solidFill>
                  <a:schemeClr val="tx1"/>
                </a:solidFill>
                <a:latin typeface="+mj-lt"/>
              </a:rPr>
              <a:t>Hat die </a:t>
            </a:r>
            <a:r>
              <a:rPr lang="de-DE" sz="2000" b="1" dirty="0">
                <a:latin typeface="+mj-lt"/>
              </a:rPr>
              <a:t>Reise</a:t>
            </a:r>
            <a:r>
              <a:rPr lang="de-DE" sz="2000" dirty="0">
                <a:solidFill>
                  <a:schemeClr val="tx1"/>
                </a:solidFill>
                <a:latin typeface="+mj-lt"/>
              </a:rPr>
              <a:t> hingegen </a:t>
            </a:r>
            <a:r>
              <a:rPr lang="de-DE" sz="2000" b="1" dirty="0">
                <a:latin typeface="+mj-lt"/>
              </a:rPr>
              <a:t>bis</a:t>
            </a:r>
            <a:r>
              <a:rPr lang="de-DE" sz="2000" dirty="0">
                <a:solidFill>
                  <a:schemeClr val="tx1"/>
                </a:solidFill>
                <a:latin typeface="+mj-lt"/>
              </a:rPr>
              <a:t> zu ihrem </a:t>
            </a:r>
            <a:r>
              <a:rPr lang="de-DE" sz="2000" b="1" dirty="0">
                <a:latin typeface="+mj-lt"/>
              </a:rPr>
              <a:t>Abbruch</a:t>
            </a:r>
            <a:r>
              <a:rPr lang="de-DE" sz="2000" dirty="0">
                <a:solidFill>
                  <a:schemeClr val="tx1"/>
                </a:solidFill>
                <a:latin typeface="+mj-lt"/>
              </a:rPr>
              <a:t> bereits einen </a:t>
            </a:r>
            <a:r>
              <a:rPr lang="de-DE" sz="2000" b="1" dirty="0">
                <a:latin typeface="+mj-lt"/>
              </a:rPr>
              <a:t>Teil</a:t>
            </a:r>
            <a:r>
              <a:rPr lang="de-DE" sz="2000" dirty="0">
                <a:solidFill>
                  <a:schemeClr val="tx1"/>
                </a:solidFill>
                <a:latin typeface="+mj-lt"/>
              </a:rPr>
              <a:t> </a:t>
            </a:r>
            <a:r>
              <a:rPr lang="de-DE" sz="2000" b="1" dirty="0">
                <a:latin typeface="+mj-lt"/>
              </a:rPr>
              <a:t>ihres</a:t>
            </a:r>
            <a:r>
              <a:rPr lang="de-DE" sz="2000" dirty="0">
                <a:solidFill>
                  <a:schemeClr val="tx1"/>
                </a:solidFill>
                <a:latin typeface="+mj-lt"/>
              </a:rPr>
              <a:t> </a:t>
            </a:r>
            <a:r>
              <a:rPr lang="de-DE" sz="2000" b="1" dirty="0">
                <a:latin typeface="+mj-lt"/>
              </a:rPr>
              <a:t>Zwecks</a:t>
            </a:r>
            <a:r>
              <a:rPr lang="de-DE" sz="2000" dirty="0">
                <a:solidFill>
                  <a:schemeClr val="tx1"/>
                </a:solidFill>
                <a:latin typeface="+mj-lt"/>
              </a:rPr>
              <a:t> </a:t>
            </a:r>
            <a:r>
              <a:rPr lang="de-DE" sz="2000" b="1" dirty="0">
                <a:latin typeface="+mj-lt"/>
              </a:rPr>
              <a:t>erfüllt</a:t>
            </a:r>
            <a:r>
              <a:rPr lang="de-DE" sz="2000" dirty="0">
                <a:solidFill>
                  <a:schemeClr val="tx1"/>
                </a:solidFill>
                <a:latin typeface="+mj-lt"/>
              </a:rPr>
              <a:t>, so </a:t>
            </a:r>
            <a:r>
              <a:rPr lang="de-DE" sz="2000" b="1" dirty="0">
                <a:latin typeface="+mj-lt"/>
              </a:rPr>
              <a:t>mindert</a:t>
            </a:r>
            <a:r>
              <a:rPr lang="de-DE" sz="2000" dirty="0">
                <a:solidFill>
                  <a:schemeClr val="tx1"/>
                </a:solidFill>
                <a:latin typeface="+mj-lt"/>
              </a:rPr>
              <a:t> </a:t>
            </a:r>
            <a:r>
              <a:rPr lang="de-DE" sz="2000" b="1" dirty="0">
                <a:latin typeface="+mj-lt"/>
              </a:rPr>
              <a:t>sich</a:t>
            </a:r>
            <a:r>
              <a:rPr lang="de-DE" sz="2000" dirty="0">
                <a:solidFill>
                  <a:schemeClr val="tx1"/>
                </a:solidFill>
                <a:latin typeface="+mj-lt"/>
              </a:rPr>
              <a:t> dementsprechend der </a:t>
            </a:r>
            <a:r>
              <a:rPr lang="de-DE" sz="2000" b="1" dirty="0">
                <a:latin typeface="+mj-lt"/>
              </a:rPr>
              <a:t>Anspruch</a:t>
            </a:r>
            <a:r>
              <a:rPr lang="de-DE" sz="2000" dirty="0">
                <a:solidFill>
                  <a:schemeClr val="tx1"/>
                </a:solidFill>
                <a:latin typeface="+mj-lt"/>
              </a:rPr>
              <a:t> auf Rückerstattung (vgl. OGH, 10 Ob 2/07b, ZVR 2007/141 = SZ 2007/10). Diese Minderung muss allerdings nicht dem Ausmaß der bereits am Urlaubsort verbrachten Zeit entsprechen, vielmehr hat das Gericht den </a:t>
            </a:r>
            <a:r>
              <a:rPr lang="de-DE" sz="2000" b="1" dirty="0">
                <a:latin typeface="+mj-lt"/>
              </a:rPr>
              <a:t>Nutzen</a:t>
            </a:r>
            <a:r>
              <a:rPr lang="de-DE" sz="2000" dirty="0">
                <a:solidFill>
                  <a:schemeClr val="tx1"/>
                </a:solidFill>
                <a:latin typeface="+mj-lt"/>
              </a:rPr>
              <a:t> </a:t>
            </a:r>
            <a:r>
              <a:rPr lang="de-DE" sz="2000" b="1" dirty="0" err="1">
                <a:latin typeface="+mj-lt"/>
              </a:rPr>
              <a:t>gem</a:t>
            </a:r>
            <a:r>
              <a:rPr lang="de-DE" sz="2000" b="1" dirty="0">
                <a:latin typeface="+mj-lt"/>
              </a:rPr>
              <a:t> § 273 </a:t>
            </a:r>
            <a:r>
              <a:rPr lang="de-DE" sz="2000" b="1" dirty="0" err="1">
                <a:latin typeface="+mj-lt"/>
              </a:rPr>
              <a:t>Abs</a:t>
            </a:r>
            <a:r>
              <a:rPr lang="de-DE" sz="2000" b="1" dirty="0">
                <a:latin typeface="+mj-lt"/>
              </a:rPr>
              <a:t> 1 ZPO nach freier Überzeugung</a:t>
            </a:r>
            <a:r>
              <a:rPr lang="de-DE" sz="2000" dirty="0">
                <a:solidFill>
                  <a:schemeClr val="tx1"/>
                </a:solidFill>
                <a:latin typeface="+mj-lt"/>
              </a:rPr>
              <a:t> festzusetzen (vgl. </a:t>
            </a:r>
            <a:r>
              <a:rPr lang="de-DE" sz="2000" i="1" dirty="0">
                <a:solidFill>
                  <a:schemeClr val="tx1"/>
                </a:solidFill>
                <a:latin typeface="+mj-lt"/>
              </a:rPr>
              <a:t>Mayrhofer </a:t>
            </a:r>
            <a:r>
              <a:rPr lang="de-DE" sz="2000" dirty="0">
                <a:solidFill>
                  <a:schemeClr val="tx1"/>
                </a:solidFill>
                <a:latin typeface="+mj-lt"/>
              </a:rPr>
              <a:t>in: </a:t>
            </a:r>
            <a:r>
              <a:rPr lang="de-DE" sz="2000" i="1" dirty="0" err="1">
                <a:solidFill>
                  <a:schemeClr val="tx1"/>
                </a:solidFill>
                <a:latin typeface="+mj-lt"/>
              </a:rPr>
              <a:t>Fenyves</a:t>
            </a:r>
            <a:r>
              <a:rPr lang="de-DE" sz="2000" i="1" dirty="0">
                <a:solidFill>
                  <a:schemeClr val="tx1"/>
                </a:solidFill>
                <a:latin typeface="+mj-lt"/>
              </a:rPr>
              <a:t>/</a:t>
            </a:r>
            <a:r>
              <a:rPr lang="de-DE" sz="2000" i="1" dirty="0" err="1">
                <a:solidFill>
                  <a:schemeClr val="tx1"/>
                </a:solidFill>
                <a:latin typeface="+mj-lt"/>
              </a:rPr>
              <a:t>Kerschner</a:t>
            </a:r>
            <a:r>
              <a:rPr lang="de-DE" sz="2000" i="1" dirty="0">
                <a:solidFill>
                  <a:schemeClr val="tx1"/>
                </a:solidFill>
                <a:latin typeface="+mj-lt"/>
              </a:rPr>
              <a:t>/Vonkilch, </a:t>
            </a:r>
            <a:r>
              <a:rPr lang="de-DE" sz="2000" dirty="0">
                <a:solidFill>
                  <a:schemeClr val="tx1"/>
                </a:solidFill>
                <a:latin typeface="+mj-lt"/>
              </a:rPr>
              <a:t>Klang</a:t>
            </a:r>
            <a:r>
              <a:rPr lang="de-DE" sz="2000" baseline="30000" dirty="0">
                <a:solidFill>
                  <a:schemeClr val="tx1"/>
                </a:solidFill>
                <a:latin typeface="+mj-lt"/>
              </a:rPr>
              <a:t>3</a:t>
            </a:r>
            <a:r>
              <a:rPr lang="de-DE" sz="2000" dirty="0">
                <a:solidFill>
                  <a:schemeClr val="tx1"/>
                </a:solidFill>
                <a:latin typeface="+mj-lt"/>
              </a:rPr>
              <a:t> KSchG, § 31e, Rz 30).</a:t>
            </a:r>
            <a:endParaRPr lang="de-DE" sz="2000" dirty="0">
              <a:latin typeface="+mj-lt"/>
            </a:endParaRPr>
          </a:p>
        </p:txBody>
      </p:sp>
      <p:sp>
        <p:nvSpPr>
          <p:cNvPr id="4" name="Fußzeilenplatzhalter 3"/>
          <p:cNvSpPr>
            <a:spLocks noGrp="1"/>
          </p:cNvSpPr>
          <p:nvPr>
            <p:ph type="ftr" sz="quarter" idx="11"/>
          </p:nvPr>
        </p:nvSpPr>
        <p:spPr/>
        <p:txBody>
          <a:bodyPr/>
          <a:lstStyle/>
          <a:p>
            <a:r>
              <a:rPr lang="de-DE"/>
              <a:t>RA Dr. Eike Lindinger,  1080 Wien, Wickenburgg. 26/5,  kanzlei@ra-el.at, 01/4020173</a:t>
            </a:r>
          </a:p>
        </p:txBody>
      </p:sp>
      <p:sp>
        <p:nvSpPr>
          <p:cNvPr id="5" name="Foliennummernplatzhalter 4"/>
          <p:cNvSpPr>
            <a:spLocks noGrp="1"/>
          </p:cNvSpPr>
          <p:nvPr>
            <p:ph type="sldNum" sz="quarter" idx="12"/>
          </p:nvPr>
        </p:nvSpPr>
        <p:spPr/>
        <p:txBody>
          <a:bodyPr/>
          <a:lstStyle/>
          <a:p>
            <a:fld id="{6E2B935C-0738-495B-9060-E3C00A558146}" type="slidenum">
              <a:rPr lang="de-DE" smtClean="0"/>
              <a:t>42</a:t>
            </a:fld>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7" name="Rechteck 6"/>
          <p:cNvSpPr/>
          <p:nvPr/>
        </p:nvSpPr>
        <p:spPr>
          <a:xfrm>
            <a:off x="838200" y="4829693"/>
            <a:ext cx="10347960" cy="9737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de-DE" sz="1600" i="1" dirty="0">
                <a:solidFill>
                  <a:prstClr val="black"/>
                </a:solidFill>
                <a:latin typeface="+mj-lt"/>
                <a:ea typeface="Verdana" panose="020B0604030504040204" pitchFamily="34" charset="0"/>
              </a:rPr>
              <a:t>Praxishinweis: </a:t>
            </a:r>
            <a:r>
              <a:rPr lang="de-DE" sz="1600" i="1" dirty="0">
                <a:solidFill>
                  <a:schemeClr val="tx1"/>
                </a:solidFill>
                <a:latin typeface="+mj-lt"/>
                <a:ea typeface="Verdana" panose="020B0604030504040204" pitchFamily="34" charset="0"/>
              </a:rPr>
              <a:t>Der OGH berechnet den anzurechnenden Nutzen jedoch zeitaliquot, nach der Formel "konsumierte Urlaubstage/gebuchte Urlaubstage“, vgl. OGH, 10 Ob 2/07b, ZVR 2007/141 = SZ 2007/10; </a:t>
            </a:r>
            <a:r>
              <a:rPr lang="de-DE" sz="1600" i="1" dirty="0" err="1">
                <a:solidFill>
                  <a:schemeClr val="tx1"/>
                </a:solidFill>
                <a:latin typeface="+mj-lt"/>
                <a:ea typeface="Verdana" panose="020B0604030504040204" pitchFamily="34" charset="0"/>
              </a:rPr>
              <a:t>Michitsch</a:t>
            </a:r>
            <a:r>
              <a:rPr lang="de-DE" sz="1600" i="1" dirty="0">
                <a:solidFill>
                  <a:schemeClr val="tx1"/>
                </a:solidFill>
                <a:latin typeface="+mj-lt"/>
                <a:ea typeface="Verdana" panose="020B0604030504040204" pitchFamily="34" charset="0"/>
              </a:rPr>
              <a:t>, ZVR 2007, 232 (235); </a:t>
            </a:r>
            <a:r>
              <a:rPr lang="de-DE" sz="1600" i="1" dirty="0" err="1">
                <a:solidFill>
                  <a:schemeClr val="tx1"/>
                </a:solidFill>
                <a:latin typeface="+mj-lt"/>
                <a:ea typeface="Verdana" panose="020B0604030504040204" pitchFamily="34" charset="0"/>
              </a:rPr>
              <a:t>Schoditsch</a:t>
            </a:r>
            <a:r>
              <a:rPr lang="de-DE" sz="1600" i="1" dirty="0">
                <a:solidFill>
                  <a:schemeClr val="tx1"/>
                </a:solidFill>
                <a:latin typeface="+mj-lt"/>
                <a:ea typeface="Verdana" panose="020B0604030504040204" pitchFamily="34" charset="0"/>
              </a:rPr>
              <a:t>, ZVR 2016, 536 (540).</a:t>
            </a:r>
            <a:endParaRPr lang="de-DE" sz="1600" b="1" i="1" dirty="0">
              <a:solidFill>
                <a:schemeClr val="tx1"/>
              </a:solidFill>
              <a:latin typeface="+mj-lt"/>
              <a:ea typeface="Verdana" panose="020B0604030504040204" pitchFamily="34" charset="0"/>
            </a:endParaRPr>
          </a:p>
        </p:txBody>
      </p:sp>
    </p:spTree>
    <p:extLst>
      <p:ext uri="{BB962C8B-B14F-4D97-AF65-F5344CB8AC3E}">
        <p14:creationId xmlns:p14="http://schemas.microsoft.com/office/powerpoint/2010/main" val="14843256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a:t>4. Rechtslage nach Reiseantritt </a:t>
            </a:r>
            <a:endParaRPr lang="de-DE" sz="3200" dirty="0"/>
          </a:p>
        </p:txBody>
      </p:sp>
      <p:sp>
        <p:nvSpPr>
          <p:cNvPr id="3" name="Inhaltsplatzhalter 2"/>
          <p:cNvSpPr>
            <a:spLocks noGrp="1"/>
          </p:cNvSpPr>
          <p:nvPr>
            <p:ph idx="1"/>
          </p:nvPr>
        </p:nvSpPr>
        <p:spPr>
          <a:xfrm>
            <a:off x="838200" y="1391920"/>
            <a:ext cx="10515600" cy="4964430"/>
          </a:xfrm>
        </p:spPr>
        <p:txBody>
          <a:bodyPr>
            <a:normAutofit fontScale="40000" lnSpcReduction="20000"/>
          </a:bodyPr>
          <a:lstStyle/>
          <a:p>
            <a:pPr marL="0" indent="0">
              <a:lnSpc>
                <a:spcPct val="120000"/>
              </a:lnSpc>
              <a:spcBef>
                <a:spcPts val="0"/>
              </a:spcBef>
              <a:buNone/>
            </a:pPr>
            <a:r>
              <a:rPr lang="de-DE" sz="5000" b="1" dirty="0">
                <a:solidFill>
                  <a:schemeClr val="tx1"/>
                </a:solidFill>
                <a:latin typeface="+mj-lt"/>
              </a:rPr>
              <a:t>c. Unmöglichkeit der Rückbeförderung/ Kostenschranke</a:t>
            </a:r>
          </a:p>
          <a:p>
            <a:pPr marL="171450" indent="-171450" algn="just">
              <a:lnSpc>
                <a:spcPct val="120000"/>
              </a:lnSpc>
              <a:spcBef>
                <a:spcPts val="0"/>
              </a:spcBef>
            </a:pPr>
            <a:r>
              <a:rPr lang="de-DE" sz="5000" dirty="0">
                <a:solidFill>
                  <a:schemeClr val="tx1"/>
                </a:solidFill>
                <a:latin typeface="+mj-lt"/>
              </a:rPr>
              <a:t>Ist eine </a:t>
            </a:r>
            <a:r>
              <a:rPr lang="de-DE" sz="5000" b="1" dirty="0">
                <a:latin typeface="+mj-lt"/>
              </a:rPr>
              <a:t>Rückbeförderung</a:t>
            </a:r>
            <a:r>
              <a:rPr lang="de-DE" sz="5000" dirty="0">
                <a:solidFill>
                  <a:schemeClr val="tx1"/>
                </a:solidFill>
                <a:latin typeface="+mj-lt"/>
              </a:rPr>
              <a:t> aufgrund unvermeidbarer und außergewöhnlicher Umstände </a:t>
            </a:r>
            <a:r>
              <a:rPr lang="de-DE" sz="5000" b="1" dirty="0">
                <a:latin typeface="+mj-lt"/>
              </a:rPr>
              <a:t>unmöglich</a:t>
            </a:r>
            <a:r>
              <a:rPr lang="de-DE" sz="5000" dirty="0">
                <a:solidFill>
                  <a:schemeClr val="tx1"/>
                </a:solidFill>
                <a:latin typeface="+mj-lt"/>
              </a:rPr>
              <a:t> geworden, </a:t>
            </a:r>
            <a:r>
              <a:rPr lang="de-DE" sz="5000" dirty="0" err="1">
                <a:solidFill>
                  <a:schemeClr val="tx1"/>
                </a:solidFill>
                <a:latin typeface="+mj-lt"/>
              </a:rPr>
              <a:t>bspw</a:t>
            </a:r>
            <a:r>
              <a:rPr lang="de-DE" sz="5000" dirty="0">
                <a:solidFill>
                  <a:schemeClr val="tx1"/>
                </a:solidFill>
                <a:latin typeface="+mj-lt"/>
              </a:rPr>
              <a:t> aufgrund der Einstellung des Flugbetriebs oder Luftraumsperren aufgrund der Epidemie, so kommt es im Falle der </a:t>
            </a:r>
            <a:r>
              <a:rPr lang="de-DE" sz="5000" b="1" dirty="0">
                <a:latin typeface="+mj-lt"/>
              </a:rPr>
              <a:t>Unzumutbarkeit</a:t>
            </a:r>
            <a:r>
              <a:rPr lang="de-DE" sz="5000" dirty="0">
                <a:solidFill>
                  <a:schemeClr val="tx1"/>
                </a:solidFill>
                <a:latin typeface="+mj-lt"/>
              </a:rPr>
              <a:t> </a:t>
            </a:r>
            <a:r>
              <a:rPr lang="de-DE" sz="5000" b="1" dirty="0">
                <a:latin typeface="+mj-lt"/>
              </a:rPr>
              <a:t>des</a:t>
            </a:r>
            <a:r>
              <a:rPr lang="de-DE" sz="5000" dirty="0">
                <a:solidFill>
                  <a:schemeClr val="tx1"/>
                </a:solidFill>
                <a:latin typeface="+mj-lt"/>
              </a:rPr>
              <a:t> </a:t>
            </a:r>
            <a:r>
              <a:rPr lang="de-DE" sz="5000" b="1" dirty="0">
                <a:latin typeface="+mj-lt"/>
              </a:rPr>
              <a:t>weiteren</a:t>
            </a:r>
            <a:r>
              <a:rPr lang="de-DE" sz="5000" dirty="0">
                <a:solidFill>
                  <a:schemeClr val="tx1"/>
                </a:solidFill>
                <a:latin typeface="+mj-lt"/>
              </a:rPr>
              <a:t> </a:t>
            </a:r>
            <a:r>
              <a:rPr lang="de-DE" sz="5000" b="1" dirty="0">
                <a:latin typeface="+mj-lt"/>
              </a:rPr>
              <a:t>Verbleibs</a:t>
            </a:r>
            <a:r>
              <a:rPr lang="de-DE" sz="5000" dirty="0">
                <a:solidFill>
                  <a:schemeClr val="tx1"/>
                </a:solidFill>
                <a:latin typeface="+mj-lt"/>
              </a:rPr>
              <a:t> am Urlaubsort zu </a:t>
            </a:r>
            <a:r>
              <a:rPr lang="de-DE" sz="5000" b="1" dirty="0">
                <a:latin typeface="+mj-lt"/>
              </a:rPr>
              <a:t>keinem</a:t>
            </a:r>
            <a:r>
              <a:rPr lang="de-DE" sz="5000" dirty="0">
                <a:solidFill>
                  <a:schemeClr val="tx1"/>
                </a:solidFill>
                <a:latin typeface="+mj-lt"/>
              </a:rPr>
              <a:t> </a:t>
            </a:r>
            <a:r>
              <a:rPr lang="de-DE" sz="5000" b="1" dirty="0">
                <a:latin typeface="+mj-lt"/>
              </a:rPr>
              <a:t>Reiseabbruch</a:t>
            </a:r>
            <a:r>
              <a:rPr lang="de-DE" sz="5000" dirty="0">
                <a:solidFill>
                  <a:schemeClr val="tx1"/>
                </a:solidFill>
                <a:latin typeface="+mj-lt"/>
              </a:rPr>
              <a:t>, da dieser erst mit dem Rücktransport eintreten würde (vgl. OGH, 10 Ob 2/07v, ZVR 2007/141 = SZ 2007/10). </a:t>
            </a:r>
          </a:p>
          <a:p>
            <a:pPr marL="171450" indent="-171450" algn="just">
              <a:lnSpc>
                <a:spcPct val="120000"/>
              </a:lnSpc>
              <a:spcBef>
                <a:spcPts val="0"/>
              </a:spcBef>
            </a:pPr>
            <a:r>
              <a:rPr lang="de-DE" sz="5000" dirty="0">
                <a:solidFill>
                  <a:schemeClr val="tx1"/>
                </a:solidFill>
                <a:latin typeface="+mj-lt"/>
              </a:rPr>
              <a:t>Daher stellt sich die </a:t>
            </a:r>
            <a:r>
              <a:rPr lang="de-DE" sz="5000" b="1" dirty="0">
                <a:latin typeface="+mj-lt"/>
              </a:rPr>
              <a:t>Frage</a:t>
            </a:r>
            <a:r>
              <a:rPr lang="de-DE" sz="5000" dirty="0">
                <a:solidFill>
                  <a:schemeClr val="tx1"/>
                </a:solidFill>
                <a:latin typeface="+mj-lt"/>
              </a:rPr>
              <a:t>, in welchem </a:t>
            </a:r>
            <a:r>
              <a:rPr lang="de-DE" sz="5000" b="1" dirty="0">
                <a:latin typeface="+mj-lt"/>
              </a:rPr>
              <a:t>Verhältnis</a:t>
            </a:r>
            <a:r>
              <a:rPr lang="de-DE" sz="5000" dirty="0">
                <a:solidFill>
                  <a:schemeClr val="tx1"/>
                </a:solidFill>
                <a:latin typeface="+mj-lt"/>
              </a:rPr>
              <a:t> </a:t>
            </a:r>
            <a:r>
              <a:rPr lang="de-DE" sz="5000" b="1" dirty="0">
                <a:latin typeface="+mj-lt"/>
              </a:rPr>
              <a:t>dieses</a:t>
            </a:r>
            <a:r>
              <a:rPr lang="de-DE" sz="5000" dirty="0">
                <a:solidFill>
                  <a:schemeClr val="tx1"/>
                </a:solidFill>
                <a:latin typeface="+mj-lt"/>
              </a:rPr>
              <a:t> </a:t>
            </a:r>
            <a:r>
              <a:rPr lang="de-DE" sz="5000" b="1" dirty="0">
                <a:latin typeface="+mj-lt"/>
              </a:rPr>
              <a:t>Szenario</a:t>
            </a:r>
            <a:r>
              <a:rPr lang="de-DE" sz="5000" dirty="0">
                <a:solidFill>
                  <a:schemeClr val="tx1"/>
                </a:solidFill>
                <a:latin typeface="+mj-lt"/>
              </a:rPr>
              <a:t> </a:t>
            </a:r>
            <a:r>
              <a:rPr lang="de-DE" sz="5000" b="1" dirty="0">
                <a:latin typeface="+mj-lt"/>
              </a:rPr>
              <a:t>mit</a:t>
            </a:r>
            <a:r>
              <a:rPr lang="de-DE" sz="5000" dirty="0">
                <a:solidFill>
                  <a:schemeClr val="tx1"/>
                </a:solidFill>
                <a:latin typeface="+mj-lt"/>
              </a:rPr>
              <a:t> der </a:t>
            </a:r>
            <a:r>
              <a:rPr lang="de-DE" sz="5000" b="1" dirty="0" err="1">
                <a:latin typeface="+mj-lt"/>
              </a:rPr>
              <a:t>Kostentragungsregelung</a:t>
            </a:r>
            <a:r>
              <a:rPr lang="de-DE" sz="5000" dirty="0">
                <a:solidFill>
                  <a:schemeClr val="tx1"/>
                </a:solidFill>
                <a:latin typeface="+mj-lt"/>
              </a:rPr>
              <a:t> des § 11 </a:t>
            </a:r>
            <a:r>
              <a:rPr lang="de-DE" sz="5000" dirty="0" err="1">
                <a:solidFill>
                  <a:schemeClr val="tx1"/>
                </a:solidFill>
                <a:latin typeface="+mj-lt"/>
              </a:rPr>
              <a:t>Abs</a:t>
            </a:r>
            <a:r>
              <a:rPr lang="de-DE" sz="5000" dirty="0">
                <a:solidFill>
                  <a:schemeClr val="tx1"/>
                </a:solidFill>
                <a:latin typeface="+mj-lt"/>
              </a:rPr>
              <a:t> 7 PRG steht, wonach der Reiseveranstalter bei Unmöglichkeit der Rückbeförderung die Kosten für die notwendige Unterbringung - beschränkt auf drei Nächte, sofern der Reisende keine besonders schützenswerte Person </a:t>
            </a:r>
            <a:r>
              <a:rPr lang="de-DE" sz="5000" dirty="0" err="1">
                <a:solidFill>
                  <a:schemeClr val="tx1"/>
                </a:solidFill>
                <a:latin typeface="+mj-lt"/>
              </a:rPr>
              <a:t>iSd</a:t>
            </a:r>
            <a:r>
              <a:rPr lang="de-DE" sz="5000" dirty="0">
                <a:solidFill>
                  <a:schemeClr val="tx1"/>
                </a:solidFill>
                <a:latin typeface="+mj-lt"/>
              </a:rPr>
              <a:t> § 11 </a:t>
            </a:r>
            <a:r>
              <a:rPr lang="de-DE" sz="5000" dirty="0" err="1">
                <a:solidFill>
                  <a:schemeClr val="tx1"/>
                </a:solidFill>
                <a:latin typeface="+mj-lt"/>
              </a:rPr>
              <a:t>Abs</a:t>
            </a:r>
            <a:r>
              <a:rPr lang="de-DE" sz="5000" dirty="0">
                <a:solidFill>
                  <a:schemeClr val="tx1"/>
                </a:solidFill>
                <a:latin typeface="+mj-lt"/>
              </a:rPr>
              <a:t> 8 PRG ist - zu tragen hat. </a:t>
            </a:r>
          </a:p>
          <a:p>
            <a:pPr marL="171450" indent="-171450" algn="just">
              <a:lnSpc>
                <a:spcPct val="120000"/>
              </a:lnSpc>
              <a:spcBef>
                <a:spcPts val="0"/>
              </a:spcBef>
            </a:pPr>
            <a:r>
              <a:rPr lang="de-DE" sz="5000" dirty="0">
                <a:solidFill>
                  <a:schemeClr val="tx1"/>
                </a:solidFill>
                <a:latin typeface="+mj-lt"/>
              </a:rPr>
              <a:t>Diese Regelung ist </a:t>
            </a:r>
            <a:r>
              <a:rPr lang="de-DE" sz="5000" dirty="0" err="1">
                <a:solidFill>
                  <a:schemeClr val="tx1"/>
                </a:solidFill>
                <a:latin typeface="+mj-lt"/>
              </a:rPr>
              <a:t>mE</a:t>
            </a:r>
            <a:r>
              <a:rPr lang="de-DE" sz="5000" dirty="0">
                <a:solidFill>
                  <a:schemeClr val="tx1"/>
                </a:solidFill>
                <a:latin typeface="+mj-lt"/>
              </a:rPr>
              <a:t> teleologisch dahingehend zu interpretieren, dass die </a:t>
            </a:r>
            <a:r>
              <a:rPr lang="de-DE" sz="5000" b="1" dirty="0">
                <a:latin typeface="+mj-lt"/>
              </a:rPr>
              <a:t>Unterbringungspflicht</a:t>
            </a:r>
            <a:r>
              <a:rPr lang="de-DE" sz="5000" dirty="0">
                <a:solidFill>
                  <a:schemeClr val="tx1"/>
                </a:solidFill>
                <a:latin typeface="+mj-lt"/>
              </a:rPr>
              <a:t> den </a:t>
            </a:r>
            <a:r>
              <a:rPr lang="de-DE" sz="5000" b="1" dirty="0">
                <a:latin typeface="+mj-lt"/>
              </a:rPr>
              <a:t>Zweck</a:t>
            </a:r>
            <a:r>
              <a:rPr lang="de-DE" sz="5000" dirty="0">
                <a:solidFill>
                  <a:schemeClr val="tx1"/>
                </a:solidFill>
                <a:latin typeface="+mj-lt"/>
              </a:rPr>
              <a:t> hat, dem Reisenden eine </a:t>
            </a:r>
            <a:r>
              <a:rPr lang="de-DE" sz="5000" b="1" dirty="0">
                <a:latin typeface="+mj-lt"/>
              </a:rPr>
              <a:t>Nächtigungsmöglichkeit</a:t>
            </a:r>
            <a:r>
              <a:rPr lang="de-DE" sz="5000" dirty="0">
                <a:solidFill>
                  <a:schemeClr val="tx1"/>
                </a:solidFill>
                <a:latin typeface="+mj-lt"/>
              </a:rPr>
              <a:t> </a:t>
            </a:r>
            <a:r>
              <a:rPr lang="de-DE" sz="5000" b="1" dirty="0">
                <a:latin typeface="+mj-lt"/>
              </a:rPr>
              <a:t>zu</a:t>
            </a:r>
            <a:r>
              <a:rPr lang="de-DE" sz="5000" dirty="0">
                <a:solidFill>
                  <a:schemeClr val="tx1"/>
                </a:solidFill>
                <a:latin typeface="+mj-lt"/>
              </a:rPr>
              <a:t> </a:t>
            </a:r>
            <a:r>
              <a:rPr lang="de-DE" sz="5000" b="1" dirty="0">
                <a:latin typeface="+mj-lt"/>
              </a:rPr>
              <a:t>verschaffen</a:t>
            </a:r>
            <a:r>
              <a:rPr lang="de-DE" sz="5000" dirty="0">
                <a:solidFill>
                  <a:schemeClr val="tx1"/>
                </a:solidFill>
                <a:latin typeface="+mj-lt"/>
              </a:rPr>
              <a:t>, </a:t>
            </a:r>
            <a:r>
              <a:rPr lang="de-DE" sz="5000" b="1" dirty="0">
                <a:latin typeface="+mj-lt"/>
              </a:rPr>
              <a:t>bis</a:t>
            </a:r>
            <a:r>
              <a:rPr lang="de-DE" sz="5000" dirty="0">
                <a:solidFill>
                  <a:schemeClr val="tx1"/>
                </a:solidFill>
                <a:latin typeface="+mj-lt"/>
              </a:rPr>
              <a:t> der Reiseveranstalter eine - anderwärtige - </a:t>
            </a:r>
            <a:r>
              <a:rPr lang="de-DE" sz="5000" b="1" dirty="0">
                <a:latin typeface="+mj-lt"/>
              </a:rPr>
              <a:t>Rückbeförderung</a:t>
            </a:r>
            <a:r>
              <a:rPr lang="de-DE" sz="5000" dirty="0">
                <a:solidFill>
                  <a:schemeClr val="tx1"/>
                </a:solidFill>
                <a:latin typeface="+mj-lt"/>
              </a:rPr>
              <a:t> </a:t>
            </a:r>
            <a:r>
              <a:rPr lang="de-DE" sz="5000" b="1" dirty="0">
                <a:latin typeface="+mj-lt"/>
              </a:rPr>
              <a:t>organisieren</a:t>
            </a:r>
            <a:r>
              <a:rPr lang="de-DE" sz="5000" dirty="0">
                <a:solidFill>
                  <a:schemeClr val="tx1"/>
                </a:solidFill>
                <a:latin typeface="+mj-lt"/>
              </a:rPr>
              <a:t> konnte. Sie kann erst an jenem Tag zu laufen beginnen, an dem die gebuchte Pauschalreise bei planmäßiger Abreise zu Ende gegangen wäre. </a:t>
            </a:r>
          </a:p>
          <a:p>
            <a:endParaRPr lang="de-DE" dirty="0"/>
          </a:p>
        </p:txBody>
      </p:sp>
      <p:sp>
        <p:nvSpPr>
          <p:cNvPr id="4" name="Fußzeilenplatzhalter 3"/>
          <p:cNvSpPr>
            <a:spLocks noGrp="1"/>
          </p:cNvSpPr>
          <p:nvPr>
            <p:ph type="ftr" sz="quarter" idx="11"/>
          </p:nvPr>
        </p:nvSpPr>
        <p:spPr/>
        <p:txBody>
          <a:bodyPr/>
          <a:lstStyle/>
          <a:p>
            <a:r>
              <a:rPr lang="de-DE"/>
              <a:t>RA Dr. Eike Lindinger,  1080 Wien, Wickenburgg. 26/5,  kanzlei@ra-el.at, 01/4020173</a:t>
            </a:r>
          </a:p>
        </p:txBody>
      </p:sp>
      <p:sp>
        <p:nvSpPr>
          <p:cNvPr id="5" name="Foliennummernplatzhalter 4"/>
          <p:cNvSpPr>
            <a:spLocks noGrp="1"/>
          </p:cNvSpPr>
          <p:nvPr>
            <p:ph type="sldNum" sz="quarter" idx="12"/>
          </p:nvPr>
        </p:nvSpPr>
        <p:spPr/>
        <p:txBody>
          <a:bodyPr/>
          <a:lstStyle/>
          <a:p>
            <a:fld id="{6E2B935C-0738-495B-9060-E3C00A558146}" type="slidenum">
              <a:rPr lang="de-DE" smtClean="0"/>
              <a:t>43</a:t>
            </a:fld>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Tree>
    <p:extLst>
      <p:ext uri="{BB962C8B-B14F-4D97-AF65-F5344CB8AC3E}">
        <p14:creationId xmlns:p14="http://schemas.microsoft.com/office/powerpoint/2010/main" val="18458219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a:t>4. Rechtslage nach Reiseantritt </a:t>
            </a:r>
            <a:endParaRPr lang="de-DE" sz="3200" dirty="0"/>
          </a:p>
        </p:txBody>
      </p:sp>
      <p:sp>
        <p:nvSpPr>
          <p:cNvPr id="3" name="Inhaltsplatzhalter 2"/>
          <p:cNvSpPr>
            <a:spLocks noGrp="1"/>
          </p:cNvSpPr>
          <p:nvPr>
            <p:ph idx="1"/>
          </p:nvPr>
        </p:nvSpPr>
        <p:spPr>
          <a:xfrm>
            <a:off x="685800" y="1607689"/>
            <a:ext cx="10515600" cy="2893191"/>
          </a:xfrm>
        </p:spPr>
        <p:txBody>
          <a:bodyPr>
            <a:normAutofit fontScale="92500" lnSpcReduction="20000"/>
          </a:bodyPr>
          <a:lstStyle/>
          <a:p>
            <a:pPr marL="171450" indent="-171450" algn="just">
              <a:lnSpc>
                <a:spcPct val="110000"/>
              </a:lnSpc>
              <a:spcBef>
                <a:spcPts val="0"/>
              </a:spcBef>
            </a:pPr>
            <a:r>
              <a:rPr lang="de-DE" sz="2200" dirty="0">
                <a:solidFill>
                  <a:schemeClr val="tx1"/>
                </a:solidFill>
                <a:latin typeface="+mj-lt"/>
              </a:rPr>
              <a:t>Für die </a:t>
            </a:r>
            <a:r>
              <a:rPr lang="de-DE" sz="2200" b="1" dirty="0">
                <a:solidFill>
                  <a:schemeClr val="tx1"/>
                </a:solidFill>
                <a:latin typeface="+mj-lt"/>
              </a:rPr>
              <a:t>Zeit</a:t>
            </a:r>
            <a:r>
              <a:rPr lang="de-DE" sz="2200" dirty="0">
                <a:solidFill>
                  <a:schemeClr val="tx1"/>
                </a:solidFill>
                <a:latin typeface="+mj-lt"/>
              </a:rPr>
              <a:t> ab Unzumutbarkeit des weiteren Verbleibs am Urlaubsort </a:t>
            </a:r>
            <a:r>
              <a:rPr lang="de-DE" sz="2200" b="1" dirty="0">
                <a:latin typeface="+mj-lt"/>
              </a:rPr>
              <a:t>bis</a:t>
            </a:r>
            <a:r>
              <a:rPr lang="de-DE" sz="2200" dirty="0">
                <a:solidFill>
                  <a:schemeClr val="tx1"/>
                </a:solidFill>
                <a:latin typeface="+mj-lt"/>
              </a:rPr>
              <a:t> zum - ursprünglich vertraglich vereinbarten - </a:t>
            </a:r>
            <a:r>
              <a:rPr lang="de-DE" sz="2200" b="1" dirty="0">
                <a:latin typeface="+mj-lt"/>
              </a:rPr>
              <a:t>Ende</a:t>
            </a:r>
            <a:r>
              <a:rPr lang="de-DE" sz="2200" dirty="0">
                <a:solidFill>
                  <a:schemeClr val="tx1"/>
                </a:solidFill>
                <a:latin typeface="+mj-lt"/>
              </a:rPr>
              <a:t> </a:t>
            </a:r>
            <a:r>
              <a:rPr lang="de-DE" sz="2200" b="1" dirty="0">
                <a:latin typeface="+mj-lt"/>
              </a:rPr>
              <a:t>der</a:t>
            </a:r>
            <a:r>
              <a:rPr lang="de-DE" sz="2200" dirty="0">
                <a:solidFill>
                  <a:schemeClr val="tx1"/>
                </a:solidFill>
                <a:latin typeface="+mj-lt"/>
              </a:rPr>
              <a:t> </a:t>
            </a:r>
            <a:r>
              <a:rPr lang="de-DE" sz="2200" b="1" dirty="0">
                <a:latin typeface="+mj-lt"/>
              </a:rPr>
              <a:t>Pauschalreise</a:t>
            </a:r>
            <a:r>
              <a:rPr lang="de-DE" sz="2200" dirty="0">
                <a:solidFill>
                  <a:schemeClr val="tx1"/>
                </a:solidFill>
                <a:latin typeface="+mj-lt"/>
              </a:rPr>
              <a:t> steht dem Reisenden hingegen ohnehin noch seine </a:t>
            </a:r>
            <a:r>
              <a:rPr lang="de-DE" sz="2200" b="1" dirty="0">
                <a:latin typeface="+mj-lt"/>
              </a:rPr>
              <a:t>Unterkunft</a:t>
            </a:r>
            <a:r>
              <a:rPr lang="de-DE" sz="2200" dirty="0">
                <a:solidFill>
                  <a:schemeClr val="tx1"/>
                </a:solidFill>
                <a:latin typeface="+mj-lt"/>
              </a:rPr>
              <a:t> </a:t>
            </a:r>
            <a:r>
              <a:rPr lang="de-DE" sz="2200" b="1" dirty="0">
                <a:latin typeface="+mj-lt"/>
              </a:rPr>
              <a:t>zur</a:t>
            </a:r>
            <a:r>
              <a:rPr lang="de-DE" sz="2200" dirty="0">
                <a:solidFill>
                  <a:schemeClr val="tx1"/>
                </a:solidFill>
                <a:latin typeface="+mj-lt"/>
              </a:rPr>
              <a:t> </a:t>
            </a:r>
            <a:r>
              <a:rPr lang="de-DE" sz="2200" b="1" dirty="0">
                <a:latin typeface="+mj-lt"/>
              </a:rPr>
              <a:t>Verfügung</a:t>
            </a:r>
            <a:r>
              <a:rPr lang="de-DE" sz="2200" dirty="0">
                <a:solidFill>
                  <a:schemeClr val="tx1"/>
                </a:solidFill>
                <a:latin typeface="+mj-lt"/>
              </a:rPr>
              <a:t>, hier greift die Unterbringungspflicht des § 11 </a:t>
            </a:r>
            <a:r>
              <a:rPr lang="de-DE" sz="2200" dirty="0" err="1">
                <a:solidFill>
                  <a:schemeClr val="tx1"/>
                </a:solidFill>
                <a:latin typeface="+mj-lt"/>
              </a:rPr>
              <a:t>Abs</a:t>
            </a:r>
            <a:r>
              <a:rPr lang="de-DE" sz="2200" dirty="0">
                <a:solidFill>
                  <a:schemeClr val="tx1"/>
                </a:solidFill>
                <a:latin typeface="+mj-lt"/>
              </a:rPr>
              <a:t> 7 PRG daher noch nicht. Vielmehr hat der Reisende in dieser Zeit, da fortan der Reisezweck vereitelt ist, einen </a:t>
            </a:r>
            <a:r>
              <a:rPr lang="de-DE" sz="2200" b="1" dirty="0">
                <a:latin typeface="+mj-lt"/>
              </a:rPr>
              <a:t>Anspruch</a:t>
            </a:r>
            <a:r>
              <a:rPr lang="de-DE" sz="2200" dirty="0">
                <a:solidFill>
                  <a:schemeClr val="tx1"/>
                </a:solidFill>
                <a:latin typeface="+mj-lt"/>
              </a:rPr>
              <a:t> </a:t>
            </a:r>
            <a:r>
              <a:rPr lang="de-DE" sz="2200" b="1" dirty="0">
                <a:latin typeface="+mj-lt"/>
              </a:rPr>
              <a:t>auf</a:t>
            </a:r>
            <a:r>
              <a:rPr lang="de-DE" sz="2200" dirty="0">
                <a:solidFill>
                  <a:schemeClr val="tx1"/>
                </a:solidFill>
                <a:latin typeface="+mj-lt"/>
              </a:rPr>
              <a:t> </a:t>
            </a:r>
            <a:r>
              <a:rPr lang="de-DE" sz="2200" b="1" dirty="0">
                <a:latin typeface="+mj-lt"/>
              </a:rPr>
              <a:t>Preisminderung</a:t>
            </a:r>
            <a:r>
              <a:rPr lang="de-DE" sz="2200" dirty="0">
                <a:solidFill>
                  <a:schemeClr val="tx1"/>
                </a:solidFill>
                <a:latin typeface="+mj-lt"/>
              </a:rPr>
              <a:t> </a:t>
            </a:r>
            <a:r>
              <a:rPr lang="de-DE" sz="2200" dirty="0" err="1">
                <a:solidFill>
                  <a:schemeClr val="tx1"/>
                </a:solidFill>
                <a:latin typeface="+mj-lt"/>
              </a:rPr>
              <a:t>gem</a:t>
            </a:r>
            <a:r>
              <a:rPr lang="de-DE" sz="2200" dirty="0">
                <a:solidFill>
                  <a:schemeClr val="tx1"/>
                </a:solidFill>
                <a:latin typeface="+mj-lt"/>
              </a:rPr>
              <a:t> § 12 </a:t>
            </a:r>
            <a:r>
              <a:rPr lang="de-DE" sz="2200" dirty="0" err="1">
                <a:solidFill>
                  <a:schemeClr val="tx1"/>
                </a:solidFill>
                <a:latin typeface="+mj-lt"/>
              </a:rPr>
              <a:t>Abs</a:t>
            </a:r>
            <a:r>
              <a:rPr lang="de-DE" sz="2200" dirty="0">
                <a:solidFill>
                  <a:schemeClr val="tx1"/>
                </a:solidFill>
                <a:latin typeface="+mj-lt"/>
              </a:rPr>
              <a:t> 1 PRG (vgl. </a:t>
            </a:r>
            <a:r>
              <a:rPr lang="de-DE" sz="2200" i="1" dirty="0" err="1">
                <a:solidFill>
                  <a:schemeClr val="tx1"/>
                </a:solidFill>
                <a:latin typeface="+mj-lt"/>
              </a:rPr>
              <a:t>Scherhaufer</a:t>
            </a:r>
            <a:r>
              <a:rPr lang="de-DE" sz="2200" i="1" dirty="0">
                <a:solidFill>
                  <a:schemeClr val="tx1"/>
                </a:solidFill>
                <a:latin typeface="+mj-lt"/>
              </a:rPr>
              <a:t>/</a:t>
            </a:r>
            <a:r>
              <a:rPr lang="de-DE" sz="2200" i="1" dirty="0" err="1">
                <a:solidFill>
                  <a:schemeClr val="tx1"/>
                </a:solidFill>
                <a:latin typeface="+mj-lt"/>
              </a:rPr>
              <a:t>Wukoschitz</a:t>
            </a:r>
            <a:r>
              <a:rPr lang="de-DE" sz="2200" i="1" dirty="0">
                <a:solidFill>
                  <a:schemeClr val="tx1"/>
                </a:solidFill>
                <a:latin typeface="+mj-lt"/>
              </a:rPr>
              <a:t> </a:t>
            </a:r>
            <a:r>
              <a:rPr lang="de-DE" sz="2200" dirty="0">
                <a:solidFill>
                  <a:schemeClr val="tx1"/>
                </a:solidFill>
                <a:latin typeface="+mj-lt"/>
              </a:rPr>
              <a:t>in: </a:t>
            </a:r>
            <a:r>
              <a:rPr lang="de-DE" sz="2200" i="1" dirty="0" err="1">
                <a:solidFill>
                  <a:schemeClr val="tx1"/>
                </a:solidFill>
                <a:latin typeface="+mj-lt"/>
              </a:rPr>
              <a:t>Bammer</a:t>
            </a:r>
            <a:r>
              <a:rPr lang="de-DE" sz="2200" i="1" dirty="0">
                <a:latin typeface="+mj-lt"/>
              </a:rPr>
              <a:t> (</a:t>
            </a:r>
            <a:r>
              <a:rPr lang="de-DE" sz="2200" i="1" dirty="0" err="1">
                <a:latin typeface="+mj-lt"/>
              </a:rPr>
              <a:t>Hg</a:t>
            </a:r>
            <a:r>
              <a:rPr lang="de-DE" sz="2200" i="1" dirty="0">
                <a:latin typeface="+mj-lt"/>
              </a:rPr>
              <a:t>)</a:t>
            </a:r>
            <a:r>
              <a:rPr lang="de-DE" sz="2200" i="1" dirty="0">
                <a:solidFill>
                  <a:schemeClr val="tx1"/>
                </a:solidFill>
                <a:latin typeface="+mj-lt"/>
              </a:rPr>
              <a:t> </a:t>
            </a:r>
            <a:r>
              <a:rPr lang="de-DE" sz="2200" dirty="0">
                <a:solidFill>
                  <a:schemeClr val="tx1"/>
                </a:solidFill>
                <a:latin typeface="+mj-lt"/>
              </a:rPr>
              <a:t>PRG, § 12, Rz 5). </a:t>
            </a:r>
          </a:p>
          <a:p>
            <a:pPr marL="171450" indent="-171450" algn="just">
              <a:lnSpc>
                <a:spcPct val="110000"/>
              </a:lnSpc>
              <a:spcBef>
                <a:spcPts val="0"/>
              </a:spcBef>
            </a:pPr>
            <a:r>
              <a:rPr lang="de-DE" sz="2200" dirty="0">
                <a:solidFill>
                  <a:schemeClr val="tx1"/>
                </a:solidFill>
                <a:latin typeface="+mj-lt"/>
              </a:rPr>
              <a:t>Sitzt der Reisende mit </a:t>
            </a:r>
            <a:r>
              <a:rPr lang="de-DE" sz="2200" b="1" dirty="0">
                <a:latin typeface="+mj-lt"/>
              </a:rPr>
              <a:t>Ablauf</a:t>
            </a:r>
            <a:r>
              <a:rPr lang="de-DE" sz="2200" dirty="0">
                <a:solidFill>
                  <a:schemeClr val="tx1"/>
                </a:solidFill>
                <a:latin typeface="+mj-lt"/>
              </a:rPr>
              <a:t> seines ursprünglich gebuchten Aufenthalts noch immer am Urlaubsort fest, so greift fortan die </a:t>
            </a:r>
            <a:r>
              <a:rPr lang="de-DE" sz="2200" b="1" dirty="0">
                <a:latin typeface="+mj-lt"/>
              </a:rPr>
              <a:t>Unterbringungspflicht</a:t>
            </a:r>
            <a:r>
              <a:rPr lang="de-DE" sz="2200" dirty="0">
                <a:solidFill>
                  <a:schemeClr val="tx1"/>
                </a:solidFill>
                <a:latin typeface="+mj-lt"/>
              </a:rPr>
              <a:t> des § 11 </a:t>
            </a:r>
            <a:r>
              <a:rPr lang="de-DE" sz="2200" dirty="0" err="1">
                <a:solidFill>
                  <a:schemeClr val="tx1"/>
                </a:solidFill>
                <a:latin typeface="+mj-lt"/>
              </a:rPr>
              <a:t>Abs</a:t>
            </a:r>
            <a:r>
              <a:rPr lang="de-DE" sz="2200" dirty="0">
                <a:solidFill>
                  <a:schemeClr val="tx1"/>
                </a:solidFill>
                <a:latin typeface="+mj-lt"/>
              </a:rPr>
              <a:t> 7 PRG; für die </a:t>
            </a:r>
            <a:r>
              <a:rPr lang="de-DE" sz="2200" b="1" dirty="0">
                <a:latin typeface="+mj-lt"/>
              </a:rPr>
              <a:t>Verpflegung</a:t>
            </a:r>
            <a:r>
              <a:rPr lang="de-DE" sz="2200" dirty="0">
                <a:solidFill>
                  <a:schemeClr val="tx1"/>
                </a:solidFill>
                <a:latin typeface="+mj-lt"/>
              </a:rPr>
              <a:t> des Reisenden muss der Reiseveranstalter in dieser Zeit jedoch </a:t>
            </a:r>
            <a:r>
              <a:rPr lang="de-DE" sz="2200" b="1" dirty="0">
                <a:latin typeface="+mj-lt"/>
              </a:rPr>
              <a:t>nicht</a:t>
            </a:r>
            <a:r>
              <a:rPr lang="de-DE" sz="2200" dirty="0">
                <a:solidFill>
                  <a:schemeClr val="tx1"/>
                </a:solidFill>
                <a:latin typeface="+mj-lt"/>
              </a:rPr>
              <a:t> </a:t>
            </a:r>
            <a:r>
              <a:rPr lang="de-DE" sz="2200" b="1" dirty="0">
                <a:latin typeface="+mj-lt"/>
              </a:rPr>
              <a:t>aufkommen</a:t>
            </a:r>
            <a:r>
              <a:rPr lang="de-DE" sz="2200" dirty="0">
                <a:solidFill>
                  <a:schemeClr val="tx1"/>
                </a:solidFill>
                <a:latin typeface="+mj-lt"/>
              </a:rPr>
              <a:t> (vgl. </a:t>
            </a:r>
            <a:r>
              <a:rPr lang="de-DE" sz="2200" i="1" dirty="0" err="1">
                <a:solidFill>
                  <a:schemeClr val="tx1"/>
                </a:solidFill>
                <a:latin typeface="+mj-lt"/>
              </a:rPr>
              <a:t>Scherhaufer</a:t>
            </a:r>
            <a:r>
              <a:rPr lang="de-DE" sz="2200" i="1" dirty="0">
                <a:solidFill>
                  <a:schemeClr val="tx1"/>
                </a:solidFill>
                <a:latin typeface="+mj-lt"/>
              </a:rPr>
              <a:t>/</a:t>
            </a:r>
            <a:r>
              <a:rPr lang="de-DE" sz="2200" i="1" dirty="0" err="1">
                <a:solidFill>
                  <a:schemeClr val="tx1"/>
                </a:solidFill>
                <a:latin typeface="+mj-lt"/>
              </a:rPr>
              <a:t>Wukoschitz</a:t>
            </a:r>
            <a:r>
              <a:rPr lang="de-DE" sz="2200" i="1" dirty="0">
                <a:solidFill>
                  <a:schemeClr val="tx1"/>
                </a:solidFill>
                <a:latin typeface="+mj-lt"/>
              </a:rPr>
              <a:t> </a:t>
            </a:r>
            <a:r>
              <a:rPr lang="de-DE" sz="2200" dirty="0">
                <a:solidFill>
                  <a:schemeClr val="tx1"/>
                </a:solidFill>
                <a:latin typeface="+mj-lt"/>
              </a:rPr>
              <a:t>in: </a:t>
            </a:r>
            <a:r>
              <a:rPr lang="de-DE" sz="2200" i="1" dirty="0" err="1">
                <a:solidFill>
                  <a:schemeClr val="tx1"/>
                </a:solidFill>
                <a:latin typeface="+mj-lt"/>
              </a:rPr>
              <a:t>Bammer</a:t>
            </a:r>
            <a:r>
              <a:rPr lang="de-DE" sz="2200" i="1" dirty="0">
                <a:latin typeface="+mj-lt"/>
              </a:rPr>
              <a:t> (</a:t>
            </a:r>
            <a:r>
              <a:rPr lang="de-DE" sz="2200" i="1" dirty="0" err="1">
                <a:latin typeface="+mj-lt"/>
              </a:rPr>
              <a:t>Hg</a:t>
            </a:r>
            <a:r>
              <a:rPr lang="de-DE" sz="2200" i="1" dirty="0">
                <a:latin typeface="+mj-lt"/>
              </a:rPr>
              <a:t>)</a:t>
            </a:r>
            <a:r>
              <a:rPr lang="de-DE" sz="2200" i="1" dirty="0">
                <a:solidFill>
                  <a:schemeClr val="tx1"/>
                </a:solidFill>
                <a:latin typeface="+mj-lt"/>
              </a:rPr>
              <a:t> </a:t>
            </a:r>
            <a:r>
              <a:rPr lang="de-DE" sz="2200" dirty="0">
                <a:solidFill>
                  <a:schemeClr val="tx1"/>
                </a:solidFill>
                <a:latin typeface="+mj-lt"/>
              </a:rPr>
              <a:t>PRG, § 11, Rz 17).</a:t>
            </a:r>
            <a:endParaRPr lang="de-DE" sz="2200" b="1" dirty="0">
              <a:solidFill>
                <a:schemeClr val="tx1"/>
              </a:solidFill>
              <a:latin typeface="+mj-lt"/>
            </a:endParaRPr>
          </a:p>
          <a:p>
            <a:endParaRPr lang="de-DE" dirty="0"/>
          </a:p>
        </p:txBody>
      </p:sp>
      <p:sp>
        <p:nvSpPr>
          <p:cNvPr id="4" name="Fußzeilenplatzhalter 3"/>
          <p:cNvSpPr>
            <a:spLocks noGrp="1"/>
          </p:cNvSpPr>
          <p:nvPr>
            <p:ph type="ftr" sz="quarter" idx="11"/>
          </p:nvPr>
        </p:nvSpPr>
        <p:spPr/>
        <p:txBody>
          <a:bodyPr/>
          <a:lstStyle/>
          <a:p>
            <a:r>
              <a:rPr lang="de-DE"/>
              <a:t>RA Dr. Eike Lindinger,  1080 Wien, Wickenburgg. 26/5,  kanzlei@ra-el.at, 01/4020173</a:t>
            </a:r>
          </a:p>
        </p:txBody>
      </p:sp>
      <p:sp>
        <p:nvSpPr>
          <p:cNvPr id="5" name="Foliennummernplatzhalter 4"/>
          <p:cNvSpPr>
            <a:spLocks noGrp="1"/>
          </p:cNvSpPr>
          <p:nvPr>
            <p:ph type="sldNum" sz="quarter" idx="12"/>
          </p:nvPr>
        </p:nvSpPr>
        <p:spPr/>
        <p:txBody>
          <a:bodyPr/>
          <a:lstStyle/>
          <a:p>
            <a:fld id="{6E2B935C-0738-495B-9060-E3C00A558146}" type="slidenum">
              <a:rPr lang="de-DE" smtClean="0"/>
              <a:t>44</a:t>
            </a:fld>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Tree>
    <p:extLst>
      <p:ext uri="{BB962C8B-B14F-4D97-AF65-F5344CB8AC3E}">
        <p14:creationId xmlns:p14="http://schemas.microsoft.com/office/powerpoint/2010/main" val="5214263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a:t>5. Prüfschema bei Epidemien und Pandemien</a:t>
            </a:r>
            <a:endParaRPr lang="de-DE" sz="3200" dirty="0"/>
          </a:p>
        </p:txBody>
      </p:sp>
      <p:sp>
        <p:nvSpPr>
          <p:cNvPr id="3" name="Inhaltsplatzhalter 2"/>
          <p:cNvSpPr>
            <a:spLocks noGrp="1"/>
          </p:cNvSpPr>
          <p:nvPr>
            <p:ph idx="1"/>
          </p:nvPr>
        </p:nvSpPr>
        <p:spPr/>
        <p:txBody>
          <a:bodyPr>
            <a:normAutofit fontScale="92500" lnSpcReduction="20000"/>
          </a:bodyPr>
          <a:lstStyle/>
          <a:p>
            <a:pPr marL="285750" indent="-285750" algn="just">
              <a:lnSpc>
                <a:spcPct val="120000"/>
              </a:lnSpc>
              <a:spcBef>
                <a:spcPts val="0"/>
              </a:spcBef>
            </a:pPr>
            <a:r>
              <a:rPr lang="de-DE" sz="2200" dirty="0">
                <a:solidFill>
                  <a:schemeClr val="tx1"/>
                </a:solidFill>
                <a:latin typeface="+mj-lt"/>
              </a:rPr>
              <a:t>Reiseveranstalter trägt die </a:t>
            </a:r>
            <a:r>
              <a:rPr lang="de-DE" sz="2200" b="1" dirty="0">
                <a:solidFill>
                  <a:schemeClr val="tx1"/>
                </a:solidFill>
                <a:latin typeface="+mj-lt"/>
              </a:rPr>
              <a:t>Kosten für die notwendige Unterbringung</a:t>
            </a:r>
            <a:r>
              <a:rPr lang="de-DE" sz="2200" dirty="0">
                <a:solidFill>
                  <a:schemeClr val="tx1"/>
                </a:solidFill>
                <a:latin typeface="+mj-lt"/>
              </a:rPr>
              <a:t>,</a:t>
            </a:r>
          </a:p>
          <a:p>
            <a:pPr marL="457200" lvl="1" indent="0" algn="just">
              <a:lnSpc>
                <a:spcPct val="120000"/>
              </a:lnSpc>
              <a:spcBef>
                <a:spcPts val="0"/>
              </a:spcBef>
              <a:buNone/>
            </a:pPr>
            <a:r>
              <a:rPr lang="de-DE" sz="2200" dirty="0">
                <a:solidFill>
                  <a:schemeClr val="tx1"/>
                </a:solidFill>
                <a:latin typeface="+mj-lt"/>
              </a:rPr>
              <a:t>- wenn vereinbarte Rückbeförderung aufgrund </a:t>
            </a:r>
            <a:r>
              <a:rPr lang="de-DE" sz="2200" b="1" dirty="0">
                <a:solidFill>
                  <a:schemeClr val="tx1"/>
                </a:solidFill>
                <a:latin typeface="+mj-lt"/>
              </a:rPr>
              <a:t>unvermeidbarer und außergewöhnlicher               Umstände</a:t>
            </a:r>
            <a:r>
              <a:rPr lang="de-DE" sz="2200" dirty="0">
                <a:solidFill>
                  <a:schemeClr val="tx1"/>
                </a:solidFill>
                <a:latin typeface="+mj-lt"/>
              </a:rPr>
              <a:t> verhindert ist,</a:t>
            </a:r>
          </a:p>
          <a:p>
            <a:pPr marL="457200" lvl="1" indent="0" algn="just">
              <a:lnSpc>
                <a:spcPct val="120000"/>
              </a:lnSpc>
              <a:spcBef>
                <a:spcPts val="0"/>
              </a:spcBef>
              <a:buNone/>
            </a:pPr>
            <a:r>
              <a:rPr lang="de-DE" sz="2200" dirty="0">
                <a:solidFill>
                  <a:schemeClr val="tx1"/>
                </a:solidFill>
                <a:latin typeface="+mj-lt"/>
              </a:rPr>
              <a:t>- nach Möglichkeit in </a:t>
            </a:r>
            <a:r>
              <a:rPr lang="de-DE" sz="2200" b="1" dirty="0">
                <a:solidFill>
                  <a:schemeClr val="tx1"/>
                </a:solidFill>
                <a:latin typeface="+mj-lt"/>
              </a:rPr>
              <a:t>gleichwertiger Kategorie</a:t>
            </a:r>
          </a:p>
          <a:p>
            <a:pPr marL="457200" lvl="1" indent="0" algn="just">
              <a:lnSpc>
                <a:spcPct val="120000"/>
              </a:lnSpc>
              <a:spcBef>
                <a:spcPts val="0"/>
              </a:spcBef>
              <a:buNone/>
            </a:pPr>
            <a:r>
              <a:rPr lang="de-DE" sz="2200" dirty="0">
                <a:solidFill>
                  <a:schemeClr val="tx1"/>
                </a:solidFill>
                <a:latin typeface="+mj-lt"/>
              </a:rPr>
              <a:t>- für </a:t>
            </a:r>
            <a:r>
              <a:rPr lang="de-DE" sz="2200" b="1" dirty="0">
                <a:solidFill>
                  <a:schemeClr val="tx1"/>
                </a:solidFill>
                <a:latin typeface="+mj-lt"/>
              </a:rPr>
              <a:t>max. 3 Nächte</a:t>
            </a:r>
          </a:p>
          <a:p>
            <a:pPr lvl="1" algn="just">
              <a:lnSpc>
                <a:spcPct val="120000"/>
              </a:lnSpc>
              <a:spcBef>
                <a:spcPts val="0"/>
              </a:spcBef>
            </a:pPr>
            <a:endParaRPr lang="de-DE" sz="2200" b="1" dirty="0">
              <a:solidFill>
                <a:schemeClr val="tx1"/>
              </a:solidFill>
              <a:latin typeface="+mj-lt"/>
            </a:endParaRPr>
          </a:p>
          <a:p>
            <a:pPr marL="285750" indent="-285750" algn="just">
              <a:lnSpc>
                <a:spcPct val="120000"/>
              </a:lnSpc>
              <a:spcBef>
                <a:spcPts val="0"/>
              </a:spcBef>
            </a:pPr>
            <a:r>
              <a:rPr lang="de-DE" sz="2200" b="1" dirty="0">
                <a:solidFill>
                  <a:schemeClr val="tx1"/>
                </a:solidFill>
                <a:latin typeface="+mj-lt"/>
              </a:rPr>
              <a:t>Keine Kostenbeschränkung </a:t>
            </a:r>
            <a:r>
              <a:rPr lang="de-DE" sz="2200" dirty="0">
                <a:solidFill>
                  <a:schemeClr val="tx1"/>
                </a:solidFill>
                <a:latin typeface="+mj-lt"/>
              </a:rPr>
              <a:t>für</a:t>
            </a:r>
          </a:p>
          <a:p>
            <a:pPr marL="457200" lvl="1" indent="0" algn="just">
              <a:lnSpc>
                <a:spcPct val="120000"/>
              </a:lnSpc>
              <a:spcBef>
                <a:spcPts val="0"/>
              </a:spcBef>
              <a:buNone/>
            </a:pPr>
            <a:r>
              <a:rPr lang="de-DE" sz="2200" b="1" dirty="0">
                <a:solidFill>
                  <a:schemeClr val="tx1"/>
                </a:solidFill>
                <a:latin typeface="+mj-lt"/>
              </a:rPr>
              <a:t>- Personen</a:t>
            </a:r>
            <a:r>
              <a:rPr lang="de-DE" sz="2200" dirty="0">
                <a:solidFill>
                  <a:schemeClr val="tx1"/>
                </a:solidFill>
                <a:latin typeface="+mj-lt"/>
              </a:rPr>
              <a:t> mit </a:t>
            </a:r>
            <a:r>
              <a:rPr lang="de-DE" sz="2200" b="1" dirty="0">
                <a:solidFill>
                  <a:schemeClr val="tx1"/>
                </a:solidFill>
                <a:latin typeface="+mj-lt"/>
              </a:rPr>
              <a:t>eingeschränkter Mobilität </a:t>
            </a:r>
            <a:r>
              <a:rPr lang="de-DE" sz="2200" dirty="0">
                <a:solidFill>
                  <a:schemeClr val="tx1"/>
                </a:solidFill>
                <a:latin typeface="+mj-lt"/>
              </a:rPr>
              <a:t>und deren Begleitpersonen,</a:t>
            </a:r>
          </a:p>
          <a:p>
            <a:pPr marL="457200" lvl="1" indent="0" algn="just">
              <a:lnSpc>
                <a:spcPct val="120000"/>
              </a:lnSpc>
              <a:spcBef>
                <a:spcPts val="0"/>
              </a:spcBef>
              <a:buNone/>
            </a:pPr>
            <a:r>
              <a:rPr lang="de-DE" sz="2200" b="1" dirty="0">
                <a:solidFill>
                  <a:schemeClr val="tx1"/>
                </a:solidFill>
                <a:latin typeface="+mj-lt"/>
              </a:rPr>
              <a:t>- Schwangere</a:t>
            </a:r>
            <a:r>
              <a:rPr lang="de-DE" sz="2200" dirty="0">
                <a:solidFill>
                  <a:schemeClr val="tx1"/>
                </a:solidFill>
                <a:latin typeface="+mj-lt"/>
              </a:rPr>
              <a:t>,</a:t>
            </a:r>
          </a:p>
          <a:p>
            <a:pPr marL="457200" lvl="1" indent="0" algn="just">
              <a:lnSpc>
                <a:spcPct val="120000"/>
              </a:lnSpc>
              <a:spcBef>
                <a:spcPts val="0"/>
              </a:spcBef>
              <a:buNone/>
            </a:pPr>
            <a:r>
              <a:rPr lang="de-DE" sz="2200" b="1" dirty="0">
                <a:solidFill>
                  <a:schemeClr val="tx1"/>
                </a:solidFill>
                <a:latin typeface="+mj-lt"/>
              </a:rPr>
              <a:t>- Unbegleitete Minderjährige </a:t>
            </a:r>
            <a:r>
              <a:rPr lang="de-DE" sz="2200" dirty="0">
                <a:solidFill>
                  <a:schemeClr val="tx1"/>
                </a:solidFill>
                <a:latin typeface="+mj-lt"/>
              </a:rPr>
              <a:t>und </a:t>
            </a:r>
          </a:p>
          <a:p>
            <a:pPr lvl="1" algn="just">
              <a:lnSpc>
                <a:spcPct val="120000"/>
              </a:lnSpc>
              <a:spcBef>
                <a:spcPts val="0"/>
              </a:spcBef>
              <a:buFontTx/>
              <a:buChar char="-"/>
            </a:pPr>
            <a:r>
              <a:rPr lang="de-DE" sz="2200" dirty="0">
                <a:solidFill>
                  <a:schemeClr val="tx1"/>
                </a:solidFill>
                <a:latin typeface="+mj-lt"/>
              </a:rPr>
              <a:t>Personen, die besondere </a:t>
            </a:r>
            <a:r>
              <a:rPr lang="de-DE" sz="2200" b="1" dirty="0">
                <a:solidFill>
                  <a:schemeClr val="tx1"/>
                </a:solidFill>
                <a:latin typeface="+mj-lt"/>
              </a:rPr>
              <a:t>medizinische Betreuung </a:t>
            </a:r>
            <a:r>
              <a:rPr lang="de-DE" sz="2200" dirty="0">
                <a:solidFill>
                  <a:schemeClr val="tx1"/>
                </a:solidFill>
                <a:latin typeface="+mj-lt"/>
              </a:rPr>
              <a:t>benötigen,</a:t>
            </a:r>
          </a:p>
          <a:p>
            <a:pPr marL="457200" lvl="1" indent="0" algn="just">
              <a:lnSpc>
                <a:spcPct val="120000"/>
              </a:lnSpc>
              <a:spcBef>
                <a:spcPts val="0"/>
              </a:spcBef>
              <a:buNone/>
            </a:pPr>
            <a:r>
              <a:rPr lang="de-DE" sz="2200" dirty="0">
                <a:solidFill>
                  <a:schemeClr val="tx1"/>
                </a:solidFill>
                <a:latin typeface="+mj-lt"/>
              </a:rPr>
              <a:t>sofern der Reiseveranstalter mind. 48 Stunden vor Beginn der Pauschalreise von den besonderen Bedürfnissen in Kenntnis gesetzt wurde.</a:t>
            </a:r>
          </a:p>
          <a:p>
            <a:endParaRPr lang="de-DE" dirty="0"/>
          </a:p>
        </p:txBody>
      </p:sp>
      <p:sp>
        <p:nvSpPr>
          <p:cNvPr id="4" name="Fußzeilenplatzhalter 3"/>
          <p:cNvSpPr>
            <a:spLocks noGrp="1"/>
          </p:cNvSpPr>
          <p:nvPr>
            <p:ph type="ftr" sz="quarter" idx="11"/>
          </p:nvPr>
        </p:nvSpPr>
        <p:spPr/>
        <p:txBody>
          <a:bodyPr/>
          <a:lstStyle/>
          <a:p>
            <a:r>
              <a:rPr lang="de-DE"/>
              <a:t>RA Dr. Eike Lindinger,  1080 Wien, Wickenburgg. 26/5,  kanzlei@ra-el.at, 01/4020173</a:t>
            </a:r>
          </a:p>
        </p:txBody>
      </p:sp>
      <p:sp>
        <p:nvSpPr>
          <p:cNvPr id="5" name="Foliennummernplatzhalter 4"/>
          <p:cNvSpPr>
            <a:spLocks noGrp="1"/>
          </p:cNvSpPr>
          <p:nvPr>
            <p:ph type="sldNum" sz="quarter" idx="12"/>
          </p:nvPr>
        </p:nvSpPr>
        <p:spPr/>
        <p:txBody>
          <a:bodyPr/>
          <a:lstStyle/>
          <a:p>
            <a:fld id="{6E2B935C-0738-495B-9060-E3C00A558146}" type="slidenum">
              <a:rPr lang="de-DE" smtClean="0"/>
              <a:t>45</a:t>
            </a:fld>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Tree>
    <p:extLst>
      <p:ext uri="{BB962C8B-B14F-4D97-AF65-F5344CB8AC3E}">
        <p14:creationId xmlns:p14="http://schemas.microsoft.com/office/powerpoint/2010/main" val="14762976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a:t>5. Prüfschema bei Epidemien und Pandemien</a:t>
            </a:r>
            <a:endParaRPr lang="de-DE" sz="3200" dirty="0"/>
          </a:p>
        </p:txBody>
      </p:sp>
      <p:sp>
        <p:nvSpPr>
          <p:cNvPr id="3" name="Inhaltsplatzhalter 2"/>
          <p:cNvSpPr>
            <a:spLocks noGrp="1"/>
          </p:cNvSpPr>
          <p:nvPr>
            <p:ph idx="1"/>
          </p:nvPr>
        </p:nvSpPr>
        <p:spPr>
          <a:xfrm>
            <a:off x="838200" y="1690688"/>
            <a:ext cx="10515600" cy="4486275"/>
          </a:xfrm>
        </p:spPr>
        <p:txBody>
          <a:bodyPr>
            <a:normAutofit/>
          </a:bodyPr>
          <a:lstStyle/>
          <a:p>
            <a:pPr marL="285750" indent="-285750" algn="just">
              <a:lnSpc>
                <a:spcPct val="100000"/>
              </a:lnSpc>
              <a:spcBef>
                <a:spcPts val="0"/>
              </a:spcBef>
            </a:pPr>
            <a:r>
              <a:rPr lang="de-DE" sz="2000" b="1" dirty="0">
                <a:solidFill>
                  <a:schemeClr val="tx1"/>
                </a:solidFill>
                <a:latin typeface="+mj-lt"/>
              </a:rPr>
              <a:t>Bei Vertragswidrigkeit </a:t>
            </a:r>
            <a:r>
              <a:rPr lang="de-DE" sz="2000" dirty="0">
                <a:solidFill>
                  <a:schemeClr val="tx1"/>
                </a:solidFill>
                <a:latin typeface="+mj-lt"/>
              </a:rPr>
              <a:t>Anspruch auf </a:t>
            </a:r>
          </a:p>
          <a:p>
            <a:pPr marL="457200" lvl="1" indent="0" algn="just">
              <a:lnSpc>
                <a:spcPct val="100000"/>
              </a:lnSpc>
              <a:spcBef>
                <a:spcPts val="0"/>
              </a:spcBef>
              <a:buNone/>
            </a:pPr>
            <a:r>
              <a:rPr lang="de-DE" sz="2000" b="1" dirty="0">
                <a:solidFill>
                  <a:schemeClr val="tx1"/>
                </a:solidFill>
                <a:latin typeface="+mj-lt"/>
              </a:rPr>
              <a:t>- angemessene Preisminderung</a:t>
            </a:r>
            <a:r>
              <a:rPr lang="de-DE" sz="2000" dirty="0">
                <a:solidFill>
                  <a:schemeClr val="tx1"/>
                </a:solidFill>
                <a:latin typeface="+mj-lt"/>
              </a:rPr>
              <a:t>, soweit nicht dem Reisenden zuzurechnen (§ 12 </a:t>
            </a:r>
            <a:r>
              <a:rPr lang="de-DE" sz="2000" dirty="0" err="1">
                <a:solidFill>
                  <a:schemeClr val="tx1"/>
                </a:solidFill>
                <a:latin typeface="+mj-lt"/>
              </a:rPr>
              <a:t>Abs</a:t>
            </a:r>
            <a:r>
              <a:rPr lang="de-DE" sz="2000" dirty="0">
                <a:solidFill>
                  <a:schemeClr val="tx1"/>
                </a:solidFill>
                <a:latin typeface="+mj-lt"/>
              </a:rPr>
              <a:t> 1)</a:t>
            </a:r>
          </a:p>
          <a:p>
            <a:pPr marL="457200" lvl="1" indent="0" algn="just">
              <a:lnSpc>
                <a:spcPct val="100000"/>
              </a:lnSpc>
              <a:spcBef>
                <a:spcPts val="0"/>
              </a:spcBef>
              <a:buNone/>
            </a:pPr>
            <a:r>
              <a:rPr lang="de-DE" sz="2000" b="1" dirty="0">
                <a:solidFill>
                  <a:schemeClr val="tx1"/>
                </a:solidFill>
                <a:latin typeface="+mj-lt"/>
              </a:rPr>
              <a:t>- angemessenen Schadenersatz </a:t>
            </a:r>
            <a:r>
              <a:rPr lang="de-DE" sz="2000" dirty="0">
                <a:solidFill>
                  <a:schemeClr val="tx1"/>
                </a:solidFill>
                <a:latin typeface="+mj-lt"/>
              </a:rPr>
              <a:t>(§ 12 </a:t>
            </a:r>
            <a:r>
              <a:rPr lang="de-DE" sz="2000" dirty="0" err="1">
                <a:solidFill>
                  <a:schemeClr val="tx1"/>
                </a:solidFill>
                <a:latin typeface="+mj-lt"/>
              </a:rPr>
              <a:t>Abs</a:t>
            </a:r>
            <a:r>
              <a:rPr lang="de-DE" sz="2000" dirty="0">
                <a:solidFill>
                  <a:schemeClr val="tx1"/>
                </a:solidFill>
                <a:latin typeface="+mj-lt"/>
              </a:rPr>
              <a:t> 2 und 3)</a:t>
            </a:r>
          </a:p>
          <a:p>
            <a:pPr marL="457200" lvl="1" indent="0" algn="just">
              <a:lnSpc>
                <a:spcPct val="100000"/>
              </a:lnSpc>
              <a:spcBef>
                <a:spcPts val="0"/>
              </a:spcBef>
              <a:buNone/>
            </a:pPr>
            <a:r>
              <a:rPr lang="de-DE" sz="2000" dirty="0">
                <a:solidFill>
                  <a:schemeClr val="tx1"/>
                </a:solidFill>
                <a:latin typeface="+mj-lt"/>
              </a:rPr>
              <a:t>- </a:t>
            </a:r>
            <a:r>
              <a:rPr lang="de-DE" sz="2000" dirty="0" err="1">
                <a:latin typeface="+mj-lt"/>
              </a:rPr>
              <a:t>g</a:t>
            </a:r>
            <a:r>
              <a:rPr lang="de-DE" sz="2000" dirty="0" err="1">
                <a:solidFill>
                  <a:schemeClr val="tx1"/>
                </a:solidFill>
                <a:latin typeface="+mj-lt"/>
              </a:rPr>
              <a:t>rds</a:t>
            </a:r>
            <a:r>
              <a:rPr lang="de-DE" sz="2000" dirty="0">
                <a:solidFill>
                  <a:schemeClr val="tx1"/>
                </a:solidFill>
                <a:latin typeface="+mj-lt"/>
              </a:rPr>
              <a:t>. gilt allg. vertragliches Schadenersatzrecht</a:t>
            </a:r>
          </a:p>
          <a:p>
            <a:pPr marL="457200" lvl="1" indent="0" algn="just">
              <a:lnSpc>
                <a:spcPct val="100000"/>
              </a:lnSpc>
              <a:spcBef>
                <a:spcPts val="0"/>
              </a:spcBef>
              <a:buNone/>
            </a:pPr>
            <a:r>
              <a:rPr lang="de-DE" sz="2000" dirty="0">
                <a:solidFill>
                  <a:schemeClr val="tx1"/>
                </a:solidFill>
                <a:latin typeface="+mj-lt"/>
              </a:rPr>
              <a:t>- bei erheblicher Vertragswidrigkeit auch angemessener </a:t>
            </a:r>
            <a:r>
              <a:rPr lang="de-DE" sz="2000" b="1" dirty="0">
                <a:solidFill>
                  <a:schemeClr val="tx1"/>
                </a:solidFill>
                <a:latin typeface="+mj-lt"/>
              </a:rPr>
              <a:t>Ersatz entgangener Urlaubsfreude</a:t>
            </a:r>
            <a:r>
              <a:rPr lang="de-DE" sz="2000" dirty="0">
                <a:solidFill>
                  <a:schemeClr val="tx1"/>
                </a:solidFill>
                <a:latin typeface="+mj-lt"/>
              </a:rPr>
              <a:t> </a:t>
            </a:r>
          </a:p>
          <a:p>
            <a:pPr lvl="1" algn="just">
              <a:lnSpc>
                <a:spcPct val="110000"/>
              </a:lnSpc>
            </a:pPr>
            <a:endParaRPr lang="de-DE" sz="1600" dirty="0">
              <a:solidFill>
                <a:schemeClr val="tx1"/>
              </a:solidFill>
              <a:latin typeface="+mj-lt"/>
            </a:endParaRPr>
          </a:p>
          <a:p>
            <a:pPr lvl="1" algn="just">
              <a:lnSpc>
                <a:spcPct val="110000"/>
              </a:lnSpc>
            </a:pPr>
            <a:endParaRPr lang="de-DE" sz="1600" dirty="0">
              <a:solidFill>
                <a:schemeClr val="tx1"/>
              </a:solidFill>
              <a:latin typeface="+mj-lt"/>
            </a:endParaRPr>
          </a:p>
          <a:p>
            <a:pPr marL="457200" lvl="1" indent="0" algn="just">
              <a:lnSpc>
                <a:spcPct val="100000"/>
              </a:lnSpc>
              <a:spcBef>
                <a:spcPts val="0"/>
              </a:spcBef>
              <a:buNone/>
            </a:pPr>
            <a:r>
              <a:rPr lang="de-DE" sz="1600" dirty="0">
                <a:solidFill>
                  <a:schemeClr val="tx1"/>
                </a:solidFill>
                <a:latin typeface="+mj-lt"/>
              </a:rPr>
              <a:t>- </a:t>
            </a:r>
            <a:r>
              <a:rPr lang="de-DE" sz="2000" dirty="0">
                <a:solidFill>
                  <a:schemeClr val="tx1"/>
                </a:solidFill>
                <a:latin typeface="+mj-lt"/>
              </a:rPr>
              <a:t>Verletzung der Rügeobliegenheit kann als </a:t>
            </a:r>
            <a:r>
              <a:rPr lang="de-DE" sz="2000" b="1" dirty="0">
                <a:solidFill>
                  <a:schemeClr val="tx1"/>
                </a:solidFill>
                <a:latin typeface="+mj-lt"/>
              </a:rPr>
              <a:t>Mitverschulden</a:t>
            </a:r>
            <a:r>
              <a:rPr lang="de-DE" sz="2000" dirty="0">
                <a:solidFill>
                  <a:schemeClr val="tx1"/>
                </a:solidFill>
                <a:latin typeface="+mj-lt"/>
              </a:rPr>
              <a:t> berücksichtigt werden</a:t>
            </a:r>
          </a:p>
          <a:p>
            <a:pPr marL="285750" indent="-285750" algn="just">
              <a:lnSpc>
                <a:spcPct val="100000"/>
              </a:lnSpc>
              <a:spcBef>
                <a:spcPts val="0"/>
              </a:spcBef>
            </a:pPr>
            <a:r>
              <a:rPr lang="de-DE" sz="2000" b="1" dirty="0">
                <a:solidFill>
                  <a:schemeClr val="tx1"/>
                </a:solidFill>
                <a:latin typeface="+mj-lt"/>
              </a:rPr>
              <a:t>Kein</a:t>
            </a:r>
            <a:r>
              <a:rPr lang="de-DE" sz="2000" dirty="0">
                <a:solidFill>
                  <a:schemeClr val="tx1"/>
                </a:solidFill>
                <a:latin typeface="+mj-lt"/>
              </a:rPr>
              <a:t> Schadenersatz, wenn Vertragswidrigkeit </a:t>
            </a:r>
          </a:p>
          <a:p>
            <a:pPr marL="457200" lvl="1" indent="0" algn="just">
              <a:lnSpc>
                <a:spcPct val="100000"/>
              </a:lnSpc>
              <a:spcBef>
                <a:spcPts val="0"/>
              </a:spcBef>
              <a:buNone/>
            </a:pPr>
            <a:r>
              <a:rPr lang="de-DE" sz="2000" dirty="0">
                <a:solidFill>
                  <a:schemeClr val="tx1"/>
                </a:solidFill>
                <a:latin typeface="+mj-lt"/>
              </a:rPr>
              <a:t>- dem </a:t>
            </a:r>
            <a:r>
              <a:rPr lang="de-DE" sz="2000" b="1" dirty="0">
                <a:solidFill>
                  <a:schemeClr val="tx1"/>
                </a:solidFill>
                <a:latin typeface="+mj-lt"/>
              </a:rPr>
              <a:t>Reisenden</a:t>
            </a:r>
            <a:r>
              <a:rPr lang="de-DE" sz="2000" dirty="0">
                <a:solidFill>
                  <a:schemeClr val="tx1"/>
                </a:solidFill>
                <a:latin typeface="+mj-lt"/>
              </a:rPr>
              <a:t> </a:t>
            </a:r>
            <a:r>
              <a:rPr lang="de-DE" sz="2000" dirty="0" err="1">
                <a:solidFill>
                  <a:schemeClr val="tx1"/>
                </a:solidFill>
                <a:latin typeface="+mj-lt"/>
              </a:rPr>
              <a:t>ode</a:t>
            </a:r>
            <a:r>
              <a:rPr lang="de-AT" sz="2000" dirty="0">
                <a:solidFill>
                  <a:schemeClr val="tx1"/>
                </a:solidFill>
                <a:latin typeface="+mj-lt"/>
              </a:rPr>
              <a:t>r</a:t>
            </a:r>
          </a:p>
          <a:p>
            <a:pPr marL="457200" lvl="1" indent="0" algn="just">
              <a:lnSpc>
                <a:spcPct val="100000"/>
              </a:lnSpc>
              <a:spcBef>
                <a:spcPts val="0"/>
              </a:spcBef>
              <a:buNone/>
            </a:pPr>
            <a:r>
              <a:rPr lang="de-DE" sz="2000" dirty="0">
                <a:solidFill>
                  <a:schemeClr val="tx1"/>
                </a:solidFill>
                <a:latin typeface="+mj-lt"/>
              </a:rPr>
              <a:t>- einem </a:t>
            </a:r>
            <a:r>
              <a:rPr lang="de-DE" sz="2000" b="1" dirty="0">
                <a:solidFill>
                  <a:schemeClr val="tx1"/>
                </a:solidFill>
                <a:latin typeface="+mj-lt"/>
              </a:rPr>
              <a:t>unbeteiligten Dritten </a:t>
            </a:r>
            <a:r>
              <a:rPr lang="de-DE" sz="2000" dirty="0">
                <a:solidFill>
                  <a:schemeClr val="tx1"/>
                </a:solidFill>
                <a:latin typeface="+mj-lt"/>
              </a:rPr>
              <a:t>zuzurechnen ist und Vertragswidrigkeit weder vorhersehbar noch vermeidbar war oder</a:t>
            </a:r>
          </a:p>
          <a:p>
            <a:pPr marL="457200" lvl="1" indent="0" algn="just">
              <a:lnSpc>
                <a:spcPct val="100000"/>
              </a:lnSpc>
              <a:spcBef>
                <a:spcPts val="0"/>
              </a:spcBef>
              <a:buNone/>
            </a:pPr>
            <a:r>
              <a:rPr lang="de-DE" sz="2000" dirty="0">
                <a:solidFill>
                  <a:schemeClr val="tx1"/>
                </a:solidFill>
                <a:latin typeface="+mj-lt"/>
              </a:rPr>
              <a:t>- auf </a:t>
            </a:r>
            <a:r>
              <a:rPr lang="de-DE" sz="2000" b="1" dirty="0">
                <a:solidFill>
                  <a:schemeClr val="tx1"/>
                </a:solidFill>
                <a:latin typeface="+mj-lt"/>
              </a:rPr>
              <a:t>unvermeidbare und außergewöhnliche Umstände </a:t>
            </a:r>
            <a:r>
              <a:rPr lang="de-DE" sz="2000" dirty="0">
                <a:solidFill>
                  <a:schemeClr val="tx1"/>
                </a:solidFill>
                <a:latin typeface="+mj-lt"/>
              </a:rPr>
              <a:t>zurückzuführen ist.</a:t>
            </a:r>
            <a:endParaRPr lang="de-DE" sz="2000" b="1" dirty="0">
              <a:solidFill>
                <a:schemeClr val="tx1"/>
              </a:solidFill>
              <a:latin typeface="+mj-lt"/>
            </a:endParaRPr>
          </a:p>
        </p:txBody>
      </p:sp>
      <p:sp>
        <p:nvSpPr>
          <p:cNvPr id="4" name="Fußzeilenplatzhalter 3"/>
          <p:cNvSpPr>
            <a:spLocks noGrp="1"/>
          </p:cNvSpPr>
          <p:nvPr>
            <p:ph type="ftr" sz="quarter" idx="11"/>
          </p:nvPr>
        </p:nvSpPr>
        <p:spPr/>
        <p:txBody>
          <a:bodyPr/>
          <a:lstStyle/>
          <a:p>
            <a:r>
              <a:rPr lang="de-DE"/>
              <a:t>RA Dr. Eike Lindinger,  1080 Wien, Wickenburgg. 26/5,  kanzlei@ra-el.at, 01/4020173</a:t>
            </a:r>
          </a:p>
        </p:txBody>
      </p:sp>
      <p:sp>
        <p:nvSpPr>
          <p:cNvPr id="5" name="Foliennummernplatzhalter 4"/>
          <p:cNvSpPr>
            <a:spLocks noGrp="1"/>
          </p:cNvSpPr>
          <p:nvPr>
            <p:ph type="sldNum" sz="quarter" idx="12"/>
          </p:nvPr>
        </p:nvSpPr>
        <p:spPr/>
        <p:txBody>
          <a:bodyPr/>
          <a:lstStyle/>
          <a:p>
            <a:fld id="{6E2B935C-0738-495B-9060-E3C00A558146}" type="slidenum">
              <a:rPr lang="de-DE" smtClean="0"/>
              <a:t>46</a:t>
            </a:fld>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7" name="Rechteck 6"/>
          <p:cNvSpPr/>
          <p:nvPr/>
        </p:nvSpPr>
        <p:spPr>
          <a:xfrm>
            <a:off x="1532964" y="3406588"/>
            <a:ext cx="8798560" cy="3530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spcBef>
                <a:spcPct val="20000"/>
              </a:spcBef>
            </a:pPr>
            <a:r>
              <a:rPr lang="de-DE" sz="1600" i="1" dirty="0">
                <a:solidFill>
                  <a:prstClr val="black"/>
                </a:solidFill>
                <a:latin typeface="+mj-lt"/>
                <a:ea typeface="Verdana" panose="020B0604030504040204" pitchFamily="34" charset="0"/>
              </a:rPr>
              <a:t>Praxishinweis: Bemessungskriterien wie bisher nach § 31e Abs 3 KSchG</a:t>
            </a:r>
          </a:p>
        </p:txBody>
      </p:sp>
    </p:spTree>
    <p:extLst>
      <p:ext uri="{BB962C8B-B14F-4D97-AF65-F5344CB8AC3E}">
        <p14:creationId xmlns:p14="http://schemas.microsoft.com/office/powerpoint/2010/main" val="29284664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a:t>5. Prüfschema bei Epidemien und Pandemien</a:t>
            </a:r>
            <a:endParaRPr lang="de-DE" sz="3200" dirty="0"/>
          </a:p>
        </p:txBody>
      </p:sp>
      <p:sp>
        <p:nvSpPr>
          <p:cNvPr id="3" name="Inhaltsplatzhalter 2"/>
          <p:cNvSpPr>
            <a:spLocks noGrp="1"/>
          </p:cNvSpPr>
          <p:nvPr>
            <p:ph idx="1"/>
          </p:nvPr>
        </p:nvSpPr>
        <p:spPr>
          <a:xfrm>
            <a:off x="838200" y="1513840"/>
            <a:ext cx="10515600" cy="4663123"/>
          </a:xfrm>
        </p:spPr>
        <p:txBody>
          <a:bodyPr>
            <a:normAutofit/>
          </a:bodyPr>
          <a:lstStyle/>
          <a:p>
            <a:pPr marL="285750" indent="-285750" algn="just">
              <a:lnSpc>
                <a:spcPct val="120000"/>
              </a:lnSpc>
              <a:spcBef>
                <a:spcPts val="0"/>
              </a:spcBef>
            </a:pPr>
            <a:r>
              <a:rPr lang="de-DE" sz="2000" b="1" dirty="0">
                <a:solidFill>
                  <a:schemeClr val="tx1"/>
                </a:solidFill>
                <a:latin typeface="+mj-lt"/>
              </a:rPr>
              <a:t>Keine vertragliche Einschränkung </a:t>
            </a:r>
            <a:r>
              <a:rPr lang="de-DE" sz="2000" dirty="0">
                <a:solidFill>
                  <a:schemeClr val="tx1"/>
                </a:solidFill>
                <a:latin typeface="+mj-lt"/>
              </a:rPr>
              <a:t>des Schadenersatzes im Voraus möglich,</a:t>
            </a:r>
          </a:p>
          <a:p>
            <a:pPr marL="285750" indent="-285750" algn="just">
              <a:lnSpc>
                <a:spcPct val="120000"/>
              </a:lnSpc>
              <a:spcBef>
                <a:spcPts val="0"/>
              </a:spcBef>
            </a:pPr>
            <a:r>
              <a:rPr lang="de-DE" sz="2000" b="1" dirty="0">
                <a:solidFill>
                  <a:schemeClr val="tx1"/>
                </a:solidFill>
                <a:latin typeface="+mj-lt"/>
              </a:rPr>
              <a:t>aber Einschränkung in völkerrechtlichen Verträgen</a:t>
            </a:r>
            <a:r>
              <a:rPr lang="de-DE" sz="2000" dirty="0">
                <a:solidFill>
                  <a:schemeClr val="tx1"/>
                </a:solidFill>
                <a:latin typeface="+mj-lt"/>
              </a:rPr>
              <a:t>, die für die EU verbindlich sind, gelten auch für den Reiseveranstalter (</a:t>
            </a:r>
            <a:r>
              <a:rPr lang="de-DE" sz="2000" dirty="0" err="1">
                <a:solidFill>
                  <a:schemeClr val="tx1"/>
                </a:solidFill>
                <a:latin typeface="+mj-lt"/>
              </a:rPr>
              <a:t>zB</a:t>
            </a:r>
            <a:r>
              <a:rPr lang="de-DE" sz="2000" dirty="0">
                <a:solidFill>
                  <a:schemeClr val="tx1"/>
                </a:solidFill>
                <a:latin typeface="+mj-lt"/>
              </a:rPr>
              <a:t> Übereinkommen von Montreal von 1999 zur Vereinheitlichung best. Vorschriften über Beförderung im </a:t>
            </a:r>
            <a:r>
              <a:rPr lang="de-DE" sz="2000" dirty="0" err="1">
                <a:solidFill>
                  <a:schemeClr val="tx1"/>
                </a:solidFill>
                <a:latin typeface="+mj-lt"/>
              </a:rPr>
              <a:t>internat</a:t>
            </a:r>
            <a:r>
              <a:rPr lang="de-DE" sz="2000" dirty="0">
                <a:solidFill>
                  <a:schemeClr val="tx1"/>
                </a:solidFill>
                <a:latin typeface="+mj-lt"/>
              </a:rPr>
              <a:t>. Luftverkehr; COTIF) (</a:t>
            </a:r>
            <a:r>
              <a:rPr lang="de-DE" sz="2000" dirty="0" err="1">
                <a:solidFill>
                  <a:schemeClr val="tx1"/>
                </a:solidFill>
                <a:latin typeface="+mj-lt"/>
              </a:rPr>
              <a:t>Abs</a:t>
            </a:r>
            <a:r>
              <a:rPr lang="de-DE" sz="2000" dirty="0">
                <a:solidFill>
                  <a:schemeClr val="tx1"/>
                </a:solidFill>
                <a:latin typeface="+mj-lt"/>
              </a:rPr>
              <a:t> 4)</a:t>
            </a:r>
          </a:p>
          <a:p>
            <a:pPr marL="285750" indent="-285750" algn="just">
              <a:lnSpc>
                <a:spcPct val="120000"/>
              </a:lnSpc>
              <a:spcBef>
                <a:spcPts val="0"/>
              </a:spcBef>
            </a:pPr>
            <a:r>
              <a:rPr lang="de-DE" sz="2000" b="1" dirty="0">
                <a:solidFill>
                  <a:schemeClr val="tx1"/>
                </a:solidFill>
                <a:latin typeface="+mj-lt"/>
              </a:rPr>
              <a:t>Wechselseitige Anrechnung </a:t>
            </a:r>
            <a:r>
              <a:rPr lang="de-DE" sz="2000" dirty="0">
                <a:solidFill>
                  <a:schemeClr val="tx1"/>
                </a:solidFill>
                <a:latin typeface="+mj-lt"/>
              </a:rPr>
              <a:t>der gewährleistungs- oder schadenersatzrechtlichen Ansprüche aus versch. EU-Verordnungen über Flug- und Fahrgastrechte und Unfallhaftung sowie nach </a:t>
            </a:r>
            <a:r>
              <a:rPr lang="de-DE" sz="2000" dirty="0" err="1">
                <a:solidFill>
                  <a:schemeClr val="tx1"/>
                </a:solidFill>
                <a:latin typeface="+mj-lt"/>
              </a:rPr>
              <a:t>internat</a:t>
            </a:r>
            <a:r>
              <a:rPr lang="de-DE" sz="2000" dirty="0">
                <a:solidFill>
                  <a:schemeClr val="tx1"/>
                </a:solidFill>
                <a:latin typeface="+mj-lt"/>
              </a:rPr>
              <a:t>. Übereinkünften (</a:t>
            </a:r>
            <a:r>
              <a:rPr lang="de-DE" sz="2000" dirty="0" err="1">
                <a:solidFill>
                  <a:schemeClr val="tx1"/>
                </a:solidFill>
                <a:latin typeface="+mj-lt"/>
              </a:rPr>
              <a:t>Abs</a:t>
            </a:r>
            <a:r>
              <a:rPr lang="de-DE" sz="2000" dirty="0">
                <a:solidFill>
                  <a:schemeClr val="tx1"/>
                </a:solidFill>
                <a:latin typeface="+mj-lt"/>
              </a:rPr>
              <a:t> 5)</a:t>
            </a:r>
          </a:p>
          <a:p>
            <a:pPr algn="just">
              <a:lnSpc>
                <a:spcPct val="120000"/>
              </a:lnSpc>
            </a:pPr>
            <a:endParaRPr lang="de-DE" sz="2000" dirty="0">
              <a:solidFill>
                <a:schemeClr val="tx1"/>
              </a:solidFill>
              <a:latin typeface="+mj-lt"/>
            </a:endParaRPr>
          </a:p>
          <a:p>
            <a:pPr marL="0" indent="0" algn="just">
              <a:lnSpc>
                <a:spcPct val="170000"/>
              </a:lnSpc>
              <a:buNone/>
            </a:pPr>
            <a:endParaRPr lang="de-DE" sz="2000" dirty="0">
              <a:solidFill>
                <a:schemeClr val="tx1"/>
              </a:solidFill>
              <a:latin typeface="+mj-lt"/>
            </a:endParaRPr>
          </a:p>
          <a:p>
            <a:pPr marL="285750" indent="-285750" algn="just">
              <a:lnSpc>
                <a:spcPct val="120000"/>
              </a:lnSpc>
              <a:spcBef>
                <a:spcPts val="0"/>
              </a:spcBef>
            </a:pPr>
            <a:r>
              <a:rPr lang="de-DE" sz="2000" dirty="0">
                <a:solidFill>
                  <a:schemeClr val="tx1"/>
                </a:solidFill>
                <a:latin typeface="+mj-lt"/>
              </a:rPr>
              <a:t>Vertragliche </a:t>
            </a:r>
            <a:r>
              <a:rPr lang="de-DE" sz="2000" b="1" dirty="0">
                <a:solidFill>
                  <a:schemeClr val="tx1"/>
                </a:solidFill>
                <a:latin typeface="+mj-lt"/>
              </a:rPr>
              <a:t>Verkürzung der Verjährungsfrist </a:t>
            </a:r>
            <a:r>
              <a:rPr lang="de-DE" sz="2000" dirty="0">
                <a:solidFill>
                  <a:schemeClr val="tx1"/>
                </a:solidFill>
                <a:latin typeface="+mj-lt"/>
              </a:rPr>
              <a:t>auf weniger als zwei Jahre </a:t>
            </a:r>
            <a:r>
              <a:rPr lang="de-DE" sz="2000" b="1" dirty="0">
                <a:solidFill>
                  <a:schemeClr val="tx1"/>
                </a:solidFill>
                <a:latin typeface="+mj-lt"/>
              </a:rPr>
              <a:t>unwirksam</a:t>
            </a:r>
            <a:r>
              <a:rPr lang="de-DE" sz="2000" dirty="0">
                <a:solidFill>
                  <a:schemeClr val="tx1"/>
                </a:solidFill>
                <a:latin typeface="+mj-lt"/>
              </a:rPr>
              <a:t> (</a:t>
            </a:r>
            <a:r>
              <a:rPr lang="de-DE" sz="2000" dirty="0" err="1">
                <a:solidFill>
                  <a:schemeClr val="tx1"/>
                </a:solidFill>
                <a:latin typeface="+mj-lt"/>
              </a:rPr>
              <a:t>Abs</a:t>
            </a:r>
            <a:r>
              <a:rPr lang="de-DE" sz="2000" dirty="0">
                <a:solidFill>
                  <a:schemeClr val="tx1"/>
                </a:solidFill>
                <a:latin typeface="+mj-lt"/>
              </a:rPr>
              <a:t> 6)</a:t>
            </a:r>
            <a:endParaRPr lang="de-AT" sz="2000" dirty="0">
              <a:solidFill>
                <a:schemeClr val="tx1"/>
              </a:solidFill>
              <a:latin typeface="+mj-lt"/>
            </a:endParaRPr>
          </a:p>
          <a:p>
            <a:endParaRPr lang="de-DE" sz="2600" dirty="0"/>
          </a:p>
        </p:txBody>
      </p:sp>
      <p:sp>
        <p:nvSpPr>
          <p:cNvPr id="4" name="Fußzeilenplatzhalter 3"/>
          <p:cNvSpPr>
            <a:spLocks noGrp="1"/>
          </p:cNvSpPr>
          <p:nvPr>
            <p:ph type="ftr" sz="quarter" idx="11"/>
          </p:nvPr>
        </p:nvSpPr>
        <p:spPr/>
        <p:txBody>
          <a:bodyPr/>
          <a:lstStyle/>
          <a:p>
            <a:r>
              <a:rPr lang="de-DE"/>
              <a:t>RA Dr. Eike Lindinger,  1080 Wien, Wickenburgg. 26/5,  kanzlei@ra-el.at, 01/4020173</a:t>
            </a:r>
          </a:p>
        </p:txBody>
      </p:sp>
      <p:sp>
        <p:nvSpPr>
          <p:cNvPr id="5" name="Foliennummernplatzhalter 4"/>
          <p:cNvSpPr>
            <a:spLocks noGrp="1"/>
          </p:cNvSpPr>
          <p:nvPr>
            <p:ph type="sldNum" sz="quarter" idx="12"/>
          </p:nvPr>
        </p:nvSpPr>
        <p:spPr/>
        <p:txBody>
          <a:bodyPr/>
          <a:lstStyle/>
          <a:p>
            <a:fld id="{6E2B935C-0738-495B-9060-E3C00A558146}" type="slidenum">
              <a:rPr lang="de-DE" smtClean="0"/>
              <a:t>47</a:t>
            </a:fld>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8" name="Rechteck 7"/>
          <p:cNvSpPr/>
          <p:nvPr/>
        </p:nvSpPr>
        <p:spPr>
          <a:xfrm>
            <a:off x="1184849" y="4266616"/>
            <a:ext cx="9822302" cy="5542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de-DE" sz="1600" i="1" dirty="0">
                <a:solidFill>
                  <a:prstClr val="black"/>
                </a:solidFill>
                <a:latin typeface="+mj-lt"/>
                <a:ea typeface="Verdana" panose="020B0604030504040204" pitchFamily="34" charset="0"/>
              </a:rPr>
              <a:t>Praxishinweis: Verbot der Überkompensation; Rechtsprechung Anrechnung </a:t>
            </a:r>
            <a:r>
              <a:rPr lang="de-DE" sz="1600" i="1" dirty="0" err="1">
                <a:solidFill>
                  <a:prstClr val="black"/>
                </a:solidFill>
                <a:latin typeface="+mj-lt"/>
                <a:ea typeface="Verdana" panose="020B0604030504040204" pitchFamily="34" charset="0"/>
              </a:rPr>
              <a:t>FluggastrechteVO</a:t>
            </a:r>
            <a:r>
              <a:rPr lang="de-DE" sz="1600" i="1" dirty="0">
                <a:solidFill>
                  <a:prstClr val="black"/>
                </a:solidFill>
                <a:latin typeface="+mj-lt"/>
                <a:ea typeface="Verdana" panose="020B0604030504040204" pitchFamily="34" charset="0"/>
              </a:rPr>
              <a:t>/PRG)</a:t>
            </a:r>
            <a:endParaRPr lang="de-AT" sz="1600" i="1" dirty="0">
              <a:latin typeface="+mj-lt"/>
              <a:ea typeface="Verdana" panose="020B0604030504040204" pitchFamily="34" charset="0"/>
            </a:endParaRPr>
          </a:p>
        </p:txBody>
      </p:sp>
    </p:spTree>
    <p:extLst>
      <p:ext uri="{BB962C8B-B14F-4D97-AF65-F5344CB8AC3E}">
        <p14:creationId xmlns:p14="http://schemas.microsoft.com/office/powerpoint/2010/main" val="2485518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F0927D-8273-4C15-AEFD-F510C1E82CC9}"/>
              </a:ext>
            </a:extLst>
          </p:cNvPr>
          <p:cNvSpPr>
            <a:spLocks noGrp="1"/>
          </p:cNvSpPr>
          <p:nvPr>
            <p:ph type="title"/>
          </p:nvPr>
        </p:nvSpPr>
        <p:spPr>
          <a:xfrm>
            <a:off x="838200" y="2405960"/>
            <a:ext cx="10515600" cy="1325563"/>
          </a:xfrm>
        </p:spPr>
        <p:txBody>
          <a:bodyPr>
            <a:normAutofit/>
          </a:bodyPr>
          <a:lstStyle/>
          <a:p>
            <a:pPr algn="ctr"/>
            <a:r>
              <a:rPr lang="de-AT" sz="4800" b="1" dirty="0"/>
              <a:t>VI. Corona – </a:t>
            </a:r>
            <a:r>
              <a:rPr lang="de-AT" sz="4800" b="1"/>
              <a:t>ein Reisemangel?</a:t>
            </a:r>
            <a:endParaRPr lang="de-AT" sz="4800" b="1" dirty="0"/>
          </a:p>
        </p:txBody>
      </p:sp>
      <p:sp>
        <p:nvSpPr>
          <p:cNvPr id="3" name="Fußzeilenplatzhalter 2"/>
          <p:cNvSpPr>
            <a:spLocks noGrp="1"/>
          </p:cNvSpPr>
          <p:nvPr>
            <p:ph type="ftr" sz="quarter" idx="11"/>
          </p:nvPr>
        </p:nvSpPr>
        <p:spPr/>
        <p:txBody>
          <a:bodyPr/>
          <a:lstStyle/>
          <a:p>
            <a:r>
              <a:rPr lang="de-DE"/>
              <a:t>RA Dr. Eike Lindinger,  1080 Wien, Wickenburgg. 26/5,  kanzlei@ra-el.at, 01/4020173</a:t>
            </a:r>
          </a:p>
        </p:txBody>
      </p:sp>
      <p:sp>
        <p:nvSpPr>
          <p:cNvPr id="4" name="Foliennummernplatzhalter 3"/>
          <p:cNvSpPr>
            <a:spLocks noGrp="1"/>
          </p:cNvSpPr>
          <p:nvPr>
            <p:ph type="sldNum" sz="quarter" idx="12"/>
          </p:nvPr>
        </p:nvSpPr>
        <p:spPr/>
        <p:txBody>
          <a:bodyPr/>
          <a:lstStyle/>
          <a:p>
            <a:fld id="{363C3A19-FC31-4642-AB6C-25301AC8225F}" type="slidenum">
              <a:rPr lang="de-DE" smtClean="0"/>
              <a:t>48</a:t>
            </a:fld>
            <a:endParaRPr lang="de-DE"/>
          </a:p>
        </p:txBody>
      </p:sp>
    </p:spTree>
    <p:extLst>
      <p:ext uri="{BB962C8B-B14F-4D97-AF65-F5344CB8AC3E}">
        <p14:creationId xmlns:p14="http://schemas.microsoft.com/office/powerpoint/2010/main" val="27107396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a:t>1. Anspruchsgrundlagen</a:t>
            </a:r>
          </a:p>
        </p:txBody>
      </p:sp>
      <p:sp>
        <p:nvSpPr>
          <p:cNvPr id="3" name="Inhaltsplatzhalter 2"/>
          <p:cNvSpPr>
            <a:spLocks noGrp="1"/>
          </p:cNvSpPr>
          <p:nvPr>
            <p:ph idx="1"/>
          </p:nvPr>
        </p:nvSpPr>
        <p:spPr>
          <a:xfrm>
            <a:off x="838200" y="1577788"/>
            <a:ext cx="10515600" cy="4599175"/>
          </a:xfrm>
        </p:spPr>
        <p:txBody>
          <a:bodyPr>
            <a:normAutofit/>
          </a:bodyPr>
          <a:lstStyle/>
          <a:p>
            <a:pPr marL="0" indent="0" algn="just">
              <a:lnSpc>
                <a:spcPct val="110000"/>
              </a:lnSpc>
              <a:buNone/>
            </a:pPr>
            <a:r>
              <a:rPr lang="de-DE" sz="2000" dirty="0">
                <a:latin typeface="+mj-lt"/>
              </a:rPr>
              <a:t>Bei Vertragswidrigkeit hat der Reisende Anspruch auf </a:t>
            </a:r>
          </a:p>
          <a:p>
            <a:pPr lvl="0" algn="just">
              <a:lnSpc>
                <a:spcPct val="110000"/>
              </a:lnSpc>
            </a:pPr>
            <a:r>
              <a:rPr lang="de-DE" sz="2000" dirty="0">
                <a:latin typeface="+mj-lt"/>
              </a:rPr>
              <a:t>angemessene </a:t>
            </a:r>
            <a:r>
              <a:rPr lang="de-DE" sz="2000" b="1" dirty="0">
                <a:latin typeface="+mj-lt"/>
              </a:rPr>
              <a:t>Preisminderung</a:t>
            </a:r>
            <a:r>
              <a:rPr lang="de-DE" sz="2000" dirty="0">
                <a:latin typeface="+mj-lt"/>
              </a:rPr>
              <a:t>, soweit diese nicht dem Reisenden zuzurechnen (§ 12 </a:t>
            </a:r>
            <a:r>
              <a:rPr lang="de-DE" sz="2000" dirty="0" err="1">
                <a:latin typeface="+mj-lt"/>
              </a:rPr>
              <a:t>Abs</a:t>
            </a:r>
            <a:r>
              <a:rPr lang="de-DE" sz="2000" dirty="0">
                <a:latin typeface="+mj-lt"/>
              </a:rPr>
              <a:t> 1 PRG)</a:t>
            </a:r>
          </a:p>
          <a:p>
            <a:pPr lvl="0" algn="just">
              <a:lnSpc>
                <a:spcPct val="110000"/>
              </a:lnSpc>
            </a:pPr>
            <a:r>
              <a:rPr lang="de-DE" sz="2000" dirty="0">
                <a:latin typeface="+mj-lt"/>
              </a:rPr>
              <a:t>angemessenen </a:t>
            </a:r>
            <a:r>
              <a:rPr lang="de-DE" sz="2000" b="1" dirty="0">
                <a:latin typeface="+mj-lt"/>
              </a:rPr>
              <a:t>Schadenersatz</a:t>
            </a:r>
            <a:r>
              <a:rPr lang="de-DE" sz="2000" dirty="0">
                <a:latin typeface="+mj-lt"/>
              </a:rPr>
              <a:t> (§ 12 </a:t>
            </a:r>
            <a:r>
              <a:rPr lang="de-DE" sz="2000" dirty="0" err="1">
                <a:latin typeface="+mj-lt"/>
              </a:rPr>
              <a:t>Abs</a:t>
            </a:r>
            <a:r>
              <a:rPr lang="de-DE" sz="2000" dirty="0">
                <a:latin typeface="+mj-lt"/>
              </a:rPr>
              <a:t> 2 und 3 PRG)</a:t>
            </a:r>
          </a:p>
          <a:p>
            <a:pPr lvl="0" algn="just">
              <a:lnSpc>
                <a:spcPct val="110000"/>
              </a:lnSpc>
            </a:pPr>
            <a:r>
              <a:rPr lang="de-DE" sz="2000" dirty="0">
                <a:latin typeface="+mj-lt"/>
              </a:rPr>
              <a:t>bei Vorliegen einer erheblicher Vertragswidrigkeit auch auf angemessenen </a:t>
            </a:r>
            <a:r>
              <a:rPr lang="de-DE" sz="2000" b="1" dirty="0">
                <a:latin typeface="+mj-lt"/>
              </a:rPr>
              <a:t>Ersatz entgangener Urlaubsfreude </a:t>
            </a:r>
            <a:r>
              <a:rPr lang="de-DE" sz="2000" dirty="0">
                <a:latin typeface="+mj-lt"/>
              </a:rPr>
              <a:t>(Bemessungskriterien wie bisher nach § 31e </a:t>
            </a:r>
            <a:r>
              <a:rPr lang="de-DE" sz="2000" dirty="0" err="1">
                <a:latin typeface="+mj-lt"/>
              </a:rPr>
              <a:t>Abs</a:t>
            </a:r>
            <a:r>
              <a:rPr lang="de-DE" sz="2000" dirty="0">
                <a:latin typeface="+mj-lt"/>
              </a:rPr>
              <a:t> 3 KSchG).</a:t>
            </a:r>
          </a:p>
          <a:p>
            <a:pPr lvl="0" algn="just">
              <a:lnSpc>
                <a:spcPct val="110000"/>
              </a:lnSpc>
            </a:pPr>
            <a:r>
              <a:rPr lang="de-DE" sz="2000" b="1" dirty="0">
                <a:latin typeface="+mj-lt"/>
              </a:rPr>
              <a:t>Verletzung</a:t>
            </a:r>
            <a:r>
              <a:rPr lang="de-DE" sz="2000" dirty="0">
                <a:latin typeface="+mj-lt"/>
              </a:rPr>
              <a:t> der </a:t>
            </a:r>
            <a:r>
              <a:rPr lang="de-DE" sz="2000" b="1" dirty="0">
                <a:latin typeface="+mj-lt"/>
              </a:rPr>
              <a:t>Rügeobliegenheit</a:t>
            </a:r>
            <a:r>
              <a:rPr lang="de-DE" sz="2000" dirty="0">
                <a:latin typeface="+mj-lt"/>
              </a:rPr>
              <a:t> kann zur </a:t>
            </a:r>
            <a:r>
              <a:rPr lang="de-DE" sz="2000" b="1" dirty="0">
                <a:latin typeface="+mj-lt"/>
              </a:rPr>
              <a:t>Minderung</a:t>
            </a:r>
            <a:r>
              <a:rPr lang="de-DE" sz="2000" dirty="0">
                <a:latin typeface="+mj-lt"/>
              </a:rPr>
              <a:t> des Minderungsanspruches führen bzw. als </a:t>
            </a:r>
            <a:r>
              <a:rPr lang="de-DE" sz="2000" b="1" dirty="0">
                <a:latin typeface="+mj-lt"/>
              </a:rPr>
              <a:t>Mitverschulden</a:t>
            </a:r>
            <a:r>
              <a:rPr lang="de-DE" sz="2000" dirty="0">
                <a:latin typeface="+mj-lt"/>
              </a:rPr>
              <a:t> berücksichtigt werden (vgl. </a:t>
            </a:r>
            <a:r>
              <a:rPr lang="de-DE" sz="2000" i="1" dirty="0">
                <a:latin typeface="+mj-lt"/>
              </a:rPr>
              <a:t>Lindinger, </a:t>
            </a:r>
            <a:r>
              <a:rPr lang="de-DE" sz="2000" dirty="0">
                <a:latin typeface="+mj-lt"/>
              </a:rPr>
              <a:t>Wiener Liste</a:t>
            </a:r>
            <a:r>
              <a:rPr lang="de-DE" sz="2000" baseline="30000" dirty="0">
                <a:latin typeface="+mj-lt"/>
              </a:rPr>
              <a:t>4</a:t>
            </a:r>
            <a:r>
              <a:rPr lang="de-DE" sz="2000" dirty="0">
                <a:latin typeface="+mj-lt"/>
              </a:rPr>
              <a:t> Grundsätze der Gewährleistung und Berechnung der Minderung im Pauschalreiserecht, 1 ff; </a:t>
            </a:r>
            <a:r>
              <a:rPr lang="de-DE" sz="2000" i="1" dirty="0">
                <a:latin typeface="+mj-lt"/>
              </a:rPr>
              <a:t>S. </a:t>
            </a:r>
            <a:r>
              <a:rPr lang="de-DE" sz="2000" i="1" dirty="0" err="1">
                <a:latin typeface="+mj-lt"/>
              </a:rPr>
              <a:t>Kamilarov</a:t>
            </a:r>
            <a:r>
              <a:rPr lang="de-DE" sz="2000" i="1" dirty="0">
                <a:latin typeface="+mj-lt"/>
              </a:rPr>
              <a:t>, </a:t>
            </a:r>
            <a:r>
              <a:rPr lang="de-DE" sz="2000" dirty="0">
                <a:latin typeface="+mj-lt"/>
              </a:rPr>
              <a:t>Das Pauschalreisegesetz, Anwendungsbereich und Gewährleistung, 87 ff, sowie BG Innsbruck 18.05.2020, 20 C 73/20y </a:t>
            </a:r>
            <a:r>
              <a:rPr lang="de-DE" sz="2000" dirty="0" err="1">
                <a:latin typeface="+mj-lt"/>
              </a:rPr>
              <a:t>ua</a:t>
            </a:r>
            <a:r>
              <a:rPr lang="de-DE" sz="2000" dirty="0">
                <a:latin typeface="+mj-lt"/>
              </a:rPr>
              <a:t>).</a:t>
            </a:r>
          </a:p>
          <a:p>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5" name="Fußzeilenplatzhalter 3">
            <a:extLst>
              <a:ext uri="{FF2B5EF4-FFF2-40B4-BE49-F238E27FC236}">
                <a16:creationId xmlns:a16="http://schemas.microsoft.com/office/drawing/2014/main" id="{0B9CB786-1047-462C-B59A-DFA59773CCB2}"/>
              </a:ext>
            </a:extLst>
          </p:cNvPr>
          <p:cNvSpPr>
            <a:spLocks noGrp="1"/>
          </p:cNvSpPr>
          <p:nvPr>
            <p:ph type="ftr" sz="quarter" idx="11"/>
          </p:nvPr>
        </p:nvSpPr>
        <p:spPr>
          <a:xfrm>
            <a:off x="4165600" y="6356359"/>
            <a:ext cx="3860800" cy="365125"/>
          </a:xfrm>
        </p:spPr>
        <p:txBody>
          <a:bodyPr/>
          <a:lstStyle/>
          <a:p>
            <a:r>
              <a:rPr lang="de-AT" dirty="0"/>
              <a:t>RA Dr. Eike Lindinger,  1080 Wien, </a:t>
            </a:r>
            <a:r>
              <a:rPr lang="de-AT" dirty="0" err="1"/>
              <a:t>Wickenburgg</a:t>
            </a:r>
            <a:r>
              <a:rPr lang="de-AT" dirty="0"/>
              <a:t>. 26/5,  kanzlei@ra-el.at, 01/4020173</a:t>
            </a:r>
          </a:p>
        </p:txBody>
      </p:sp>
      <p:sp>
        <p:nvSpPr>
          <p:cNvPr id="6" name="Foliennummernplatzhalter 5"/>
          <p:cNvSpPr>
            <a:spLocks noGrp="1"/>
          </p:cNvSpPr>
          <p:nvPr>
            <p:ph type="sldNum" sz="quarter" idx="12"/>
          </p:nvPr>
        </p:nvSpPr>
        <p:spPr/>
        <p:txBody>
          <a:bodyPr/>
          <a:lstStyle/>
          <a:p>
            <a:fld id="{363C3A19-FC31-4642-AB6C-25301AC8225F}" type="slidenum">
              <a:rPr lang="de-DE" smtClean="0"/>
              <a:t>49</a:t>
            </a:fld>
            <a:endParaRPr lang="de-DE"/>
          </a:p>
        </p:txBody>
      </p:sp>
    </p:spTree>
    <p:extLst>
      <p:ext uri="{BB962C8B-B14F-4D97-AF65-F5344CB8AC3E}">
        <p14:creationId xmlns:p14="http://schemas.microsoft.com/office/powerpoint/2010/main" val="190548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0E6274-91D4-4B17-B45E-298351375006}"/>
              </a:ext>
            </a:extLst>
          </p:cNvPr>
          <p:cNvSpPr>
            <a:spLocks noGrp="1"/>
          </p:cNvSpPr>
          <p:nvPr>
            <p:ph type="title"/>
          </p:nvPr>
        </p:nvSpPr>
        <p:spPr>
          <a:xfrm>
            <a:off x="772212" y="418679"/>
            <a:ext cx="10515600" cy="1325563"/>
          </a:xfrm>
        </p:spPr>
        <p:txBody>
          <a:bodyPr>
            <a:normAutofit/>
          </a:bodyPr>
          <a:lstStyle/>
          <a:p>
            <a:r>
              <a:rPr lang="de-AT" sz="3200" b="1" dirty="0"/>
              <a:t>Inhalt </a:t>
            </a:r>
          </a:p>
        </p:txBody>
      </p:sp>
      <p:sp>
        <p:nvSpPr>
          <p:cNvPr id="3" name="Inhaltsplatzhalter 2">
            <a:extLst>
              <a:ext uri="{FF2B5EF4-FFF2-40B4-BE49-F238E27FC236}">
                <a16:creationId xmlns:a16="http://schemas.microsoft.com/office/drawing/2014/main" id="{E09EBDB1-F744-45D8-9CE3-BF476058FF3F}"/>
              </a:ext>
            </a:extLst>
          </p:cNvPr>
          <p:cNvSpPr>
            <a:spLocks noGrp="1"/>
          </p:cNvSpPr>
          <p:nvPr>
            <p:ph idx="1"/>
          </p:nvPr>
        </p:nvSpPr>
        <p:spPr>
          <a:xfrm>
            <a:off x="838200" y="1627663"/>
            <a:ext cx="10515600" cy="4667250"/>
          </a:xfrm>
        </p:spPr>
        <p:txBody>
          <a:bodyPr>
            <a:normAutofit/>
          </a:bodyPr>
          <a:lstStyle/>
          <a:p>
            <a:pPr marL="457200" lvl="1" indent="0">
              <a:buNone/>
            </a:pPr>
            <a:r>
              <a:rPr lang="de-AT" sz="2000" dirty="0"/>
              <a:t>VII. Corona in der gerichtlichen Praxis</a:t>
            </a:r>
          </a:p>
          <a:p>
            <a:pPr marL="1371600" lvl="2" indent="-457200">
              <a:buAutoNum type="arabicPeriod"/>
            </a:pPr>
            <a:r>
              <a:rPr lang="de-AT" sz="1600" dirty="0"/>
              <a:t>Rücktritt gegen Zahlung einer Stornogebühr</a:t>
            </a:r>
          </a:p>
          <a:p>
            <a:pPr marL="1371600" lvl="3" indent="0">
              <a:buNone/>
            </a:pPr>
            <a:r>
              <a:rPr lang="de-AT" sz="1400" dirty="0"/>
              <a:t>a. Hotelaufenthalt </a:t>
            </a:r>
            <a:r>
              <a:rPr lang="de-AT" sz="1400" dirty="0" err="1"/>
              <a:t>Grado</a:t>
            </a:r>
            <a:endParaRPr lang="de-AT" sz="1400" dirty="0"/>
          </a:p>
          <a:p>
            <a:pPr marL="1371600" lvl="3" indent="0">
              <a:buNone/>
            </a:pPr>
            <a:r>
              <a:rPr lang="de-AT" sz="1400" dirty="0"/>
              <a:t>b. Hotelaufenthalt Kroatien</a:t>
            </a:r>
          </a:p>
          <a:p>
            <a:pPr marL="914400" lvl="2" indent="0">
              <a:buNone/>
            </a:pPr>
            <a:r>
              <a:rPr lang="de-AT" sz="1600" dirty="0"/>
              <a:t>2. Novation</a:t>
            </a:r>
          </a:p>
          <a:p>
            <a:pPr marL="914400" lvl="2" indent="0">
              <a:buNone/>
            </a:pPr>
            <a:r>
              <a:rPr lang="de-AT" sz="1600" dirty="0"/>
              <a:t>3. Exkurs: dt. Rechtsprechung zu Corona und Rücktritt</a:t>
            </a:r>
          </a:p>
          <a:p>
            <a:pPr marL="457200" lvl="1" indent="0">
              <a:lnSpc>
                <a:spcPct val="80000"/>
              </a:lnSpc>
              <a:buNone/>
            </a:pPr>
            <a:r>
              <a:rPr lang="de-AT" sz="1600" dirty="0"/>
              <a:t> </a:t>
            </a:r>
            <a:r>
              <a:rPr lang="de-AT" sz="2000" dirty="0"/>
              <a:t>VIII. Auswirkungen von Corona auf Vertragsverhältnisse</a:t>
            </a:r>
          </a:p>
          <a:p>
            <a:pPr marL="1371600" lvl="2" indent="-457200">
              <a:lnSpc>
                <a:spcPct val="80000"/>
              </a:lnSpc>
              <a:buAutoNum type="arabicPeriod"/>
            </a:pPr>
            <a:r>
              <a:rPr lang="de-AT" sz="1600" dirty="0"/>
              <a:t>Dauerschuldverhältnisse</a:t>
            </a:r>
          </a:p>
          <a:p>
            <a:pPr marL="1371600" lvl="3" indent="0">
              <a:lnSpc>
                <a:spcPct val="80000"/>
              </a:lnSpc>
              <a:buNone/>
            </a:pPr>
            <a:r>
              <a:rPr lang="de-AT" sz="1400" dirty="0"/>
              <a:t>1.1. Skiliftkarte/ Saisonkarte</a:t>
            </a:r>
          </a:p>
          <a:p>
            <a:pPr marL="1371600" lvl="3" indent="0">
              <a:lnSpc>
                <a:spcPct val="80000"/>
              </a:lnSpc>
              <a:buNone/>
            </a:pPr>
            <a:r>
              <a:rPr lang="de-AT" sz="1400" dirty="0"/>
              <a:t>1.2. Fitnessstudio – Pflicht zur Rückzahlung von Fitnessstudiobeträgen wegen behördlicher Schließung</a:t>
            </a:r>
          </a:p>
          <a:p>
            <a:pPr marL="914400" lvl="2" indent="0">
              <a:lnSpc>
                <a:spcPct val="80000"/>
              </a:lnSpc>
              <a:buNone/>
            </a:pPr>
            <a:r>
              <a:rPr lang="de-AT" sz="1600" dirty="0"/>
              <a:t>2. Einzelverträge</a:t>
            </a:r>
          </a:p>
          <a:p>
            <a:pPr marL="1371600" lvl="3" indent="0">
              <a:lnSpc>
                <a:spcPct val="80000"/>
              </a:lnSpc>
              <a:buNone/>
            </a:pPr>
            <a:r>
              <a:rPr lang="de-AT" sz="1400" dirty="0"/>
              <a:t>2.1. Beherbergungsvertrag</a:t>
            </a:r>
          </a:p>
          <a:p>
            <a:pPr marL="1828800" lvl="4" indent="0">
              <a:lnSpc>
                <a:spcPct val="80000"/>
              </a:lnSpc>
              <a:buNone/>
            </a:pPr>
            <a:r>
              <a:rPr lang="de-AT" sz="1300" dirty="0"/>
              <a:t>2.1.1. Gefahrentragung Bestandgeber</a:t>
            </a:r>
          </a:p>
          <a:p>
            <a:pPr marL="1828800" lvl="4" indent="0">
              <a:lnSpc>
                <a:spcPct val="80000"/>
              </a:lnSpc>
              <a:buNone/>
            </a:pPr>
            <a:r>
              <a:rPr lang="de-AT" sz="1300" dirty="0"/>
              <a:t>2.1.2. Risikozuweisung</a:t>
            </a:r>
          </a:p>
          <a:p>
            <a:pPr marL="1828800" lvl="4" indent="0">
              <a:lnSpc>
                <a:spcPct val="80000"/>
              </a:lnSpc>
              <a:buNone/>
            </a:pPr>
            <a:r>
              <a:rPr lang="de-AT" sz="1300" dirty="0"/>
              <a:t>2.1.3. Conclusio</a:t>
            </a:r>
          </a:p>
          <a:p>
            <a:pPr marL="1371600" lvl="3" indent="0">
              <a:lnSpc>
                <a:spcPct val="80000"/>
              </a:lnSpc>
              <a:buNone/>
            </a:pPr>
            <a:r>
              <a:rPr lang="de-AT" sz="1400" dirty="0"/>
              <a:t>2.2. Buchung eines Mietwagens</a:t>
            </a:r>
          </a:p>
          <a:p>
            <a:pPr marL="914400" lvl="2" indent="0">
              <a:buNone/>
            </a:pPr>
            <a:endParaRPr lang="de-AT" sz="1600" dirty="0"/>
          </a:p>
        </p:txBody>
      </p:sp>
      <p:pic>
        <p:nvPicPr>
          <p:cNvPr id="4" name="Grafik 3">
            <a:extLst>
              <a:ext uri="{FF2B5EF4-FFF2-40B4-BE49-F238E27FC236}">
                <a16:creationId xmlns:a16="http://schemas.microsoft.com/office/drawing/2014/main" id="{57576F1D-09B2-4D51-A02D-452BC4DB45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5" name="Fußzeilenplatzhalter 3">
            <a:extLst>
              <a:ext uri="{FF2B5EF4-FFF2-40B4-BE49-F238E27FC236}">
                <a16:creationId xmlns:a16="http://schemas.microsoft.com/office/drawing/2014/main" id="{2AF5754F-F143-45D5-9B95-CF2FFAA149EC}"/>
              </a:ext>
            </a:extLst>
          </p:cNvPr>
          <p:cNvSpPr>
            <a:spLocks noGrp="1"/>
          </p:cNvSpPr>
          <p:nvPr>
            <p:ph type="ftr" sz="quarter" idx="11"/>
          </p:nvPr>
        </p:nvSpPr>
        <p:spPr>
          <a:xfrm>
            <a:off x="4165600" y="6445249"/>
            <a:ext cx="3860800" cy="365125"/>
          </a:xfrm>
        </p:spPr>
        <p:txBody>
          <a:bodyPr/>
          <a:lstStyle/>
          <a:p>
            <a:r>
              <a:rPr lang="de-AT" dirty="0"/>
              <a:t>RA Dr. Eike Lindinger,  1080 Wien, </a:t>
            </a:r>
            <a:r>
              <a:rPr lang="de-AT" dirty="0" err="1"/>
              <a:t>Wickenburgg</a:t>
            </a:r>
            <a:r>
              <a:rPr lang="de-AT" dirty="0"/>
              <a:t>. 26/5,  kanzlei@ra-el.at, 01/4020173</a:t>
            </a:r>
          </a:p>
        </p:txBody>
      </p:sp>
      <p:sp>
        <p:nvSpPr>
          <p:cNvPr id="6" name="Foliennummernplatzhalter 5"/>
          <p:cNvSpPr>
            <a:spLocks noGrp="1"/>
          </p:cNvSpPr>
          <p:nvPr>
            <p:ph type="sldNum" sz="quarter" idx="12"/>
          </p:nvPr>
        </p:nvSpPr>
        <p:spPr/>
        <p:txBody>
          <a:bodyPr/>
          <a:lstStyle/>
          <a:p>
            <a:fld id="{363C3A19-FC31-4642-AB6C-25301AC8225F}" type="slidenum">
              <a:rPr lang="de-DE" smtClean="0"/>
              <a:t>5</a:t>
            </a:fld>
            <a:endParaRPr lang="de-DE"/>
          </a:p>
        </p:txBody>
      </p:sp>
    </p:spTree>
    <p:extLst>
      <p:ext uri="{BB962C8B-B14F-4D97-AF65-F5344CB8AC3E}">
        <p14:creationId xmlns:p14="http://schemas.microsoft.com/office/powerpoint/2010/main" val="38896338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a:t>1. Anspruchsgrundlagen</a:t>
            </a:r>
            <a:endParaRPr lang="de-DE" sz="3200" dirty="0"/>
          </a:p>
        </p:txBody>
      </p:sp>
      <p:sp>
        <p:nvSpPr>
          <p:cNvPr id="3" name="Inhaltsplatzhalter 2"/>
          <p:cNvSpPr>
            <a:spLocks noGrp="1"/>
          </p:cNvSpPr>
          <p:nvPr>
            <p:ph idx="1"/>
          </p:nvPr>
        </p:nvSpPr>
        <p:spPr>
          <a:xfrm>
            <a:off x="838200" y="1838656"/>
            <a:ext cx="10515600" cy="4351338"/>
          </a:xfrm>
        </p:spPr>
        <p:txBody>
          <a:bodyPr>
            <a:normAutofit/>
          </a:bodyPr>
          <a:lstStyle/>
          <a:p>
            <a:pPr marL="0" indent="0" algn="just">
              <a:lnSpc>
                <a:spcPct val="120000"/>
              </a:lnSpc>
              <a:buNone/>
            </a:pPr>
            <a:r>
              <a:rPr lang="de-DE" sz="2000" b="1" dirty="0">
                <a:latin typeface="+mj-lt"/>
              </a:rPr>
              <a:t>Kein Schadenersatz </a:t>
            </a:r>
            <a:r>
              <a:rPr lang="de-DE" sz="2000" dirty="0">
                <a:latin typeface="+mj-lt"/>
              </a:rPr>
              <a:t>steht zu, wenn die </a:t>
            </a:r>
            <a:r>
              <a:rPr lang="de-DE" sz="2000" b="1" dirty="0">
                <a:latin typeface="+mj-lt"/>
              </a:rPr>
              <a:t>Vertragswidrigkeit</a:t>
            </a:r>
            <a:r>
              <a:rPr lang="de-DE" sz="2000" dirty="0">
                <a:latin typeface="+mj-lt"/>
              </a:rPr>
              <a:t> </a:t>
            </a:r>
          </a:p>
          <a:p>
            <a:pPr lvl="0" algn="just">
              <a:lnSpc>
                <a:spcPct val="120000"/>
              </a:lnSpc>
            </a:pPr>
            <a:r>
              <a:rPr lang="de-DE" sz="2000" dirty="0">
                <a:latin typeface="+mj-lt"/>
              </a:rPr>
              <a:t>dem </a:t>
            </a:r>
            <a:r>
              <a:rPr lang="de-DE" sz="2000" b="1" dirty="0">
                <a:latin typeface="+mj-lt"/>
              </a:rPr>
              <a:t>Reisenden</a:t>
            </a:r>
            <a:r>
              <a:rPr lang="de-DE" sz="2000" dirty="0">
                <a:latin typeface="+mj-lt"/>
              </a:rPr>
              <a:t> oder</a:t>
            </a:r>
          </a:p>
          <a:p>
            <a:pPr lvl="0" algn="just">
              <a:lnSpc>
                <a:spcPct val="120000"/>
              </a:lnSpc>
            </a:pPr>
            <a:r>
              <a:rPr lang="de-DE" sz="2000" dirty="0">
                <a:latin typeface="+mj-lt"/>
              </a:rPr>
              <a:t>einem </a:t>
            </a:r>
            <a:r>
              <a:rPr lang="de-DE" sz="2000" b="1" dirty="0">
                <a:latin typeface="+mj-lt"/>
              </a:rPr>
              <a:t>unbeteiligten Dritten </a:t>
            </a:r>
            <a:r>
              <a:rPr lang="de-DE" sz="2000" dirty="0">
                <a:latin typeface="+mj-lt"/>
              </a:rPr>
              <a:t>zuzurechnen ist und die Vertragswidrigkeit </a:t>
            </a:r>
            <a:r>
              <a:rPr lang="de-DE" sz="2000" b="1" dirty="0">
                <a:latin typeface="+mj-lt"/>
              </a:rPr>
              <a:t>weder</a:t>
            </a:r>
            <a:r>
              <a:rPr lang="de-DE" sz="2000" dirty="0">
                <a:latin typeface="+mj-lt"/>
              </a:rPr>
              <a:t> </a:t>
            </a:r>
            <a:r>
              <a:rPr lang="de-DE" sz="2000" b="1" dirty="0">
                <a:latin typeface="+mj-lt"/>
              </a:rPr>
              <a:t>vorhersehbar</a:t>
            </a:r>
            <a:r>
              <a:rPr lang="de-DE" sz="2000" dirty="0">
                <a:latin typeface="+mj-lt"/>
              </a:rPr>
              <a:t> </a:t>
            </a:r>
            <a:r>
              <a:rPr lang="de-DE" sz="2000" b="1" dirty="0">
                <a:latin typeface="+mj-lt"/>
              </a:rPr>
              <a:t>noch</a:t>
            </a:r>
            <a:r>
              <a:rPr lang="de-DE" sz="2000" dirty="0">
                <a:latin typeface="+mj-lt"/>
              </a:rPr>
              <a:t> </a:t>
            </a:r>
            <a:r>
              <a:rPr lang="de-DE" sz="2000" b="1" dirty="0">
                <a:latin typeface="+mj-lt"/>
              </a:rPr>
              <a:t>vermeidbar</a:t>
            </a:r>
            <a:r>
              <a:rPr lang="de-DE" sz="2000" dirty="0">
                <a:latin typeface="+mj-lt"/>
              </a:rPr>
              <a:t> war oder</a:t>
            </a:r>
          </a:p>
          <a:p>
            <a:pPr lvl="0" algn="just">
              <a:lnSpc>
                <a:spcPct val="120000"/>
              </a:lnSpc>
            </a:pPr>
            <a:r>
              <a:rPr lang="de-DE" sz="2000" dirty="0">
                <a:latin typeface="+mj-lt"/>
              </a:rPr>
              <a:t>die Mängel </a:t>
            </a:r>
            <a:r>
              <a:rPr lang="de-DE" sz="2000" b="1" dirty="0">
                <a:latin typeface="+mj-lt"/>
              </a:rPr>
              <a:t>auf unvermeidbare und außergewöhnliche Umstände zurückzuführen </a:t>
            </a:r>
            <a:r>
              <a:rPr lang="de-DE" sz="2000" dirty="0">
                <a:latin typeface="+mj-lt"/>
              </a:rPr>
              <a:t>ist.</a:t>
            </a:r>
          </a:p>
          <a:p>
            <a:pPr marL="0" lvl="0" indent="0" algn="just">
              <a:lnSpc>
                <a:spcPct val="120000"/>
              </a:lnSpc>
              <a:buNone/>
            </a:pPr>
            <a:endParaRPr lang="de-DE" b="1" dirty="0">
              <a:latin typeface="+mj-lt"/>
            </a:endParaRP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5" name="Fußzeilenplatzhalter 3">
            <a:extLst>
              <a:ext uri="{FF2B5EF4-FFF2-40B4-BE49-F238E27FC236}">
                <a16:creationId xmlns:a16="http://schemas.microsoft.com/office/drawing/2014/main" id="{0B9CB786-1047-462C-B59A-DFA59773CCB2}"/>
              </a:ext>
            </a:extLst>
          </p:cNvPr>
          <p:cNvSpPr>
            <a:spLocks noGrp="1"/>
          </p:cNvSpPr>
          <p:nvPr>
            <p:ph type="ftr" sz="quarter" idx="11"/>
          </p:nvPr>
        </p:nvSpPr>
        <p:spPr>
          <a:xfrm>
            <a:off x="4165600" y="6356359"/>
            <a:ext cx="3860800" cy="365125"/>
          </a:xfrm>
        </p:spPr>
        <p:txBody>
          <a:bodyPr/>
          <a:lstStyle/>
          <a:p>
            <a:r>
              <a:rPr lang="de-AT" dirty="0"/>
              <a:t>RA Dr. Eike Lindinger,  1080 Wien, </a:t>
            </a:r>
            <a:r>
              <a:rPr lang="de-AT" dirty="0" err="1"/>
              <a:t>Wickenburgg</a:t>
            </a:r>
            <a:r>
              <a:rPr lang="de-AT" dirty="0"/>
              <a:t>. 26/5,  kanzlei@ra-el.at, 01/4020173</a:t>
            </a:r>
          </a:p>
        </p:txBody>
      </p:sp>
      <p:sp>
        <p:nvSpPr>
          <p:cNvPr id="6" name="Foliennummernplatzhalter 5"/>
          <p:cNvSpPr>
            <a:spLocks noGrp="1"/>
          </p:cNvSpPr>
          <p:nvPr>
            <p:ph type="sldNum" sz="quarter" idx="12"/>
          </p:nvPr>
        </p:nvSpPr>
        <p:spPr/>
        <p:txBody>
          <a:bodyPr/>
          <a:lstStyle/>
          <a:p>
            <a:fld id="{363C3A19-FC31-4642-AB6C-25301AC8225F}" type="slidenum">
              <a:rPr lang="de-DE" smtClean="0"/>
              <a:t>50</a:t>
            </a:fld>
            <a:endParaRPr lang="de-DE"/>
          </a:p>
        </p:txBody>
      </p:sp>
    </p:spTree>
    <p:extLst>
      <p:ext uri="{BB962C8B-B14F-4D97-AF65-F5344CB8AC3E}">
        <p14:creationId xmlns:p14="http://schemas.microsoft.com/office/powerpoint/2010/main" val="2728083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a:t>2. Haftungsbegrenzung - Corona</a:t>
            </a:r>
          </a:p>
        </p:txBody>
      </p:sp>
      <p:sp>
        <p:nvSpPr>
          <p:cNvPr id="3" name="Inhaltsplatzhalter 2"/>
          <p:cNvSpPr>
            <a:spLocks noGrp="1"/>
          </p:cNvSpPr>
          <p:nvPr>
            <p:ph idx="1"/>
          </p:nvPr>
        </p:nvSpPr>
        <p:spPr>
          <a:xfrm>
            <a:off x="838200" y="1506071"/>
            <a:ext cx="10515600" cy="4670892"/>
          </a:xfrm>
        </p:spPr>
        <p:txBody>
          <a:bodyPr>
            <a:normAutofit/>
          </a:bodyPr>
          <a:lstStyle/>
          <a:p>
            <a:pPr algn="just">
              <a:lnSpc>
                <a:spcPct val="100000"/>
              </a:lnSpc>
            </a:pPr>
            <a:r>
              <a:rPr lang="de-DE" sz="2000" dirty="0">
                <a:latin typeface="+mj-lt"/>
              </a:rPr>
              <a:t>Eine </a:t>
            </a:r>
            <a:r>
              <a:rPr lang="de-DE" sz="2000" b="1" dirty="0">
                <a:latin typeface="+mj-lt"/>
              </a:rPr>
              <a:t>vertragliche Einschränkung des Schadenersatzes ist im Voraus nicht möglich </a:t>
            </a:r>
            <a:r>
              <a:rPr lang="de-DE" sz="2000" dirty="0">
                <a:latin typeface="+mj-lt"/>
              </a:rPr>
              <a:t>(vgl. OLG Linz 30.7.2020, 1 R 170/19d). Allerdings sind </a:t>
            </a:r>
            <a:r>
              <a:rPr lang="de-DE" sz="2000" b="1" dirty="0">
                <a:latin typeface="+mj-lt"/>
              </a:rPr>
              <a:t>Einschränkungen</a:t>
            </a:r>
            <a:r>
              <a:rPr lang="de-DE" sz="2000" dirty="0">
                <a:latin typeface="+mj-lt"/>
              </a:rPr>
              <a:t> in </a:t>
            </a:r>
            <a:r>
              <a:rPr lang="de-DE" sz="2000" b="1" dirty="0">
                <a:latin typeface="+mj-lt"/>
              </a:rPr>
              <a:t>völkerrechtlichen</a:t>
            </a:r>
            <a:r>
              <a:rPr lang="de-DE" sz="2000" dirty="0">
                <a:latin typeface="+mj-lt"/>
              </a:rPr>
              <a:t> </a:t>
            </a:r>
            <a:r>
              <a:rPr lang="de-DE" sz="2000" b="1" dirty="0">
                <a:latin typeface="+mj-lt"/>
              </a:rPr>
              <a:t>Verträgen</a:t>
            </a:r>
            <a:r>
              <a:rPr lang="de-DE" sz="2000" dirty="0">
                <a:latin typeface="+mj-lt"/>
              </a:rPr>
              <a:t>, die für die EU verbindlich sind, auch für den Reiseveranstalter (</a:t>
            </a:r>
            <a:r>
              <a:rPr lang="de-DE" sz="2000" dirty="0" err="1">
                <a:latin typeface="+mj-lt"/>
              </a:rPr>
              <a:t>zB</a:t>
            </a:r>
            <a:r>
              <a:rPr lang="de-DE" sz="2000" dirty="0">
                <a:latin typeface="+mj-lt"/>
              </a:rPr>
              <a:t> Übereinkommen von Montreal von 1999 zur Vereinheitlichung best. Vorschriften über Beförderung im </a:t>
            </a:r>
            <a:r>
              <a:rPr lang="de-DE" sz="2000" dirty="0" err="1">
                <a:latin typeface="+mj-lt"/>
              </a:rPr>
              <a:t>internat</a:t>
            </a:r>
            <a:r>
              <a:rPr lang="de-DE" sz="2000" dirty="0">
                <a:latin typeface="+mj-lt"/>
              </a:rPr>
              <a:t>. Luftverkehr; COTIF) (</a:t>
            </a:r>
            <a:r>
              <a:rPr lang="de-DE" sz="2000" dirty="0" err="1">
                <a:latin typeface="+mj-lt"/>
              </a:rPr>
              <a:t>Abs</a:t>
            </a:r>
            <a:r>
              <a:rPr lang="de-DE" sz="2000" dirty="0">
                <a:latin typeface="+mj-lt"/>
              </a:rPr>
              <a:t> 4) </a:t>
            </a:r>
            <a:r>
              <a:rPr lang="de-DE" sz="2000" b="1" dirty="0">
                <a:latin typeface="+mj-lt"/>
              </a:rPr>
              <a:t>zu</a:t>
            </a:r>
            <a:r>
              <a:rPr lang="de-DE" sz="2000" dirty="0">
                <a:latin typeface="+mj-lt"/>
              </a:rPr>
              <a:t> </a:t>
            </a:r>
            <a:r>
              <a:rPr lang="de-DE" sz="2000" b="1" dirty="0">
                <a:latin typeface="+mj-lt"/>
              </a:rPr>
              <a:t>beachten</a:t>
            </a:r>
            <a:r>
              <a:rPr lang="de-DE" sz="2000" dirty="0">
                <a:latin typeface="+mj-lt"/>
              </a:rPr>
              <a:t>.</a:t>
            </a:r>
          </a:p>
          <a:p>
            <a:pPr algn="just">
              <a:lnSpc>
                <a:spcPct val="100000"/>
              </a:lnSpc>
            </a:pPr>
            <a:r>
              <a:rPr lang="de-DE" sz="2000" dirty="0">
                <a:latin typeface="+mj-lt"/>
              </a:rPr>
              <a:t>Ferner sind die </a:t>
            </a:r>
            <a:r>
              <a:rPr lang="de-DE" sz="2000" b="1" dirty="0">
                <a:latin typeface="+mj-lt"/>
              </a:rPr>
              <a:t>wechselseitigen</a:t>
            </a:r>
            <a:r>
              <a:rPr lang="de-DE" sz="2000" dirty="0">
                <a:latin typeface="+mj-lt"/>
              </a:rPr>
              <a:t> </a:t>
            </a:r>
            <a:r>
              <a:rPr lang="de-DE" sz="2000" b="1" dirty="0">
                <a:latin typeface="+mj-lt"/>
              </a:rPr>
              <a:t>Anrechnungen</a:t>
            </a:r>
            <a:r>
              <a:rPr lang="de-DE" sz="2000" dirty="0">
                <a:latin typeface="+mj-lt"/>
              </a:rPr>
              <a:t> der gewährleistungs- oder schadenersatzrechtlichen Ansprüche </a:t>
            </a:r>
            <a:r>
              <a:rPr lang="de-DE" sz="2000" b="1" dirty="0">
                <a:latin typeface="+mj-lt"/>
              </a:rPr>
              <a:t>aus versch. EU-Verordnungen </a:t>
            </a:r>
            <a:r>
              <a:rPr lang="de-DE" sz="2000" dirty="0">
                <a:latin typeface="+mj-lt"/>
              </a:rPr>
              <a:t>über Fluggastrechte (vgl. BGH 30.9.2014, X-ZR 126/13; s dazu ausführlich </a:t>
            </a:r>
            <a:r>
              <a:rPr lang="de-DE" sz="2000" i="1" dirty="0">
                <a:latin typeface="+mj-lt"/>
              </a:rPr>
              <a:t>Staudinger/Keiler</a:t>
            </a:r>
            <a:r>
              <a:rPr lang="de-DE" sz="2000" dirty="0">
                <a:latin typeface="+mj-lt"/>
              </a:rPr>
              <a:t>, Fluggastrechte-Verordnung, Art 12 Rz 12 ff VO 261/2004/EG (Fluggastrechte), sowie </a:t>
            </a:r>
            <a:r>
              <a:rPr lang="de-DE" sz="2000" i="1" dirty="0">
                <a:latin typeface="+mj-lt"/>
              </a:rPr>
              <a:t>Schmid</a:t>
            </a:r>
            <a:r>
              <a:rPr lang="de-DE" sz="2000" dirty="0">
                <a:latin typeface="+mj-lt"/>
              </a:rPr>
              <a:t>, Fluggastrechte-Verordnung Rz 19 ff zur Art 12). Damit ist eine Vereinheitlichung des Reiserechts im Wechselspiel der Ansprüche gegeben und Fahrgastrechte und Unfallhaftung nach </a:t>
            </a:r>
            <a:r>
              <a:rPr lang="de-DE" sz="2000" dirty="0" err="1">
                <a:latin typeface="+mj-lt"/>
              </a:rPr>
              <a:t>internat</a:t>
            </a:r>
            <a:r>
              <a:rPr lang="de-DE" sz="2000" dirty="0">
                <a:latin typeface="+mj-lt"/>
              </a:rPr>
              <a:t>. Übereinkünften (</a:t>
            </a:r>
            <a:r>
              <a:rPr lang="de-DE" sz="2000" dirty="0" err="1">
                <a:latin typeface="+mj-lt"/>
              </a:rPr>
              <a:t>Abs</a:t>
            </a:r>
            <a:r>
              <a:rPr lang="de-DE" sz="2000" dirty="0">
                <a:latin typeface="+mj-lt"/>
              </a:rPr>
              <a:t> 5) </a:t>
            </a:r>
            <a:r>
              <a:rPr lang="de-DE" sz="2000" b="1" dirty="0">
                <a:latin typeface="+mj-lt"/>
              </a:rPr>
              <a:t>zu</a:t>
            </a:r>
            <a:r>
              <a:rPr lang="de-DE" sz="2000" dirty="0">
                <a:latin typeface="+mj-lt"/>
              </a:rPr>
              <a:t> </a:t>
            </a:r>
            <a:r>
              <a:rPr lang="de-DE" sz="2000" b="1" dirty="0">
                <a:latin typeface="+mj-lt"/>
              </a:rPr>
              <a:t>berücksichtigen</a:t>
            </a:r>
            <a:r>
              <a:rPr lang="de-DE" sz="2000" dirty="0">
                <a:latin typeface="+mj-lt"/>
              </a:rPr>
              <a:t>. </a:t>
            </a:r>
          </a:p>
          <a:p>
            <a:pPr algn="just">
              <a:lnSpc>
                <a:spcPct val="100000"/>
              </a:lnSpc>
            </a:pPr>
            <a:r>
              <a:rPr lang="de-DE" sz="2000" dirty="0">
                <a:latin typeface="+mj-lt"/>
              </a:rPr>
              <a:t>Eine </a:t>
            </a:r>
            <a:r>
              <a:rPr lang="de-DE" sz="2000" b="1" dirty="0">
                <a:latin typeface="+mj-lt"/>
              </a:rPr>
              <a:t>vertragliche</a:t>
            </a:r>
            <a:r>
              <a:rPr lang="de-DE" sz="2000" dirty="0">
                <a:latin typeface="+mj-lt"/>
              </a:rPr>
              <a:t> </a:t>
            </a:r>
            <a:r>
              <a:rPr lang="de-DE" sz="2000" b="1" dirty="0">
                <a:latin typeface="+mj-lt"/>
              </a:rPr>
              <a:t>Verkürzung</a:t>
            </a:r>
            <a:r>
              <a:rPr lang="de-DE" sz="2000" dirty="0">
                <a:latin typeface="+mj-lt"/>
              </a:rPr>
              <a:t> der </a:t>
            </a:r>
            <a:r>
              <a:rPr lang="de-DE" sz="2000" b="1" dirty="0">
                <a:latin typeface="+mj-lt"/>
              </a:rPr>
              <a:t>Verjährungsfrist</a:t>
            </a:r>
            <a:r>
              <a:rPr lang="de-DE" sz="2000" dirty="0">
                <a:latin typeface="+mj-lt"/>
              </a:rPr>
              <a:t> auf </a:t>
            </a:r>
            <a:r>
              <a:rPr lang="de-DE" sz="2000" b="1" dirty="0">
                <a:latin typeface="+mj-lt"/>
              </a:rPr>
              <a:t>weniger</a:t>
            </a:r>
            <a:r>
              <a:rPr lang="de-DE" sz="2000" dirty="0">
                <a:latin typeface="+mj-lt"/>
              </a:rPr>
              <a:t> als </a:t>
            </a:r>
            <a:r>
              <a:rPr lang="de-DE" sz="2000" b="1" dirty="0">
                <a:latin typeface="+mj-lt"/>
              </a:rPr>
              <a:t>zwei</a:t>
            </a:r>
            <a:r>
              <a:rPr lang="de-DE" sz="2000" dirty="0">
                <a:latin typeface="+mj-lt"/>
              </a:rPr>
              <a:t> </a:t>
            </a:r>
            <a:r>
              <a:rPr lang="de-DE" sz="2000" b="1" dirty="0">
                <a:latin typeface="+mj-lt"/>
              </a:rPr>
              <a:t>Jahre</a:t>
            </a:r>
            <a:r>
              <a:rPr lang="de-DE" sz="2000" dirty="0">
                <a:latin typeface="+mj-lt"/>
              </a:rPr>
              <a:t> ist </a:t>
            </a:r>
            <a:r>
              <a:rPr lang="de-DE" sz="2000" b="1" dirty="0">
                <a:latin typeface="+mj-lt"/>
              </a:rPr>
              <a:t>unwirksam</a:t>
            </a:r>
            <a:r>
              <a:rPr lang="de-DE" sz="2000" dirty="0">
                <a:latin typeface="+mj-lt"/>
              </a:rPr>
              <a:t> (</a:t>
            </a:r>
            <a:r>
              <a:rPr lang="de-DE" sz="2000" dirty="0" err="1">
                <a:latin typeface="+mj-lt"/>
              </a:rPr>
              <a:t>Abs</a:t>
            </a:r>
            <a:r>
              <a:rPr lang="de-DE" sz="2000" dirty="0">
                <a:latin typeface="+mj-lt"/>
              </a:rPr>
              <a:t> 6).</a:t>
            </a:r>
            <a:r>
              <a:rPr lang="de-DE" sz="2000" dirty="0">
                <a:effectLst/>
                <a:latin typeface="+mj-lt"/>
              </a:rPr>
              <a:t> </a:t>
            </a:r>
            <a:endParaRPr lang="de-DE" sz="2000" dirty="0">
              <a:latin typeface="+mj-lt"/>
            </a:endParaRPr>
          </a:p>
          <a:p>
            <a:pPr algn="just">
              <a:lnSpc>
                <a:spcPct val="120000"/>
              </a:lnSpc>
            </a:pPr>
            <a:endParaRPr lang="de-DE" sz="1800" dirty="0">
              <a:latin typeface="+mj-lt"/>
            </a:endParaRPr>
          </a:p>
          <a:p>
            <a:pPr>
              <a:lnSpc>
                <a:spcPct val="120000"/>
              </a:lnSpc>
            </a:pPr>
            <a:endParaRPr lang="de-DE" dirty="0"/>
          </a:p>
          <a:p>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5" name="Fußzeilenplatzhalter 3">
            <a:extLst>
              <a:ext uri="{FF2B5EF4-FFF2-40B4-BE49-F238E27FC236}">
                <a16:creationId xmlns:a16="http://schemas.microsoft.com/office/drawing/2014/main" id="{0B9CB786-1047-462C-B59A-DFA59773CCB2}"/>
              </a:ext>
            </a:extLst>
          </p:cNvPr>
          <p:cNvSpPr>
            <a:spLocks noGrp="1"/>
          </p:cNvSpPr>
          <p:nvPr>
            <p:ph type="ftr" sz="quarter" idx="11"/>
          </p:nvPr>
        </p:nvSpPr>
        <p:spPr>
          <a:xfrm>
            <a:off x="4165600" y="6356359"/>
            <a:ext cx="3860800" cy="365125"/>
          </a:xfrm>
        </p:spPr>
        <p:txBody>
          <a:bodyPr/>
          <a:lstStyle/>
          <a:p>
            <a:r>
              <a:rPr lang="de-AT" dirty="0"/>
              <a:t>RA Dr. Eike Lindinger,  1080 Wien, </a:t>
            </a:r>
            <a:r>
              <a:rPr lang="de-AT" dirty="0" err="1"/>
              <a:t>Wickenburgg</a:t>
            </a:r>
            <a:r>
              <a:rPr lang="de-AT" dirty="0"/>
              <a:t>. 26/5,  kanzlei@ra-el.at, 01/4020173</a:t>
            </a:r>
          </a:p>
        </p:txBody>
      </p:sp>
      <p:sp>
        <p:nvSpPr>
          <p:cNvPr id="6" name="Foliennummernplatzhalter 5"/>
          <p:cNvSpPr>
            <a:spLocks noGrp="1"/>
          </p:cNvSpPr>
          <p:nvPr>
            <p:ph type="sldNum" sz="quarter" idx="12"/>
          </p:nvPr>
        </p:nvSpPr>
        <p:spPr/>
        <p:txBody>
          <a:bodyPr/>
          <a:lstStyle/>
          <a:p>
            <a:fld id="{363C3A19-FC31-4642-AB6C-25301AC8225F}" type="slidenum">
              <a:rPr lang="de-DE" smtClean="0"/>
              <a:t>51</a:t>
            </a:fld>
            <a:endParaRPr lang="de-DE"/>
          </a:p>
        </p:txBody>
      </p:sp>
    </p:spTree>
    <p:extLst>
      <p:ext uri="{BB962C8B-B14F-4D97-AF65-F5344CB8AC3E}">
        <p14:creationId xmlns:p14="http://schemas.microsoft.com/office/powerpoint/2010/main" val="10642802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a:t>3. Exkurs: dt. Rechtsprechung zur Corona</a:t>
            </a:r>
            <a:br>
              <a:rPr lang="de-DE" sz="3200" b="1" dirty="0"/>
            </a:br>
            <a:r>
              <a:rPr lang="de-DE" sz="2000" b="1" dirty="0"/>
              <a:t>bejahend: AG Düsseldorf 26.2.201, 37 C 414/20</a:t>
            </a:r>
          </a:p>
        </p:txBody>
      </p:sp>
      <p:sp>
        <p:nvSpPr>
          <p:cNvPr id="3" name="Inhaltsplatzhalter 2"/>
          <p:cNvSpPr>
            <a:spLocks noGrp="1"/>
          </p:cNvSpPr>
          <p:nvPr>
            <p:ph idx="1"/>
          </p:nvPr>
        </p:nvSpPr>
        <p:spPr>
          <a:xfrm>
            <a:off x="838200" y="1463861"/>
            <a:ext cx="10515600" cy="4351338"/>
          </a:xfrm>
        </p:spPr>
        <p:txBody>
          <a:bodyPr>
            <a:normAutofit fontScale="32500" lnSpcReduction="20000"/>
          </a:bodyPr>
          <a:lstStyle/>
          <a:p>
            <a:pPr marL="0" indent="0" algn="just">
              <a:lnSpc>
                <a:spcPct val="120000"/>
              </a:lnSpc>
              <a:spcBef>
                <a:spcPts val="0"/>
              </a:spcBef>
              <a:buNone/>
            </a:pPr>
            <a:r>
              <a:rPr lang="de-DE" sz="6200" dirty="0">
                <a:latin typeface="+mj-lt"/>
              </a:rPr>
              <a:t>In diesem Zusammenhang mag auf die „</a:t>
            </a:r>
            <a:r>
              <a:rPr lang="de-DE" sz="6200" i="1" dirty="0">
                <a:latin typeface="+mj-lt"/>
              </a:rPr>
              <a:t>bereits vorhandene Corona-Rechtsprechung</a:t>
            </a:r>
            <a:r>
              <a:rPr lang="de-DE" sz="6200" dirty="0">
                <a:latin typeface="+mj-lt"/>
              </a:rPr>
              <a:t>“ verwiesen werden. Das Amtsgericht Düsseldorf beurteilt </a:t>
            </a:r>
            <a:r>
              <a:rPr lang="de-DE" sz="6200" b="1" dirty="0" err="1">
                <a:latin typeface="+mj-lt"/>
              </a:rPr>
              <a:t>coronabedingte</a:t>
            </a:r>
            <a:r>
              <a:rPr lang="de-DE" sz="6200" b="1">
                <a:latin typeface="+mj-lt"/>
              </a:rPr>
              <a:t> </a:t>
            </a:r>
            <a:r>
              <a:rPr lang="de-DE" sz="6200" b="1" dirty="0">
                <a:latin typeface="+mj-lt"/>
              </a:rPr>
              <a:t>Einschränkungen </a:t>
            </a:r>
            <a:r>
              <a:rPr lang="de-DE" sz="6200" dirty="0">
                <a:latin typeface="+mj-lt"/>
              </a:rPr>
              <a:t>im Rahmen der Benutzung des Hallenbades, Whirlpools, Fitnessraums und Spielplatzes, bedingt durch Corona-Hygienemaßnahmen, sowie die Einnahme des Essens nicht in Form eines Buffets, sondern in Form einer „</a:t>
            </a:r>
            <a:r>
              <a:rPr lang="de-DE" sz="6200" i="1" dirty="0">
                <a:latin typeface="+mj-lt"/>
              </a:rPr>
              <a:t>Essensausgabe</a:t>
            </a:r>
            <a:r>
              <a:rPr lang="de-DE" sz="6200" dirty="0">
                <a:latin typeface="+mj-lt"/>
              </a:rPr>
              <a:t>“ als </a:t>
            </a:r>
            <a:r>
              <a:rPr lang="de-DE" sz="6200" b="1" dirty="0">
                <a:latin typeface="+mj-lt"/>
              </a:rPr>
              <a:t>reiserechtlich relevanten Mangel </a:t>
            </a:r>
            <a:r>
              <a:rPr lang="de-DE" sz="6200" dirty="0">
                <a:latin typeface="+mj-lt"/>
              </a:rPr>
              <a:t>und spricht </a:t>
            </a:r>
            <a:r>
              <a:rPr lang="de-DE" sz="6200" b="1" dirty="0">
                <a:latin typeface="+mj-lt"/>
              </a:rPr>
              <a:t>20% Reisepreisminderung</a:t>
            </a:r>
            <a:r>
              <a:rPr lang="de-DE" sz="6200" dirty="0">
                <a:latin typeface="+mj-lt"/>
              </a:rPr>
              <a:t> zu. Begründet wird dies damit, dass </a:t>
            </a:r>
            <a:r>
              <a:rPr lang="de-DE" sz="6200" b="1" dirty="0">
                <a:latin typeface="+mj-lt"/>
              </a:rPr>
              <a:t>typischerweise Inhalt des Urlaubes </a:t>
            </a:r>
            <a:r>
              <a:rPr lang="de-DE" sz="6200" dirty="0">
                <a:latin typeface="+mj-lt"/>
              </a:rPr>
              <a:t>ist, </a:t>
            </a:r>
            <a:r>
              <a:rPr lang="de-DE" sz="6200" b="1" dirty="0">
                <a:latin typeface="+mj-lt"/>
              </a:rPr>
              <a:t>frei</a:t>
            </a:r>
            <a:r>
              <a:rPr lang="de-DE" sz="6200" dirty="0">
                <a:latin typeface="+mj-lt"/>
              </a:rPr>
              <a:t> </a:t>
            </a:r>
            <a:r>
              <a:rPr lang="de-DE" sz="6200" b="1" dirty="0">
                <a:latin typeface="+mj-lt"/>
              </a:rPr>
              <a:t>mit anderen Gästen in</a:t>
            </a:r>
            <a:r>
              <a:rPr lang="de-DE" sz="6200" dirty="0">
                <a:latin typeface="+mj-lt"/>
              </a:rPr>
              <a:t> </a:t>
            </a:r>
            <a:r>
              <a:rPr lang="de-DE" sz="6200" b="1" dirty="0">
                <a:latin typeface="+mj-lt"/>
              </a:rPr>
              <a:t>Kontakt</a:t>
            </a:r>
            <a:r>
              <a:rPr lang="de-DE" sz="6200" dirty="0">
                <a:latin typeface="+mj-lt"/>
              </a:rPr>
              <a:t> </a:t>
            </a:r>
            <a:r>
              <a:rPr lang="de-DE" sz="6200" b="1" dirty="0">
                <a:latin typeface="+mj-lt"/>
              </a:rPr>
              <a:t>treten</a:t>
            </a:r>
            <a:r>
              <a:rPr lang="de-DE" sz="6200" dirty="0">
                <a:latin typeface="+mj-lt"/>
              </a:rPr>
              <a:t> zu können und nicht andere Menschen meiden zu müssen. Bereits die Notwendigkeit, andere Menschen im Urlaub vorrangig nicht mehr als mögliche Kommunikationspartner anzusehen zu haben, sondern sie auf die Möglichkeit ihrer </a:t>
            </a:r>
            <a:r>
              <a:rPr lang="de-DE" sz="6200" dirty="0" err="1">
                <a:latin typeface="+mj-lt"/>
              </a:rPr>
              <a:t>Infektiosität</a:t>
            </a:r>
            <a:r>
              <a:rPr lang="de-DE" sz="6200" dirty="0">
                <a:latin typeface="+mj-lt"/>
              </a:rPr>
              <a:t> reduzieren zu müssen und daher unter Hintanstellung menschlicher Grundbedürfnisse </a:t>
            </a:r>
            <a:r>
              <a:rPr lang="de-DE" sz="6200" b="1" dirty="0">
                <a:latin typeface="+mj-lt"/>
              </a:rPr>
              <a:t>Kontaktreduzierungen</a:t>
            </a:r>
            <a:r>
              <a:rPr lang="de-DE" sz="6200" dirty="0">
                <a:latin typeface="+mj-lt"/>
              </a:rPr>
              <a:t> zu betreiben, stellt eine </a:t>
            </a:r>
            <a:r>
              <a:rPr lang="de-DE" sz="6200" b="1" dirty="0">
                <a:latin typeface="+mj-lt"/>
              </a:rPr>
              <a:t>erhebliche psychische Beeinträchtigung </a:t>
            </a:r>
            <a:r>
              <a:rPr lang="de-DE" sz="6200" dirty="0">
                <a:latin typeface="+mj-lt"/>
              </a:rPr>
              <a:t>dar, die die </a:t>
            </a:r>
            <a:r>
              <a:rPr lang="de-DE" sz="6200" b="1" dirty="0">
                <a:latin typeface="+mj-lt"/>
              </a:rPr>
              <a:t>Erholungswirkung</a:t>
            </a:r>
            <a:r>
              <a:rPr lang="de-DE" sz="6200" dirty="0">
                <a:latin typeface="+mj-lt"/>
              </a:rPr>
              <a:t> eines Urlaubes regelmäßig </a:t>
            </a:r>
            <a:r>
              <a:rPr lang="de-DE" sz="6200" b="1" dirty="0">
                <a:latin typeface="+mj-lt"/>
              </a:rPr>
              <a:t>mindern</a:t>
            </a:r>
            <a:r>
              <a:rPr lang="de-DE" sz="6200" dirty="0">
                <a:latin typeface="+mj-lt"/>
              </a:rPr>
              <a:t> wird. </a:t>
            </a:r>
            <a:endParaRPr lang="de-DE" dirty="0"/>
          </a:p>
        </p:txBody>
      </p:sp>
      <p:sp>
        <p:nvSpPr>
          <p:cNvPr id="4" name="Fußzeilenplatzhalter 3"/>
          <p:cNvSpPr>
            <a:spLocks noGrp="1"/>
          </p:cNvSpPr>
          <p:nvPr>
            <p:ph type="ftr" sz="quarter" idx="11"/>
          </p:nvPr>
        </p:nvSpPr>
        <p:spPr/>
        <p:txBody>
          <a:bodyPr/>
          <a:lstStyle/>
          <a:p>
            <a:r>
              <a:rPr lang="de-DE"/>
              <a:t>RA Dr. Eike Lindinger,  1080 Wien, Wickenburgg. 26/5,  kanzlei@ra-el.at, 01/4020173</a:t>
            </a:r>
          </a:p>
        </p:txBody>
      </p:sp>
      <p:sp>
        <p:nvSpPr>
          <p:cNvPr id="5" name="Foliennummernplatzhalter 4"/>
          <p:cNvSpPr>
            <a:spLocks noGrp="1"/>
          </p:cNvSpPr>
          <p:nvPr>
            <p:ph type="sldNum" sz="quarter" idx="12"/>
          </p:nvPr>
        </p:nvSpPr>
        <p:spPr/>
        <p:txBody>
          <a:bodyPr/>
          <a:lstStyle/>
          <a:p>
            <a:fld id="{6E2B935C-0738-495B-9060-E3C00A558146}" type="slidenum">
              <a:rPr lang="de-DE" smtClean="0"/>
              <a:t>52</a:t>
            </a:fld>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Tree>
    <p:extLst>
      <p:ext uri="{BB962C8B-B14F-4D97-AF65-F5344CB8AC3E}">
        <p14:creationId xmlns:p14="http://schemas.microsoft.com/office/powerpoint/2010/main" val="28565047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a:t>3. Exkurs: dt. Rechtsprechung zu Corona</a:t>
            </a:r>
            <a:endParaRPr lang="de-DE" sz="2000" b="1" dirty="0"/>
          </a:p>
        </p:txBody>
      </p:sp>
      <p:sp>
        <p:nvSpPr>
          <p:cNvPr id="3" name="Inhaltsplatzhalter 2"/>
          <p:cNvSpPr>
            <a:spLocks noGrp="1"/>
          </p:cNvSpPr>
          <p:nvPr>
            <p:ph idx="1"/>
          </p:nvPr>
        </p:nvSpPr>
        <p:spPr>
          <a:xfrm>
            <a:off x="838200" y="1463861"/>
            <a:ext cx="10515600" cy="2092139"/>
          </a:xfrm>
        </p:spPr>
        <p:txBody>
          <a:bodyPr>
            <a:normAutofit fontScale="85000" lnSpcReduction="20000"/>
          </a:bodyPr>
          <a:lstStyle/>
          <a:p>
            <a:pPr marL="0" indent="0" algn="just">
              <a:lnSpc>
                <a:spcPct val="120000"/>
              </a:lnSpc>
              <a:spcBef>
                <a:spcPts val="0"/>
              </a:spcBef>
              <a:buNone/>
            </a:pPr>
            <a:r>
              <a:rPr lang="de-DE" sz="2400" dirty="0">
                <a:latin typeface="+mj-lt"/>
              </a:rPr>
              <a:t>Ein </a:t>
            </a:r>
            <a:r>
              <a:rPr lang="de-DE" sz="2400" b="1" dirty="0">
                <a:latin typeface="+mj-lt"/>
              </a:rPr>
              <a:t>Urlaub</a:t>
            </a:r>
            <a:r>
              <a:rPr lang="de-DE" sz="2400" dirty="0">
                <a:latin typeface="+mj-lt"/>
              </a:rPr>
              <a:t> ist typischerweise eine Zeit der </a:t>
            </a:r>
            <a:r>
              <a:rPr lang="de-DE" sz="2400" b="1" dirty="0">
                <a:latin typeface="+mj-lt"/>
              </a:rPr>
              <a:t>Unbeschwertheit</a:t>
            </a:r>
            <a:r>
              <a:rPr lang="de-DE" sz="2400" dirty="0">
                <a:latin typeface="+mj-lt"/>
              </a:rPr>
              <a:t>, sowohl was den Ablauf des Alltags, als auch die </a:t>
            </a:r>
            <a:r>
              <a:rPr lang="de-DE" sz="2400" b="1" dirty="0">
                <a:latin typeface="+mj-lt"/>
              </a:rPr>
              <a:t>ungezwungene</a:t>
            </a:r>
            <a:r>
              <a:rPr lang="de-DE" sz="2400" dirty="0">
                <a:latin typeface="+mj-lt"/>
              </a:rPr>
              <a:t> </a:t>
            </a:r>
            <a:r>
              <a:rPr lang="de-DE" sz="2400" b="1" dirty="0">
                <a:latin typeface="+mj-lt"/>
              </a:rPr>
              <a:t>Kontaktmöglichkeit</a:t>
            </a:r>
            <a:r>
              <a:rPr lang="de-DE" sz="2400" dirty="0">
                <a:latin typeface="+mj-lt"/>
              </a:rPr>
              <a:t> mit anderen Reisenden angeht. Wird man daher vom Zeitpunkt des Aufstehens bis zum Zeitpunkt des Schlafengehens durch </a:t>
            </a:r>
            <a:r>
              <a:rPr lang="de-DE" sz="2400" b="1" dirty="0">
                <a:latin typeface="+mj-lt"/>
              </a:rPr>
              <a:t>allgegenwärtige</a:t>
            </a:r>
            <a:r>
              <a:rPr lang="de-DE" sz="2400" dirty="0">
                <a:latin typeface="+mj-lt"/>
              </a:rPr>
              <a:t> </a:t>
            </a:r>
            <a:r>
              <a:rPr lang="de-DE" sz="2400" b="1" dirty="0">
                <a:latin typeface="+mj-lt"/>
              </a:rPr>
              <a:t>Hygienemaßnahmen</a:t>
            </a:r>
            <a:r>
              <a:rPr lang="de-DE" sz="2400" dirty="0">
                <a:latin typeface="+mj-lt"/>
              </a:rPr>
              <a:t> ständig daran erinnert, dass ein normaler Alltag mit Menschen nicht einmal mehr im Urlaub gewährt ist, liegt hierin offensichtlich eine </a:t>
            </a:r>
            <a:r>
              <a:rPr lang="de-DE" sz="2400" b="1" dirty="0">
                <a:latin typeface="+mj-lt"/>
              </a:rPr>
              <a:t>erhebliche</a:t>
            </a:r>
            <a:r>
              <a:rPr lang="de-DE" sz="2400" dirty="0">
                <a:latin typeface="+mj-lt"/>
              </a:rPr>
              <a:t> </a:t>
            </a:r>
            <a:r>
              <a:rPr lang="de-DE" sz="2400" b="1" dirty="0">
                <a:latin typeface="+mj-lt"/>
              </a:rPr>
              <a:t>Beeinträchtigung</a:t>
            </a:r>
            <a:r>
              <a:rPr lang="de-DE" sz="2400" dirty="0">
                <a:latin typeface="+mj-lt"/>
              </a:rPr>
              <a:t> der Erholungsfunktion des Urlaubs, die bereits für sich genommen eine Minderung rechtfertigt.</a:t>
            </a:r>
          </a:p>
          <a:p>
            <a:endParaRPr lang="de-DE" dirty="0"/>
          </a:p>
        </p:txBody>
      </p:sp>
      <p:sp>
        <p:nvSpPr>
          <p:cNvPr id="4" name="Fußzeilenplatzhalter 3"/>
          <p:cNvSpPr>
            <a:spLocks noGrp="1"/>
          </p:cNvSpPr>
          <p:nvPr>
            <p:ph type="ftr" sz="quarter" idx="11"/>
          </p:nvPr>
        </p:nvSpPr>
        <p:spPr/>
        <p:txBody>
          <a:bodyPr/>
          <a:lstStyle/>
          <a:p>
            <a:r>
              <a:rPr lang="de-DE"/>
              <a:t>RA Dr. Eike Lindinger,  1080 Wien, Wickenburgg. 26/5,  kanzlei@ra-el.at, 01/4020173</a:t>
            </a:r>
          </a:p>
        </p:txBody>
      </p:sp>
      <p:sp>
        <p:nvSpPr>
          <p:cNvPr id="5" name="Foliennummernplatzhalter 4"/>
          <p:cNvSpPr>
            <a:spLocks noGrp="1"/>
          </p:cNvSpPr>
          <p:nvPr>
            <p:ph type="sldNum" sz="quarter" idx="12"/>
          </p:nvPr>
        </p:nvSpPr>
        <p:spPr/>
        <p:txBody>
          <a:bodyPr/>
          <a:lstStyle/>
          <a:p>
            <a:fld id="{6E2B935C-0738-495B-9060-E3C00A558146}" type="slidenum">
              <a:rPr lang="de-DE" smtClean="0"/>
              <a:t>53</a:t>
            </a:fld>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Tree>
    <p:extLst>
      <p:ext uri="{BB962C8B-B14F-4D97-AF65-F5344CB8AC3E}">
        <p14:creationId xmlns:p14="http://schemas.microsoft.com/office/powerpoint/2010/main" val="31930645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a:t>3. Exkurs: dt. Rechtsprechung zu Corona</a:t>
            </a:r>
            <a:br>
              <a:rPr lang="de-DE" sz="3200" b="1" dirty="0"/>
            </a:br>
            <a:r>
              <a:rPr lang="de-DE" sz="2000" b="1" dirty="0"/>
              <a:t>verneinend: AG Hannover 20.1.2021, 552 C 786120</a:t>
            </a:r>
          </a:p>
        </p:txBody>
      </p:sp>
      <p:sp>
        <p:nvSpPr>
          <p:cNvPr id="3" name="Inhaltsplatzhalter 2"/>
          <p:cNvSpPr>
            <a:spLocks noGrp="1"/>
          </p:cNvSpPr>
          <p:nvPr>
            <p:ph idx="1"/>
          </p:nvPr>
        </p:nvSpPr>
        <p:spPr>
          <a:xfrm>
            <a:off x="838200" y="1452880"/>
            <a:ext cx="10515600" cy="4724083"/>
          </a:xfrm>
        </p:spPr>
        <p:txBody>
          <a:bodyPr>
            <a:normAutofit lnSpcReduction="10000"/>
          </a:bodyPr>
          <a:lstStyle/>
          <a:p>
            <a:pPr marL="0" indent="0" algn="just">
              <a:lnSpc>
                <a:spcPct val="110000"/>
              </a:lnSpc>
              <a:spcBef>
                <a:spcPts val="0"/>
              </a:spcBef>
              <a:buNone/>
            </a:pPr>
            <a:r>
              <a:rPr lang="de-DE" sz="2000" dirty="0">
                <a:latin typeface="+mj-lt"/>
              </a:rPr>
              <a:t>Im Gegensatz dazu beurteilt das Amtsgericht Hannover, dass zwar das Restaurant im gebuchten Hotel geöffnet und ein Speiseangebot eingeschränkt war, sich aber ein </a:t>
            </a:r>
            <a:r>
              <a:rPr lang="de-DE" sz="2000" b="1" dirty="0">
                <a:latin typeface="+mj-lt"/>
              </a:rPr>
              <a:t>weltweit</a:t>
            </a:r>
            <a:r>
              <a:rPr lang="de-DE" sz="2000" dirty="0">
                <a:latin typeface="+mj-lt"/>
              </a:rPr>
              <a:t> allgemein </a:t>
            </a:r>
            <a:r>
              <a:rPr lang="de-DE" sz="2000" b="1" dirty="0">
                <a:latin typeface="+mj-lt"/>
              </a:rPr>
              <a:t>anerkanntes</a:t>
            </a:r>
            <a:r>
              <a:rPr lang="de-DE" sz="2000" dirty="0">
                <a:latin typeface="+mj-lt"/>
              </a:rPr>
              <a:t> </a:t>
            </a:r>
            <a:r>
              <a:rPr lang="de-DE" sz="2000" b="1" dirty="0">
                <a:latin typeface="+mj-lt"/>
              </a:rPr>
              <a:t>Lebensrisiko</a:t>
            </a:r>
            <a:r>
              <a:rPr lang="de-DE" sz="2000" dirty="0">
                <a:latin typeface="+mj-lt"/>
              </a:rPr>
              <a:t> verwirklicht, bei dem </a:t>
            </a:r>
            <a:r>
              <a:rPr lang="de-DE" sz="2000" b="1" dirty="0">
                <a:latin typeface="+mj-lt"/>
              </a:rPr>
              <a:t>nicht</a:t>
            </a:r>
            <a:r>
              <a:rPr lang="de-DE" sz="2000" dirty="0">
                <a:latin typeface="+mj-lt"/>
              </a:rPr>
              <a:t> auf </a:t>
            </a:r>
            <a:r>
              <a:rPr lang="de-DE" sz="2000" b="1" dirty="0">
                <a:latin typeface="+mj-lt"/>
              </a:rPr>
              <a:t>Vorerfahrungen</a:t>
            </a:r>
            <a:r>
              <a:rPr lang="de-DE" sz="2000" dirty="0">
                <a:latin typeface="+mj-lt"/>
              </a:rPr>
              <a:t> zurückgegriffen werden konnte und die </a:t>
            </a:r>
            <a:r>
              <a:rPr lang="de-DE" sz="2000" b="1" dirty="0">
                <a:latin typeface="+mj-lt"/>
              </a:rPr>
              <a:t>Pandemiesituation</a:t>
            </a:r>
            <a:r>
              <a:rPr lang="de-DE" sz="2000" dirty="0">
                <a:latin typeface="+mj-lt"/>
              </a:rPr>
              <a:t> für alle Beteiligten </a:t>
            </a:r>
            <a:r>
              <a:rPr lang="de-DE" sz="2000" b="1" dirty="0">
                <a:latin typeface="+mj-lt"/>
              </a:rPr>
              <a:t>neu und überfordernd </a:t>
            </a:r>
            <a:r>
              <a:rPr lang="de-DE" sz="2000" dirty="0">
                <a:latin typeface="+mj-lt"/>
              </a:rPr>
              <a:t>war. Ein </a:t>
            </a:r>
            <a:r>
              <a:rPr lang="de-DE" sz="2000" b="1" dirty="0">
                <a:latin typeface="+mj-lt"/>
              </a:rPr>
              <a:t>Minderungsanspruch</a:t>
            </a:r>
            <a:r>
              <a:rPr lang="de-DE" sz="2000" dirty="0">
                <a:latin typeface="+mj-lt"/>
              </a:rPr>
              <a:t> des Reisenden wird dadurch – unabhängig von der ansonsten verschuldensunabhängigen Einstandspflicht des Reiseveranstalters für das Gelingen des vereinbarten Leistungsprogrammes – </a:t>
            </a:r>
            <a:r>
              <a:rPr lang="de-DE" sz="2000" b="1" dirty="0">
                <a:latin typeface="+mj-lt"/>
              </a:rPr>
              <a:t>nicht</a:t>
            </a:r>
            <a:r>
              <a:rPr lang="de-DE" sz="2000" dirty="0">
                <a:latin typeface="+mj-lt"/>
              </a:rPr>
              <a:t> </a:t>
            </a:r>
            <a:r>
              <a:rPr lang="de-DE" sz="2000" b="1" dirty="0">
                <a:latin typeface="+mj-lt"/>
              </a:rPr>
              <a:t>begründet</a:t>
            </a:r>
            <a:r>
              <a:rPr lang="de-DE" sz="2000" dirty="0">
                <a:latin typeface="+mj-lt"/>
              </a:rPr>
              <a:t>, insbesondere dann, wenn der </a:t>
            </a:r>
            <a:r>
              <a:rPr lang="de-DE" sz="2000" b="1" dirty="0">
                <a:latin typeface="+mj-lt"/>
              </a:rPr>
              <a:t>Reiseveranstalter um die Aufrechterhaltung des Betriebsablaufes bemüht</a:t>
            </a:r>
            <a:r>
              <a:rPr lang="de-DE" sz="2000" dirty="0">
                <a:latin typeface="+mj-lt"/>
              </a:rPr>
              <a:t> war.</a:t>
            </a:r>
          </a:p>
          <a:p>
            <a:pPr marL="0" indent="0" algn="just">
              <a:lnSpc>
                <a:spcPct val="110000"/>
              </a:lnSpc>
              <a:spcBef>
                <a:spcPts val="0"/>
              </a:spcBef>
              <a:buNone/>
            </a:pPr>
            <a:endParaRPr lang="de-DE" sz="2000" dirty="0">
              <a:latin typeface="+mj-lt"/>
            </a:endParaRPr>
          </a:p>
          <a:p>
            <a:pPr marL="0" indent="0" algn="just">
              <a:lnSpc>
                <a:spcPct val="110000"/>
              </a:lnSpc>
              <a:spcBef>
                <a:spcPts val="0"/>
              </a:spcBef>
              <a:buNone/>
            </a:pPr>
            <a:r>
              <a:rPr lang="de-DE" sz="2000" dirty="0">
                <a:latin typeface="+mj-lt"/>
              </a:rPr>
              <a:t>Die weitere </a:t>
            </a:r>
            <a:r>
              <a:rPr lang="de-DE" sz="2000" b="1" dirty="0">
                <a:latin typeface="+mj-lt"/>
              </a:rPr>
              <a:t>Entwicklung</a:t>
            </a:r>
            <a:r>
              <a:rPr lang="de-DE" sz="2000" dirty="0">
                <a:latin typeface="+mj-lt"/>
              </a:rPr>
              <a:t> der </a:t>
            </a:r>
            <a:r>
              <a:rPr lang="de-DE" sz="2000" b="1" dirty="0">
                <a:latin typeface="+mj-lt"/>
              </a:rPr>
              <a:t>Rechtsprechung</a:t>
            </a:r>
            <a:r>
              <a:rPr lang="de-DE" sz="2000" dirty="0">
                <a:latin typeface="+mj-lt"/>
              </a:rPr>
              <a:t> – aufgrund der „Vollharmonisierung“ des Pauschalreiserechtes – bleibt daher </a:t>
            </a:r>
            <a:r>
              <a:rPr lang="de-DE" sz="2000" b="1" dirty="0">
                <a:latin typeface="+mj-lt"/>
              </a:rPr>
              <a:t>abzuwarten</a:t>
            </a:r>
            <a:r>
              <a:rPr lang="de-DE" sz="2000" dirty="0">
                <a:latin typeface="+mj-lt"/>
              </a:rPr>
              <a:t>. Es wird daher auf die </a:t>
            </a:r>
            <a:r>
              <a:rPr lang="de-DE" sz="2000" b="1" dirty="0" err="1">
                <a:latin typeface="+mj-lt"/>
              </a:rPr>
              <a:t>Instanzgerichte</a:t>
            </a:r>
            <a:r>
              <a:rPr lang="de-DE" sz="2000" dirty="0">
                <a:latin typeface="+mj-lt"/>
              </a:rPr>
              <a:t> die Aufgabe zukommen, die Vielfalt der Sachverhalte zu erfassen, wobei eine höchstgerichtliche Klärung – Streitwert – noch einige Zeit dauern wird und die Sachverhalte </a:t>
            </a:r>
            <a:r>
              <a:rPr lang="de-DE" sz="2000" b="1" dirty="0">
                <a:latin typeface="+mj-lt"/>
              </a:rPr>
              <a:t>unter Umständen erst durch </a:t>
            </a:r>
            <a:r>
              <a:rPr lang="de-DE" sz="2000" dirty="0">
                <a:latin typeface="+mj-lt"/>
              </a:rPr>
              <a:t>den </a:t>
            </a:r>
            <a:r>
              <a:rPr lang="de-DE" sz="2000" b="1" dirty="0">
                <a:latin typeface="+mj-lt"/>
              </a:rPr>
              <a:t>EuGH einer Klärung zugeführt</a:t>
            </a:r>
            <a:r>
              <a:rPr lang="de-DE" sz="2000" dirty="0">
                <a:latin typeface="+mj-lt"/>
              </a:rPr>
              <a:t> werden können.</a:t>
            </a:r>
          </a:p>
          <a:p>
            <a:endParaRPr lang="de-DE" dirty="0"/>
          </a:p>
        </p:txBody>
      </p:sp>
      <p:sp>
        <p:nvSpPr>
          <p:cNvPr id="4" name="Fußzeilenplatzhalter 3"/>
          <p:cNvSpPr>
            <a:spLocks noGrp="1"/>
          </p:cNvSpPr>
          <p:nvPr>
            <p:ph type="ftr" sz="quarter" idx="11"/>
          </p:nvPr>
        </p:nvSpPr>
        <p:spPr/>
        <p:txBody>
          <a:bodyPr/>
          <a:lstStyle/>
          <a:p>
            <a:r>
              <a:rPr lang="de-DE"/>
              <a:t>RA Dr. Eike Lindinger,  1080 Wien, Wickenburgg. 26/5,  kanzlei@ra-el.at, 01/4020173</a:t>
            </a:r>
          </a:p>
        </p:txBody>
      </p:sp>
      <p:sp>
        <p:nvSpPr>
          <p:cNvPr id="5" name="Foliennummernplatzhalter 4"/>
          <p:cNvSpPr>
            <a:spLocks noGrp="1"/>
          </p:cNvSpPr>
          <p:nvPr>
            <p:ph type="sldNum" sz="quarter" idx="12"/>
          </p:nvPr>
        </p:nvSpPr>
        <p:spPr/>
        <p:txBody>
          <a:bodyPr/>
          <a:lstStyle/>
          <a:p>
            <a:fld id="{6E2B935C-0738-495B-9060-E3C00A558146}" type="slidenum">
              <a:rPr lang="de-DE" smtClean="0"/>
              <a:t>54</a:t>
            </a:fld>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Tree>
    <p:extLst>
      <p:ext uri="{BB962C8B-B14F-4D97-AF65-F5344CB8AC3E}">
        <p14:creationId xmlns:p14="http://schemas.microsoft.com/office/powerpoint/2010/main" val="24081961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F0927D-8273-4C15-AEFD-F510C1E82CC9}"/>
              </a:ext>
            </a:extLst>
          </p:cNvPr>
          <p:cNvSpPr>
            <a:spLocks noGrp="1"/>
          </p:cNvSpPr>
          <p:nvPr>
            <p:ph type="title"/>
          </p:nvPr>
        </p:nvSpPr>
        <p:spPr>
          <a:xfrm>
            <a:off x="838200" y="2405960"/>
            <a:ext cx="10515600" cy="1325563"/>
          </a:xfrm>
        </p:spPr>
        <p:txBody>
          <a:bodyPr>
            <a:normAutofit/>
          </a:bodyPr>
          <a:lstStyle/>
          <a:p>
            <a:pPr algn="ctr"/>
            <a:r>
              <a:rPr lang="de-AT" sz="4800" b="1" dirty="0"/>
              <a:t>VII. Corona in der gerichtlichen Praxis</a:t>
            </a:r>
          </a:p>
        </p:txBody>
      </p:sp>
      <p:sp>
        <p:nvSpPr>
          <p:cNvPr id="3" name="Fußzeilenplatzhalter 2"/>
          <p:cNvSpPr>
            <a:spLocks noGrp="1"/>
          </p:cNvSpPr>
          <p:nvPr>
            <p:ph type="ftr" sz="quarter" idx="11"/>
          </p:nvPr>
        </p:nvSpPr>
        <p:spPr/>
        <p:txBody>
          <a:bodyPr/>
          <a:lstStyle/>
          <a:p>
            <a:r>
              <a:rPr lang="de-DE"/>
              <a:t>RA Dr. Eike Lindinger,  1080 Wien, Wickenburgg. 26/5,  kanzlei@ra-el.at, 01/4020173</a:t>
            </a:r>
          </a:p>
        </p:txBody>
      </p:sp>
      <p:sp>
        <p:nvSpPr>
          <p:cNvPr id="4" name="Foliennummernplatzhalter 3"/>
          <p:cNvSpPr>
            <a:spLocks noGrp="1"/>
          </p:cNvSpPr>
          <p:nvPr>
            <p:ph type="sldNum" sz="quarter" idx="12"/>
          </p:nvPr>
        </p:nvSpPr>
        <p:spPr/>
        <p:txBody>
          <a:bodyPr/>
          <a:lstStyle/>
          <a:p>
            <a:fld id="{363C3A19-FC31-4642-AB6C-25301AC8225F}" type="slidenum">
              <a:rPr lang="de-DE" smtClean="0"/>
              <a:t>55</a:t>
            </a:fld>
            <a:endParaRPr lang="de-DE"/>
          </a:p>
        </p:txBody>
      </p:sp>
    </p:spTree>
    <p:extLst>
      <p:ext uri="{BB962C8B-B14F-4D97-AF65-F5344CB8AC3E}">
        <p14:creationId xmlns:p14="http://schemas.microsoft.com/office/powerpoint/2010/main" val="30153134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a:t>1. Rücktritt gegen Zahlung einer Stornogebühr</a:t>
            </a:r>
            <a:endParaRPr lang="de-DE" sz="3200" dirty="0"/>
          </a:p>
        </p:txBody>
      </p:sp>
      <p:sp>
        <p:nvSpPr>
          <p:cNvPr id="3" name="Inhaltsplatzhalter 2"/>
          <p:cNvSpPr>
            <a:spLocks noGrp="1"/>
          </p:cNvSpPr>
          <p:nvPr>
            <p:ph idx="1"/>
          </p:nvPr>
        </p:nvSpPr>
        <p:spPr/>
        <p:txBody>
          <a:bodyPr>
            <a:normAutofit/>
          </a:bodyPr>
          <a:lstStyle/>
          <a:p>
            <a:pPr marL="0" lvl="0" indent="0" algn="just">
              <a:buNone/>
            </a:pPr>
            <a:r>
              <a:rPr lang="de-DE" sz="2000" b="1" dirty="0">
                <a:latin typeface="+mj-lt"/>
              </a:rPr>
              <a:t>a. Hotelaufenthalt </a:t>
            </a:r>
            <a:r>
              <a:rPr lang="de-DE" sz="2000" b="1" dirty="0" err="1">
                <a:latin typeface="+mj-lt"/>
              </a:rPr>
              <a:t>Grado</a:t>
            </a:r>
            <a:r>
              <a:rPr lang="de-DE" sz="2000" b="1" dirty="0">
                <a:latin typeface="+mj-lt"/>
              </a:rPr>
              <a:t> (BG Graz Ost 01.12.2020 , 207 C 786/20x)</a:t>
            </a:r>
          </a:p>
          <a:p>
            <a:pPr marL="0" indent="0" algn="just">
              <a:buNone/>
            </a:pPr>
            <a:r>
              <a:rPr lang="de-DE" sz="2000" b="1" dirty="0">
                <a:latin typeface="+mj-lt"/>
              </a:rPr>
              <a:t>α. Sachverhalt </a:t>
            </a:r>
            <a:endParaRPr lang="de-DE" sz="2000" dirty="0">
              <a:latin typeface="+mj-lt"/>
            </a:endParaRPr>
          </a:p>
          <a:p>
            <a:pPr marL="0" indent="0" algn="just">
              <a:lnSpc>
                <a:spcPct val="120000"/>
              </a:lnSpc>
              <a:buNone/>
            </a:pPr>
            <a:r>
              <a:rPr lang="de-DE" sz="2000" dirty="0">
                <a:solidFill>
                  <a:prstClr val="black"/>
                </a:solidFill>
                <a:latin typeface="+mj-lt"/>
              </a:rPr>
              <a:t>Die Reisenden buchten am 19.02.2020 eine Unterkunft ohne Verpflegung mit Selbstanreise in </a:t>
            </a:r>
            <a:r>
              <a:rPr lang="de-DE" sz="2000" dirty="0" err="1">
                <a:solidFill>
                  <a:prstClr val="black"/>
                </a:solidFill>
                <a:latin typeface="+mj-lt"/>
              </a:rPr>
              <a:t>Grado</a:t>
            </a:r>
            <a:r>
              <a:rPr lang="de-DE" sz="2000" dirty="0">
                <a:solidFill>
                  <a:prstClr val="black"/>
                </a:solidFill>
                <a:latin typeface="+mj-lt"/>
              </a:rPr>
              <a:t> für den Zeitraum 20.06.2020 bis 27.06.2020. Mit E-Mail Schreiben vom 21.05.2020 ersuchten die Reisenden um Umbuchung, das Ersatzobjekt wurde nicht angenommen. Eine Stornierung erfolgte nicht, die Reisenden begehrten die Anzahlung zurück.</a:t>
            </a:r>
          </a:p>
          <a:p>
            <a:pPr marL="0" lvl="0" indent="0" algn="just">
              <a:lnSpc>
                <a:spcPct val="120000"/>
              </a:lnSpc>
              <a:buNone/>
            </a:pPr>
            <a:r>
              <a:rPr lang="de-DE" sz="2000" b="1" dirty="0">
                <a:solidFill>
                  <a:prstClr val="black"/>
                </a:solidFill>
                <a:latin typeface="+mj-lt"/>
              </a:rPr>
              <a:t>β. Beurteilung</a:t>
            </a:r>
            <a:r>
              <a:rPr lang="de-DE" sz="2000" dirty="0">
                <a:solidFill>
                  <a:prstClr val="black"/>
                </a:solidFill>
                <a:latin typeface="+mj-lt"/>
              </a:rPr>
              <a:t> </a:t>
            </a:r>
          </a:p>
          <a:p>
            <a:pPr lvl="0" algn="just">
              <a:lnSpc>
                <a:spcPct val="120000"/>
              </a:lnSpc>
            </a:pPr>
            <a:r>
              <a:rPr lang="de-DE" sz="2000" dirty="0">
                <a:solidFill>
                  <a:prstClr val="black"/>
                </a:solidFill>
                <a:latin typeface="+mj-lt"/>
              </a:rPr>
              <a:t>Gegenständlich kommt das </a:t>
            </a:r>
            <a:r>
              <a:rPr lang="de-DE" sz="2000" b="1" dirty="0">
                <a:latin typeface="+mj-lt"/>
              </a:rPr>
              <a:t>PRG nicht zur Anwendung</a:t>
            </a:r>
            <a:r>
              <a:rPr lang="de-DE" sz="2000" dirty="0">
                <a:solidFill>
                  <a:prstClr val="black"/>
                </a:solidFill>
                <a:latin typeface="+mj-lt"/>
              </a:rPr>
              <a:t>, es sind die Regelungen des </a:t>
            </a:r>
            <a:r>
              <a:rPr lang="de-DE" sz="2000" b="1" dirty="0">
                <a:latin typeface="+mj-lt"/>
              </a:rPr>
              <a:t>Beherbergungsvertrages</a:t>
            </a:r>
            <a:r>
              <a:rPr lang="de-DE" sz="2000" dirty="0">
                <a:solidFill>
                  <a:prstClr val="black"/>
                </a:solidFill>
                <a:latin typeface="+mj-lt"/>
              </a:rPr>
              <a:t> zur Anwendung zu bringen. Eine </a:t>
            </a:r>
            <a:r>
              <a:rPr lang="de-DE" sz="2000" b="1" dirty="0">
                <a:latin typeface="+mj-lt"/>
              </a:rPr>
              <a:t>Selbstanreise</a:t>
            </a:r>
            <a:r>
              <a:rPr lang="de-DE" sz="2000" dirty="0">
                <a:solidFill>
                  <a:prstClr val="black"/>
                </a:solidFill>
                <a:latin typeface="+mj-lt"/>
              </a:rPr>
              <a:t> bzw. die </a:t>
            </a:r>
            <a:r>
              <a:rPr lang="de-DE" sz="2000" b="1" dirty="0">
                <a:latin typeface="+mj-lt"/>
              </a:rPr>
              <a:t>Buchung</a:t>
            </a:r>
            <a:r>
              <a:rPr lang="de-DE" sz="2000" dirty="0">
                <a:solidFill>
                  <a:prstClr val="black"/>
                </a:solidFill>
                <a:latin typeface="+mj-lt"/>
              </a:rPr>
              <a:t> einer </a:t>
            </a:r>
            <a:r>
              <a:rPr lang="de-DE" sz="2000" b="1" dirty="0">
                <a:latin typeface="+mj-lt"/>
              </a:rPr>
              <a:t>Unterkunft</a:t>
            </a:r>
            <a:r>
              <a:rPr lang="de-DE" sz="2000" dirty="0">
                <a:solidFill>
                  <a:prstClr val="black"/>
                </a:solidFill>
                <a:latin typeface="+mj-lt"/>
              </a:rPr>
              <a:t> stelle </a:t>
            </a:r>
            <a:r>
              <a:rPr lang="de-DE" sz="2000" b="1" dirty="0">
                <a:latin typeface="+mj-lt"/>
              </a:rPr>
              <a:t>keine</a:t>
            </a:r>
            <a:r>
              <a:rPr lang="de-DE" sz="2000" dirty="0">
                <a:solidFill>
                  <a:prstClr val="black"/>
                </a:solidFill>
                <a:latin typeface="+mj-lt"/>
              </a:rPr>
              <a:t> </a:t>
            </a:r>
            <a:r>
              <a:rPr lang="de-DE" sz="2000" b="1" dirty="0">
                <a:latin typeface="+mj-lt"/>
              </a:rPr>
              <a:t>Pauschalreise</a:t>
            </a:r>
            <a:r>
              <a:rPr lang="de-DE" sz="2000" dirty="0">
                <a:solidFill>
                  <a:prstClr val="black"/>
                </a:solidFill>
                <a:latin typeface="+mj-lt"/>
              </a:rPr>
              <a:t> dar.</a:t>
            </a:r>
          </a:p>
          <a:p>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5" name="Fußzeilenplatzhalter 3">
            <a:extLst>
              <a:ext uri="{FF2B5EF4-FFF2-40B4-BE49-F238E27FC236}">
                <a16:creationId xmlns:a16="http://schemas.microsoft.com/office/drawing/2014/main" id="{0B9CB786-1047-462C-B59A-DFA59773CCB2}"/>
              </a:ext>
            </a:extLst>
          </p:cNvPr>
          <p:cNvSpPr>
            <a:spLocks noGrp="1"/>
          </p:cNvSpPr>
          <p:nvPr>
            <p:ph type="ftr" sz="quarter" idx="11"/>
          </p:nvPr>
        </p:nvSpPr>
        <p:spPr>
          <a:xfrm>
            <a:off x="4165600" y="6356359"/>
            <a:ext cx="3860800" cy="365125"/>
          </a:xfrm>
        </p:spPr>
        <p:txBody>
          <a:bodyPr/>
          <a:lstStyle/>
          <a:p>
            <a:r>
              <a:rPr lang="de-AT" dirty="0"/>
              <a:t>RA Dr. Eike Lindinger,  1080 Wien, </a:t>
            </a:r>
            <a:r>
              <a:rPr lang="de-AT" dirty="0" err="1"/>
              <a:t>Wickenburgg</a:t>
            </a:r>
            <a:r>
              <a:rPr lang="de-AT" dirty="0"/>
              <a:t>. 26/5,  kanzlei@ra-el.at, 01/4020173</a:t>
            </a:r>
          </a:p>
        </p:txBody>
      </p:sp>
      <p:sp>
        <p:nvSpPr>
          <p:cNvPr id="6" name="Foliennummernplatzhalter 5"/>
          <p:cNvSpPr>
            <a:spLocks noGrp="1"/>
          </p:cNvSpPr>
          <p:nvPr>
            <p:ph type="sldNum" sz="quarter" idx="12"/>
          </p:nvPr>
        </p:nvSpPr>
        <p:spPr/>
        <p:txBody>
          <a:bodyPr/>
          <a:lstStyle/>
          <a:p>
            <a:fld id="{363C3A19-FC31-4642-AB6C-25301AC8225F}" type="slidenum">
              <a:rPr lang="de-DE" smtClean="0"/>
              <a:t>56</a:t>
            </a:fld>
            <a:endParaRPr lang="de-DE"/>
          </a:p>
        </p:txBody>
      </p:sp>
    </p:spTree>
    <p:extLst>
      <p:ext uri="{BB962C8B-B14F-4D97-AF65-F5344CB8AC3E}">
        <p14:creationId xmlns:p14="http://schemas.microsoft.com/office/powerpoint/2010/main" val="22809014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5651" y="115049"/>
            <a:ext cx="10515600" cy="1325563"/>
          </a:xfrm>
        </p:spPr>
        <p:txBody>
          <a:bodyPr>
            <a:normAutofit/>
          </a:bodyPr>
          <a:lstStyle/>
          <a:p>
            <a:r>
              <a:rPr lang="de-DE" sz="3200" b="1" dirty="0"/>
              <a:t>1. Rücktritt gegen Zahlung einer Stornogebühr</a:t>
            </a:r>
            <a:endParaRPr lang="de-DE" sz="3200" dirty="0"/>
          </a:p>
        </p:txBody>
      </p:sp>
      <p:sp>
        <p:nvSpPr>
          <p:cNvPr id="3" name="Inhaltsplatzhalter 2"/>
          <p:cNvSpPr>
            <a:spLocks noGrp="1"/>
          </p:cNvSpPr>
          <p:nvPr>
            <p:ph idx="1"/>
          </p:nvPr>
        </p:nvSpPr>
        <p:spPr>
          <a:xfrm>
            <a:off x="838200" y="1186088"/>
            <a:ext cx="10515600" cy="5045030"/>
          </a:xfrm>
        </p:spPr>
        <p:txBody>
          <a:bodyPr>
            <a:normAutofit fontScale="25000" lnSpcReduction="20000"/>
          </a:bodyPr>
          <a:lstStyle/>
          <a:p>
            <a:pPr algn="just">
              <a:lnSpc>
                <a:spcPct val="120000"/>
              </a:lnSpc>
            </a:pPr>
            <a:r>
              <a:rPr lang="de-DE" sz="8000" dirty="0">
                <a:latin typeface="+mj-lt"/>
              </a:rPr>
              <a:t>Der Reiseveranstalter verwies zu Recht darauf, dass die ersten </a:t>
            </a:r>
            <a:r>
              <a:rPr lang="de-DE" sz="8000" b="1" dirty="0" err="1">
                <a:latin typeface="+mj-lt"/>
              </a:rPr>
              <a:t>Coronafälle</a:t>
            </a:r>
            <a:r>
              <a:rPr lang="de-DE" sz="8000" dirty="0">
                <a:latin typeface="+mj-lt"/>
              </a:rPr>
              <a:t> </a:t>
            </a:r>
            <a:r>
              <a:rPr lang="de-DE" sz="8000" b="1" dirty="0">
                <a:latin typeface="+mj-lt"/>
              </a:rPr>
              <a:t>Ende</a:t>
            </a:r>
            <a:r>
              <a:rPr lang="de-DE" sz="8000" dirty="0">
                <a:latin typeface="+mj-lt"/>
              </a:rPr>
              <a:t> </a:t>
            </a:r>
            <a:r>
              <a:rPr lang="de-DE" sz="8000" b="1" dirty="0">
                <a:latin typeface="+mj-lt"/>
              </a:rPr>
              <a:t>Januar</a:t>
            </a:r>
            <a:r>
              <a:rPr lang="de-DE" sz="8000" dirty="0">
                <a:latin typeface="+mj-lt"/>
              </a:rPr>
              <a:t> jedenfalls </a:t>
            </a:r>
            <a:r>
              <a:rPr lang="de-DE" sz="8000" b="1" dirty="0">
                <a:latin typeface="+mj-lt"/>
              </a:rPr>
              <a:t>Anfang</a:t>
            </a:r>
            <a:r>
              <a:rPr lang="de-DE" sz="8000" dirty="0">
                <a:latin typeface="+mj-lt"/>
              </a:rPr>
              <a:t> </a:t>
            </a:r>
            <a:r>
              <a:rPr lang="de-DE" sz="8000" b="1" dirty="0">
                <a:latin typeface="+mj-lt"/>
              </a:rPr>
              <a:t>Februar</a:t>
            </a:r>
            <a:r>
              <a:rPr lang="de-DE" sz="8000" dirty="0">
                <a:latin typeface="+mj-lt"/>
              </a:rPr>
              <a:t> 2020 aufgetreten sind, was sich auch in internationalen </a:t>
            </a:r>
            <a:r>
              <a:rPr lang="de-DE" sz="8000" b="1" dirty="0">
                <a:latin typeface="+mj-lt"/>
              </a:rPr>
              <a:t>Berichten</a:t>
            </a:r>
            <a:r>
              <a:rPr lang="de-DE" sz="8000" dirty="0">
                <a:latin typeface="+mj-lt"/>
              </a:rPr>
              <a:t> in Funk und Fernsehen niedergeschlagen hat und die Reisenden </a:t>
            </a:r>
            <a:r>
              <a:rPr lang="de-DE" sz="8000" b="1" dirty="0">
                <a:latin typeface="+mj-lt"/>
              </a:rPr>
              <a:t>dennoch</a:t>
            </a:r>
            <a:r>
              <a:rPr lang="de-DE" sz="8000" dirty="0">
                <a:latin typeface="+mj-lt"/>
              </a:rPr>
              <a:t> </a:t>
            </a:r>
            <a:r>
              <a:rPr lang="de-DE" sz="8000" b="1" dirty="0">
                <a:latin typeface="+mj-lt"/>
              </a:rPr>
              <a:t>am 19.02.2020 </a:t>
            </a:r>
            <a:r>
              <a:rPr lang="de-DE" sz="8000" dirty="0">
                <a:latin typeface="+mj-lt"/>
              </a:rPr>
              <a:t>eine </a:t>
            </a:r>
            <a:r>
              <a:rPr lang="de-DE" sz="8000" b="1" dirty="0">
                <a:latin typeface="+mj-lt"/>
              </a:rPr>
              <a:t>Buchung</a:t>
            </a:r>
            <a:r>
              <a:rPr lang="de-DE" sz="8000" dirty="0">
                <a:latin typeface="+mj-lt"/>
              </a:rPr>
              <a:t> vorgenommen haben. </a:t>
            </a:r>
          </a:p>
          <a:p>
            <a:pPr algn="just">
              <a:lnSpc>
                <a:spcPct val="120000"/>
              </a:lnSpc>
            </a:pPr>
            <a:r>
              <a:rPr lang="de-DE" sz="8000" dirty="0">
                <a:latin typeface="+mj-lt"/>
              </a:rPr>
              <a:t>Die </a:t>
            </a:r>
            <a:r>
              <a:rPr lang="de-DE" sz="8000" b="1" dirty="0">
                <a:latin typeface="+mj-lt"/>
              </a:rPr>
              <a:t>Verordnung</a:t>
            </a:r>
            <a:r>
              <a:rPr lang="de-DE" sz="8000" dirty="0">
                <a:latin typeface="+mj-lt"/>
              </a:rPr>
              <a:t> über die </a:t>
            </a:r>
            <a:r>
              <a:rPr lang="de-DE" sz="8000" b="1" dirty="0">
                <a:latin typeface="+mj-lt"/>
              </a:rPr>
              <a:t>Einreise</a:t>
            </a:r>
            <a:r>
              <a:rPr lang="de-DE" sz="8000" dirty="0">
                <a:latin typeface="+mj-lt"/>
              </a:rPr>
              <a:t> nach </a:t>
            </a:r>
            <a:r>
              <a:rPr lang="de-DE" sz="8000" b="1" dirty="0">
                <a:latin typeface="+mj-lt"/>
              </a:rPr>
              <a:t>Österreich</a:t>
            </a:r>
            <a:r>
              <a:rPr lang="de-DE" sz="8000" dirty="0">
                <a:latin typeface="+mj-lt"/>
              </a:rPr>
              <a:t> im Zusammenhang mit der Eindämmung SARS-COV-2 (vgl. BGBl II 263/2020 </a:t>
            </a:r>
            <a:r>
              <a:rPr lang="de-DE" sz="8000" dirty="0" err="1">
                <a:latin typeface="+mj-lt"/>
              </a:rPr>
              <a:t>idjgF</a:t>
            </a:r>
            <a:r>
              <a:rPr lang="de-DE" sz="8000" dirty="0">
                <a:latin typeface="+mj-lt"/>
              </a:rPr>
              <a:t>) vom 20.06.2020 ist anzuwenden.</a:t>
            </a:r>
          </a:p>
          <a:p>
            <a:pPr algn="just">
              <a:lnSpc>
                <a:spcPct val="120000"/>
              </a:lnSpc>
            </a:pPr>
            <a:r>
              <a:rPr lang="de-DE" sz="8000" dirty="0">
                <a:latin typeface="+mj-lt"/>
              </a:rPr>
              <a:t>Österreich </a:t>
            </a:r>
            <a:r>
              <a:rPr lang="de-DE" sz="8000" b="1" dirty="0">
                <a:latin typeface="+mj-lt"/>
              </a:rPr>
              <a:t>erlaubte</a:t>
            </a:r>
            <a:r>
              <a:rPr lang="de-DE" sz="8000" dirty="0">
                <a:latin typeface="+mj-lt"/>
              </a:rPr>
              <a:t> gemäß § 2 Abs. 5 Anlage 1 dieser Verordnung die </a:t>
            </a:r>
            <a:r>
              <a:rPr lang="de-DE" sz="8000" b="1" dirty="0">
                <a:latin typeface="+mj-lt"/>
              </a:rPr>
              <a:t>Einreise von Italien </a:t>
            </a:r>
            <a:r>
              <a:rPr lang="de-DE" sz="8000" dirty="0">
                <a:latin typeface="+mj-lt"/>
              </a:rPr>
              <a:t>nach Österreich ohne Einschränkungen </a:t>
            </a:r>
            <a:r>
              <a:rPr lang="de-DE" sz="8000" b="1" dirty="0">
                <a:latin typeface="+mj-lt"/>
              </a:rPr>
              <a:t>ab dem 16.06.2020</a:t>
            </a:r>
            <a:r>
              <a:rPr lang="de-DE" sz="8000" dirty="0">
                <a:latin typeface="+mj-lt"/>
              </a:rPr>
              <a:t>. Die Einreise zum Zeitpunkt der Reise am 20.06.2020 nach Italien sowie die Heimkehr am 27.06.2020 ist entsprechend dieser Verordnung gestattet. Italien erlaubte die Einreise seit dem 03.06.2020.</a:t>
            </a:r>
          </a:p>
          <a:p>
            <a:pPr algn="just">
              <a:lnSpc>
                <a:spcPct val="120000"/>
              </a:lnSpc>
            </a:pPr>
            <a:r>
              <a:rPr lang="de-DE" sz="8000" dirty="0">
                <a:latin typeface="+mj-lt"/>
              </a:rPr>
              <a:t>Von einem </a:t>
            </a:r>
            <a:r>
              <a:rPr lang="de-DE" sz="8000" b="1" dirty="0">
                <a:latin typeface="+mj-lt"/>
              </a:rPr>
              <a:t>Wegfall der Geschäftsgrundlage </a:t>
            </a:r>
            <a:r>
              <a:rPr lang="de-DE" sz="8000" dirty="0">
                <a:latin typeface="+mj-lt"/>
              </a:rPr>
              <a:t>kann </a:t>
            </a:r>
            <a:r>
              <a:rPr lang="de-DE" sz="8000" b="1" dirty="0">
                <a:latin typeface="+mj-lt"/>
              </a:rPr>
              <a:t>nicht</a:t>
            </a:r>
            <a:r>
              <a:rPr lang="de-DE" sz="8000" dirty="0">
                <a:latin typeface="+mj-lt"/>
              </a:rPr>
              <a:t> die Rede sein, zudem buchten die Reisenden ein Quartier mit </a:t>
            </a:r>
            <a:r>
              <a:rPr lang="de-DE" sz="8000" b="1" dirty="0">
                <a:latin typeface="+mj-lt"/>
              </a:rPr>
              <a:t>Selbstanreise</a:t>
            </a:r>
            <a:r>
              <a:rPr lang="de-DE" sz="8000" dirty="0">
                <a:latin typeface="+mj-lt"/>
              </a:rPr>
              <a:t> und </a:t>
            </a:r>
            <a:r>
              <a:rPr lang="de-DE" sz="8000" b="1" dirty="0">
                <a:latin typeface="+mj-lt"/>
              </a:rPr>
              <a:t>Selbstverpflegung</a:t>
            </a:r>
            <a:r>
              <a:rPr lang="de-DE" sz="8000" dirty="0">
                <a:latin typeface="+mj-lt"/>
              </a:rPr>
              <a:t>, wodurch ein allfälliges </a:t>
            </a:r>
            <a:r>
              <a:rPr lang="de-DE" sz="8000" b="1" dirty="0">
                <a:latin typeface="+mj-lt"/>
              </a:rPr>
              <a:t>Risiko minimal </a:t>
            </a:r>
            <a:r>
              <a:rPr lang="de-DE" sz="8000" dirty="0">
                <a:latin typeface="+mj-lt"/>
              </a:rPr>
              <a:t>gewesen wäre.</a:t>
            </a:r>
          </a:p>
          <a:p>
            <a:pPr algn="just">
              <a:lnSpc>
                <a:spcPct val="120000"/>
              </a:lnSpc>
            </a:pPr>
            <a:r>
              <a:rPr lang="de-DE" sz="8000" dirty="0">
                <a:latin typeface="+mj-lt"/>
              </a:rPr>
              <a:t>Ein </a:t>
            </a:r>
            <a:r>
              <a:rPr lang="de-DE" sz="8000" b="1" dirty="0">
                <a:latin typeface="+mj-lt"/>
              </a:rPr>
              <a:t>verantwortungsbewusster Umgang </a:t>
            </a:r>
            <a:r>
              <a:rPr lang="de-DE" sz="8000" dirty="0">
                <a:latin typeface="+mj-lt"/>
              </a:rPr>
              <a:t>betrifft sowohl das </a:t>
            </a:r>
            <a:r>
              <a:rPr lang="de-DE" sz="8000" b="1" dirty="0">
                <a:latin typeface="+mj-lt"/>
              </a:rPr>
              <a:t>Alltagsleben</a:t>
            </a:r>
            <a:r>
              <a:rPr lang="de-DE" sz="8000" dirty="0">
                <a:latin typeface="+mj-lt"/>
              </a:rPr>
              <a:t> in Österreich als auch in Italien.</a:t>
            </a:r>
          </a:p>
          <a:p>
            <a:pPr algn="just">
              <a:lnSpc>
                <a:spcPct val="120000"/>
              </a:lnSpc>
            </a:pPr>
            <a:endParaRPr lang="de-DE" sz="2900" dirty="0">
              <a:latin typeface="+mj-lt"/>
            </a:endParaRPr>
          </a:p>
          <a:p>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5" name="Fußzeilenplatzhalter 3">
            <a:extLst>
              <a:ext uri="{FF2B5EF4-FFF2-40B4-BE49-F238E27FC236}">
                <a16:creationId xmlns:a16="http://schemas.microsoft.com/office/drawing/2014/main" id="{0B9CB786-1047-462C-B59A-DFA59773CCB2}"/>
              </a:ext>
            </a:extLst>
          </p:cNvPr>
          <p:cNvSpPr>
            <a:spLocks noGrp="1"/>
          </p:cNvSpPr>
          <p:nvPr>
            <p:ph type="ftr" sz="quarter" idx="11"/>
          </p:nvPr>
        </p:nvSpPr>
        <p:spPr>
          <a:xfrm>
            <a:off x="4165600" y="6356359"/>
            <a:ext cx="3860800" cy="365125"/>
          </a:xfrm>
        </p:spPr>
        <p:txBody>
          <a:bodyPr/>
          <a:lstStyle/>
          <a:p>
            <a:r>
              <a:rPr lang="de-AT" dirty="0"/>
              <a:t>RA Dr. Eike Lindinger,  1080 Wien, </a:t>
            </a:r>
            <a:r>
              <a:rPr lang="de-AT" dirty="0" err="1"/>
              <a:t>Wickenburgg</a:t>
            </a:r>
            <a:r>
              <a:rPr lang="de-AT" dirty="0"/>
              <a:t>. 26/5,  kanzlei@ra-el.at, 01/4020173</a:t>
            </a:r>
          </a:p>
        </p:txBody>
      </p:sp>
      <p:sp>
        <p:nvSpPr>
          <p:cNvPr id="6" name="Foliennummernplatzhalter 5"/>
          <p:cNvSpPr>
            <a:spLocks noGrp="1"/>
          </p:cNvSpPr>
          <p:nvPr>
            <p:ph type="sldNum" sz="quarter" idx="12"/>
          </p:nvPr>
        </p:nvSpPr>
        <p:spPr/>
        <p:txBody>
          <a:bodyPr/>
          <a:lstStyle/>
          <a:p>
            <a:fld id="{363C3A19-FC31-4642-AB6C-25301AC8225F}" type="slidenum">
              <a:rPr lang="de-DE" smtClean="0"/>
              <a:t>57</a:t>
            </a:fld>
            <a:endParaRPr lang="de-DE"/>
          </a:p>
        </p:txBody>
      </p:sp>
    </p:spTree>
    <p:extLst>
      <p:ext uri="{BB962C8B-B14F-4D97-AF65-F5344CB8AC3E}">
        <p14:creationId xmlns:p14="http://schemas.microsoft.com/office/powerpoint/2010/main" val="8286389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a:t>1. Rücktritt gegen Zahlung einer Stornogebühr</a:t>
            </a:r>
            <a:endParaRPr lang="de-DE" sz="3200" dirty="0"/>
          </a:p>
        </p:txBody>
      </p:sp>
      <p:sp>
        <p:nvSpPr>
          <p:cNvPr id="3" name="Inhaltsplatzhalter 2"/>
          <p:cNvSpPr>
            <a:spLocks noGrp="1"/>
          </p:cNvSpPr>
          <p:nvPr>
            <p:ph idx="1"/>
          </p:nvPr>
        </p:nvSpPr>
        <p:spPr/>
        <p:txBody>
          <a:bodyPr/>
          <a:lstStyle/>
          <a:p>
            <a:pPr marL="0" lvl="0" indent="0" algn="just">
              <a:lnSpc>
                <a:spcPct val="100000"/>
              </a:lnSpc>
              <a:buNone/>
            </a:pPr>
            <a:r>
              <a:rPr lang="de-DE" sz="2000" b="1" dirty="0">
                <a:latin typeface="+mj-lt"/>
              </a:rPr>
              <a:t>b. Hotelaufenthalt Kroatien (BGHS 28.06.2021, 12 C 73/21d)</a:t>
            </a:r>
          </a:p>
          <a:p>
            <a:pPr marL="0" indent="0" algn="just">
              <a:lnSpc>
                <a:spcPct val="100000"/>
              </a:lnSpc>
              <a:buNone/>
            </a:pPr>
            <a:r>
              <a:rPr lang="de-DE" sz="2000" b="1" dirty="0">
                <a:latin typeface="+mj-lt"/>
              </a:rPr>
              <a:t>α. Sachverhalt</a:t>
            </a:r>
            <a:endParaRPr lang="de-DE" sz="2000" dirty="0">
              <a:latin typeface="+mj-lt"/>
            </a:endParaRPr>
          </a:p>
          <a:p>
            <a:pPr marL="0" indent="0" algn="just">
              <a:lnSpc>
                <a:spcPct val="100000"/>
              </a:lnSpc>
              <a:buNone/>
            </a:pPr>
            <a:r>
              <a:rPr lang="de-DE" sz="2000" i="1" dirty="0">
                <a:latin typeface="+mj-lt"/>
              </a:rPr>
              <a:t>Die Reisenden buchten einen Hotelaufenthalt am 18.02.2020 aus einem Katalog für den Zeitraum 12.08.2020 bis 19.08.2020. Die Reisenden stornierten die Reise am 13.07.2020 wegen Angst vor „Corona“.</a:t>
            </a:r>
            <a:endParaRPr lang="de-DE" sz="2000" dirty="0">
              <a:latin typeface="+mj-lt"/>
            </a:endParaRPr>
          </a:p>
          <a:p>
            <a:pPr marL="0" lvl="0" indent="0" algn="just">
              <a:lnSpc>
                <a:spcPct val="100000"/>
              </a:lnSpc>
              <a:buNone/>
            </a:pPr>
            <a:r>
              <a:rPr lang="de-DE" sz="2000" b="1" dirty="0">
                <a:solidFill>
                  <a:prstClr val="black"/>
                </a:solidFill>
                <a:latin typeface="Calibri Light" panose="020F0302020204030204"/>
              </a:rPr>
              <a:t>β. Beurteilung</a:t>
            </a:r>
            <a:endParaRPr lang="de-DE" sz="2000" dirty="0">
              <a:solidFill>
                <a:prstClr val="black"/>
              </a:solidFill>
              <a:latin typeface="Calibri Light" panose="020F0302020204030204"/>
            </a:endParaRPr>
          </a:p>
          <a:p>
            <a:pPr lvl="0" algn="just">
              <a:lnSpc>
                <a:spcPct val="100000"/>
              </a:lnSpc>
            </a:pPr>
            <a:r>
              <a:rPr lang="de-DE" sz="2000" dirty="0">
                <a:solidFill>
                  <a:prstClr val="black"/>
                </a:solidFill>
                <a:latin typeface="Calibri Light" panose="020F0302020204030204"/>
              </a:rPr>
              <a:t>Bei einer </a:t>
            </a:r>
            <a:r>
              <a:rPr lang="de-DE" sz="2000" b="1" dirty="0">
                <a:solidFill>
                  <a:prstClr val="black"/>
                </a:solidFill>
                <a:latin typeface="Calibri Light" panose="020F0302020204030204"/>
              </a:rPr>
              <a:t>Hotelunterbringung</a:t>
            </a:r>
            <a:r>
              <a:rPr lang="de-DE" sz="2000" dirty="0">
                <a:solidFill>
                  <a:prstClr val="black"/>
                </a:solidFill>
                <a:latin typeface="Calibri Light" panose="020F0302020204030204"/>
              </a:rPr>
              <a:t> samt „All-inklusive“-Verpflegung handelt es sich </a:t>
            </a:r>
            <a:r>
              <a:rPr lang="de-DE" sz="2000" b="1" dirty="0">
                <a:solidFill>
                  <a:prstClr val="black"/>
                </a:solidFill>
                <a:latin typeface="Calibri Light" panose="020F0302020204030204"/>
              </a:rPr>
              <a:t>nicht</a:t>
            </a:r>
            <a:r>
              <a:rPr lang="de-DE" sz="2000" dirty="0">
                <a:solidFill>
                  <a:prstClr val="black"/>
                </a:solidFill>
                <a:latin typeface="Calibri Light" panose="020F0302020204030204"/>
              </a:rPr>
              <a:t> um einen </a:t>
            </a:r>
            <a:r>
              <a:rPr lang="de-DE" sz="2000" b="1" dirty="0">
                <a:solidFill>
                  <a:prstClr val="black"/>
                </a:solidFill>
                <a:latin typeface="Calibri Light" panose="020F0302020204030204"/>
              </a:rPr>
              <a:t>Pauschalreisevertrag</a:t>
            </a:r>
            <a:r>
              <a:rPr lang="de-DE" sz="2000" dirty="0">
                <a:solidFill>
                  <a:prstClr val="black"/>
                </a:solidFill>
                <a:latin typeface="Calibri Light" panose="020F0302020204030204"/>
              </a:rPr>
              <a:t> </a:t>
            </a:r>
            <a:r>
              <a:rPr lang="de-DE" sz="2000" dirty="0" err="1">
                <a:solidFill>
                  <a:prstClr val="black"/>
                </a:solidFill>
                <a:latin typeface="Calibri Light" panose="020F0302020204030204"/>
              </a:rPr>
              <a:t>iSd</a:t>
            </a:r>
            <a:r>
              <a:rPr lang="de-DE" sz="2000" dirty="0">
                <a:solidFill>
                  <a:prstClr val="black"/>
                </a:solidFill>
                <a:latin typeface="Calibri Light" panose="020F0302020204030204"/>
              </a:rPr>
              <a:t> § 2 Abs. 2 PRG, zumal die damit konsumierten Nebenleistungen, wie Mahlzeit, Getränke, Reinigung, im Rahmen der Unterbringung keine eigenen Reiseleistungen, sondern einen wesensmäßigen Bestandteil der Hotelunterbringung darstellen. Das </a:t>
            </a:r>
            <a:r>
              <a:rPr lang="de-DE" sz="2000" b="1" dirty="0">
                <a:solidFill>
                  <a:prstClr val="black"/>
                </a:solidFill>
                <a:latin typeface="Calibri Light" panose="020F0302020204030204"/>
              </a:rPr>
              <a:t>PRG</a:t>
            </a:r>
            <a:r>
              <a:rPr lang="de-DE" sz="2000" dirty="0">
                <a:solidFill>
                  <a:prstClr val="black"/>
                </a:solidFill>
                <a:latin typeface="Calibri Light" panose="020F0302020204030204"/>
              </a:rPr>
              <a:t> kommt </a:t>
            </a:r>
            <a:r>
              <a:rPr lang="de-DE" sz="2000" b="1" dirty="0">
                <a:solidFill>
                  <a:prstClr val="black"/>
                </a:solidFill>
                <a:latin typeface="Calibri Light" panose="020F0302020204030204"/>
              </a:rPr>
              <a:t>nicht zur Anwendung</a:t>
            </a:r>
            <a:r>
              <a:rPr lang="de-DE" sz="2000" dirty="0">
                <a:solidFill>
                  <a:prstClr val="black"/>
                </a:solidFill>
                <a:latin typeface="Calibri Light" panose="020F0302020204030204"/>
              </a:rPr>
              <a:t>.</a:t>
            </a:r>
          </a:p>
          <a:p>
            <a:pPr marL="0" indent="0">
              <a:buNone/>
            </a:pPr>
            <a:endParaRPr lang="de-DE" dirty="0"/>
          </a:p>
          <a:p>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5" name="Fußzeilenplatzhalter 3">
            <a:extLst>
              <a:ext uri="{FF2B5EF4-FFF2-40B4-BE49-F238E27FC236}">
                <a16:creationId xmlns:a16="http://schemas.microsoft.com/office/drawing/2014/main" id="{0B9CB786-1047-462C-B59A-DFA59773CCB2}"/>
              </a:ext>
            </a:extLst>
          </p:cNvPr>
          <p:cNvSpPr>
            <a:spLocks noGrp="1"/>
          </p:cNvSpPr>
          <p:nvPr>
            <p:ph type="ftr" sz="quarter" idx="11"/>
          </p:nvPr>
        </p:nvSpPr>
        <p:spPr>
          <a:xfrm>
            <a:off x="4165600" y="6356359"/>
            <a:ext cx="3860800" cy="365125"/>
          </a:xfrm>
        </p:spPr>
        <p:txBody>
          <a:bodyPr/>
          <a:lstStyle/>
          <a:p>
            <a:r>
              <a:rPr lang="de-AT" dirty="0"/>
              <a:t>RA Dr. Eike Lindinger,  1080 Wien, </a:t>
            </a:r>
            <a:r>
              <a:rPr lang="de-AT" dirty="0" err="1"/>
              <a:t>Wickenburgg</a:t>
            </a:r>
            <a:r>
              <a:rPr lang="de-AT" dirty="0"/>
              <a:t>. 26/5,  kanzlei@ra-el.at, 01/4020173</a:t>
            </a:r>
          </a:p>
        </p:txBody>
      </p:sp>
      <p:sp>
        <p:nvSpPr>
          <p:cNvPr id="6" name="Foliennummernplatzhalter 5"/>
          <p:cNvSpPr>
            <a:spLocks noGrp="1"/>
          </p:cNvSpPr>
          <p:nvPr>
            <p:ph type="sldNum" sz="quarter" idx="12"/>
          </p:nvPr>
        </p:nvSpPr>
        <p:spPr/>
        <p:txBody>
          <a:bodyPr/>
          <a:lstStyle/>
          <a:p>
            <a:fld id="{363C3A19-FC31-4642-AB6C-25301AC8225F}" type="slidenum">
              <a:rPr lang="de-DE" smtClean="0"/>
              <a:t>58</a:t>
            </a:fld>
            <a:endParaRPr lang="de-DE"/>
          </a:p>
        </p:txBody>
      </p:sp>
    </p:spTree>
    <p:extLst>
      <p:ext uri="{BB962C8B-B14F-4D97-AF65-F5344CB8AC3E}">
        <p14:creationId xmlns:p14="http://schemas.microsoft.com/office/powerpoint/2010/main" val="35330818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a:t>1. Rücktritt gegen Zahlung einer Stornogebühr</a:t>
            </a:r>
            <a:endParaRPr lang="de-DE" sz="3200" dirty="0"/>
          </a:p>
        </p:txBody>
      </p:sp>
      <p:sp>
        <p:nvSpPr>
          <p:cNvPr id="3" name="Inhaltsplatzhalter 2"/>
          <p:cNvSpPr>
            <a:spLocks noGrp="1"/>
          </p:cNvSpPr>
          <p:nvPr>
            <p:ph idx="1"/>
          </p:nvPr>
        </p:nvSpPr>
        <p:spPr>
          <a:xfrm>
            <a:off x="838200" y="1622612"/>
            <a:ext cx="10515600" cy="4554351"/>
          </a:xfrm>
        </p:spPr>
        <p:txBody>
          <a:bodyPr>
            <a:normAutofit/>
          </a:bodyPr>
          <a:lstStyle/>
          <a:p>
            <a:pPr algn="just">
              <a:lnSpc>
                <a:spcPct val="100000"/>
              </a:lnSpc>
            </a:pPr>
            <a:r>
              <a:rPr lang="de-DE" sz="2000" dirty="0">
                <a:latin typeface="+mj-lt"/>
              </a:rPr>
              <a:t>Die </a:t>
            </a:r>
            <a:r>
              <a:rPr lang="de-DE" sz="2000" b="1" dirty="0">
                <a:latin typeface="+mj-lt"/>
              </a:rPr>
              <a:t>COVID-19 Pandemie </a:t>
            </a:r>
            <a:r>
              <a:rPr lang="de-DE" sz="2000" dirty="0">
                <a:latin typeface="+mj-lt"/>
              </a:rPr>
              <a:t>kann grundsätzlich als </a:t>
            </a:r>
            <a:r>
              <a:rPr lang="de-DE" sz="2000" b="1" dirty="0">
                <a:latin typeface="+mj-lt"/>
              </a:rPr>
              <a:t>unvermeidbarer und außergewöhnlicher Umstand </a:t>
            </a:r>
            <a:r>
              <a:rPr lang="de-DE" sz="2000" dirty="0">
                <a:latin typeface="+mj-lt"/>
              </a:rPr>
              <a:t>bewertet werden.</a:t>
            </a:r>
          </a:p>
          <a:p>
            <a:pPr algn="just">
              <a:lnSpc>
                <a:spcPct val="100000"/>
              </a:lnSpc>
            </a:pPr>
            <a:r>
              <a:rPr lang="de-DE" sz="2000" dirty="0">
                <a:latin typeface="+mj-lt"/>
              </a:rPr>
              <a:t>Die </a:t>
            </a:r>
            <a:r>
              <a:rPr lang="de-DE" sz="2000" b="1" dirty="0">
                <a:latin typeface="+mj-lt"/>
              </a:rPr>
              <a:t>Tatsache</a:t>
            </a:r>
            <a:r>
              <a:rPr lang="de-DE" sz="2000" dirty="0">
                <a:latin typeface="+mj-lt"/>
              </a:rPr>
              <a:t> der </a:t>
            </a:r>
            <a:r>
              <a:rPr lang="de-DE" sz="2000" b="1" dirty="0">
                <a:latin typeface="+mj-lt"/>
              </a:rPr>
              <a:t>Pandemie</a:t>
            </a:r>
            <a:r>
              <a:rPr lang="de-DE" sz="2000" dirty="0">
                <a:latin typeface="+mj-lt"/>
              </a:rPr>
              <a:t> </a:t>
            </a:r>
            <a:r>
              <a:rPr lang="de-DE" sz="2000" b="1" dirty="0">
                <a:latin typeface="+mj-lt"/>
              </a:rPr>
              <a:t>reicht</a:t>
            </a:r>
            <a:r>
              <a:rPr lang="de-DE" sz="2000" dirty="0">
                <a:latin typeface="+mj-lt"/>
              </a:rPr>
              <a:t> nach Auffassung des Gerichtes </a:t>
            </a:r>
            <a:r>
              <a:rPr lang="de-DE" sz="2000" b="1" dirty="0">
                <a:latin typeface="+mj-lt"/>
              </a:rPr>
              <a:t>nicht</a:t>
            </a:r>
            <a:r>
              <a:rPr lang="de-DE" sz="2000" dirty="0">
                <a:latin typeface="+mj-lt"/>
              </a:rPr>
              <a:t> </a:t>
            </a:r>
            <a:r>
              <a:rPr lang="de-DE" sz="2000" b="1" dirty="0">
                <a:latin typeface="+mj-lt"/>
              </a:rPr>
              <a:t>aus</a:t>
            </a:r>
            <a:r>
              <a:rPr lang="de-DE" sz="2000" dirty="0">
                <a:latin typeface="+mj-lt"/>
              </a:rPr>
              <a:t>, um </a:t>
            </a:r>
            <a:r>
              <a:rPr lang="de-DE" sz="2000" b="1" dirty="0">
                <a:latin typeface="+mj-lt"/>
              </a:rPr>
              <a:t>jeglichen</a:t>
            </a:r>
            <a:r>
              <a:rPr lang="de-DE" sz="2000" dirty="0">
                <a:latin typeface="+mj-lt"/>
              </a:rPr>
              <a:t> </a:t>
            </a:r>
            <a:r>
              <a:rPr lang="de-DE" sz="2000" b="1" dirty="0">
                <a:latin typeface="+mj-lt"/>
              </a:rPr>
              <a:t>Rücktritt</a:t>
            </a:r>
            <a:r>
              <a:rPr lang="de-DE" sz="2000" dirty="0">
                <a:latin typeface="+mj-lt"/>
              </a:rPr>
              <a:t> von Reiseleistungen </a:t>
            </a:r>
            <a:r>
              <a:rPr lang="de-DE" sz="2000" b="1" dirty="0">
                <a:latin typeface="+mj-lt"/>
              </a:rPr>
              <a:t>zu jedem Zeitpunkt ohne Anfall von Entschädigungsleistungen zuzulassen</a:t>
            </a:r>
            <a:r>
              <a:rPr lang="de-DE" sz="2000" dirty="0">
                <a:latin typeface="+mj-lt"/>
              </a:rPr>
              <a:t>.</a:t>
            </a:r>
          </a:p>
          <a:p>
            <a:pPr lvl="0" algn="just">
              <a:lnSpc>
                <a:spcPct val="100000"/>
              </a:lnSpc>
            </a:pPr>
            <a:r>
              <a:rPr lang="de-DE" sz="2000" dirty="0">
                <a:solidFill>
                  <a:prstClr val="black"/>
                </a:solidFill>
                <a:latin typeface="Calibri Light" panose="020F0302020204030204"/>
              </a:rPr>
              <a:t>Es kommt vielmehr auf die </a:t>
            </a:r>
            <a:r>
              <a:rPr lang="de-DE" sz="2000" b="1" dirty="0">
                <a:solidFill>
                  <a:prstClr val="black"/>
                </a:solidFill>
                <a:latin typeface="Calibri Light" panose="020F0302020204030204"/>
              </a:rPr>
              <a:t>konkreten</a:t>
            </a:r>
            <a:r>
              <a:rPr lang="de-DE" sz="2000" dirty="0">
                <a:solidFill>
                  <a:prstClr val="black"/>
                </a:solidFill>
                <a:latin typeface="Calibri Light" panose="020F0302020204030204"/>
              </a:rPr>
              <a:t> </a:t>
            </a:r>
            <a:r>
              <a:rPr lang="de-DE" sz="2000" b="1" dirty="0">
                <a:solidFill>
                  <a:prstClr val="black"/>
                </a:solidFill>
                <a:latin typeface="Calibri Light" panose="020F0302020204030204"/>
              </a:rPr>
              <a:t>Umstände</a:t>
            </a:r>
            <a:r>
              <a:rPr lang="de-DE" sz="2000" dirty="0">
                <a:solidFill>
                  <a:prstClr val="black"/>
                </a:solidFill>
                <a:latin typeface="Calibri Light" panose="020F0302020204030204"/>
              </a:rPr>
              <a:t> des </a:t>
            </a:r>
            <a:r>
              <a:rPr lang="de-DE" sz="2000" b="1" dirty="0">
                <a:solidFill>
                  <a:prstClr val="black"/>
                </a:solidFill>
                <a:latin typeface="Calibri Light" panose="020F0302020204030204"/>
              </a:rPr>
              <a:t>Einzelfalles</a:t>
            </a:r>
            <a:r>
              <a:rPr lang="de-DE" sz="2000" dirty="0">
                <a:solidFill>
                  <a:prstClr val="black"/>
                </a:solidFill>
                <a:latin typeface="Calibri Light" panose="020F0302020204030204"/>
              </a:rPr>
              <a:t> an, wobei</a:t>
            </a:r>
          </a:p>
          <a:p>
            <a:pPr lvl="1" algn="just">
              <a:lnSpc>
                <a:spcPct val="100000"/>
              </a:lnSpc>
              <a:buFont typeface="Wingdings" panose="05000000000000000000" pitchFamily="2" charset="2"/>
              <a:buChar char="Ø"/>
            </a:pPr>
            <a:r>
              <a:rPr lang="de-DE" sz="2000" dirty="0">
                <a:solidFill>
                  <a:prstClr val="black"/>
                </a:solidFill>
                <a:latin typeface="Calibri Light" panose="020F0302020204030204"/>
              </a:rPr>
              <a:t>Reiseziel</a:t>
            </a:r>
          </a:p>
          <a:p>
            <a:pPr lvl="1" algn="just">
              <a:lnSpc>
                <a:spcPct val="100000"/>
              </a:lnSpc>
              <a:buFont typeface="Wingdings" panose="05000000000000000000" pitchFamily="2" charset="2"/>
              <a:buChar char="Ø"/>
            </a:pPr>
            <a:r>
              <a:rPr lang="de-DE" sz="2000" dirty="0">
                <a:solidFill>
                  <a:prstClr val="black"/>
                </a:solidFill>
                <a:latin typeface="Calibri Light" panose="020F0302020204030204"/>
              </a:rPr>
              <a:t>Umstände vor Ort</a:t>
            </a:r>
          </a:p>
          <a:p>
            <a:pPr lvl="1" algn="just">
              <a:lnSpc>
                <a:spcPct val="100000"/>
              </a:lnSpc>
              <a:buFont typeface="Wingdings" panose="05000000000000000000" pitchFamily="2" charset="2"/>
              <a:buChar char="Ø"/>
            </a:pPr>
            <a:r>
              <a:rPr lang="de-DE" sz="2000" dirty="0">
                <a:solidFill>
                  <a:prstClr val="black"/>
                </a:solidFill>
                <a:latin typeface="Calibri Light" panose="020F0302020204030204"/>
              </a:rPr>
              <a:t>Einreise</a:t>
            </a:r>
          </a:p>
          <a:p>
            <a:pPr lvl="1" algn="just">
              <a:lnSpc>
                <a:spcPct val="100000"/>
              </a:lnSpc>
              <a:buFont typeface="Wingdings" panose="05000000000000000000" pitchFamily="2" charset="2"/>
              <a:buChar char="Ø"/>
            </a:pPr>
            <a:r>
              <a:rPr lang="de-DE" sz="2000" dirty="0">
                <a:solidFill>
                  <a:prstClr val="black"/>
                </a:solidFill>
                <a:latin typeface="Calibri Light" panose="020F0302020204030204"/>
              </a:rPr>
              <a:t>Quarantänebestimmungen</a:t>
            </a:r>
          </a:p>
          <a:p>
            <a:pPr marL="0" lvl="0" indent="0" algn="just">
              <a:lnSpc>
                <a:spcPct val="100000"/>
              </a:lnSpc>
              <a:buNone/>
            </a:pPr>
            <a:r>
              <a:rPr lang="de-DE" sz="2000" dirty="0">
                <a:solidFill>
                  <a:prstClr val="black"/>
                </a:solidFill>
                <a:latin typeface="Calibri Light" panose="020F0302020204030204"/>
              </a:rPr>
              <a:t>    zu berücksichtigen sind. </a:t>
            </a:r>
          </a:p>
          <a:p>
            <a:endParaRPr lang="de-DE" sz="2000"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5" name="Fußzeilenplatzhalter 3">
            <a:extLst>
              <a:ext uri="{FF2B5EF4-FFF2-40B4-BE49-F238E27FC236}">
                <a16:creationId xmlns:a16="http://schemas.microsoft.com/office/drawing/2014/main" id="{0B9CB786-1047-462C-B59A-DFA59773CCB2}"/>
              </a:ext>
            </a:extLst>
          </p:cNvPr>
          <p:cNvSpPr>
            <a:spLocks noGrp="1"/>
          </p:cNvSpPr>
          <p:nvPr>
            <p:ph type="ftr" sz="quarter" idx="11"/>
          </p:nvPr>
        </p:nvSpPr>
        <p:spPr>
          <a:xfrm>
            <a:off x="4165600" y="6356359"/>
            <a:ext cx="3860800" cy="365125"/>
          </a:xfrm>
        </p:spPr>
        <p:txBody>
          <a:bodyPr/>
          <a:lstStyle/>
          <a:p>
            <a:r>
              <a:rPr lang="de-AT" dirty="0"/>
              <a:t>RA Dr. Eike Lindinger,  1080 Wien, </a:t>
            </a:r>
            <a:r>
              <a:rPr lang="de-AT" dirty="0" err="1"/>
              <a:t>Wickenburgg</a:t>
            </a:r>
            <a:r>
              <a:rPr lang="de-AT" dirty="0"/>
              <a:t>. 26/5,  kanzlei@ra-el.at, 01/4020173</a:t>
            </a:r>
          </a:p>
        </p:txBody>
      </p:sp>
      <p:sp>
        <p:nvSpPr>
          <p:cNvPr id="6" name="Foliennummernplatzhalter 5"/>
          <p:cNvSpPr>
            <a:spLocks noGrp="1"/>
          </p:cNvSpPr>
          <p:nvPr>
            <p:ph type="sldNum" sz="quarter" idx="12"/>
          </p:nvPr>
        </p:nvSpPr>
        <p:spPr/>
        <p:txBody>
          <a:bodyPr/>
          <a:lstStyle/>
          <a:p>
            <a:fld id="{363C3A19-FC31-4642-AB6C-25301AC8225F}" type="slidenum">
              <a:rPr lang="de-DE" smtClean="0"/>
              <a:t>59</a:t>
            </a:fld>
            <a:endParaRPr lang="de-DE"/>
          </a:p>
        </p:txBody>
      </p:sp>
    </p:spTree>
    <p:extLst>
      <p:ext uri="{BB962C8B-B14F-4D97-AF65-F5344CB8AC3E}">
        <p14:creationId xmlns:p14="http://schemas.microsoft.com/office/powerpoint/2010/main" val="1123960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8173FB-98AA-4238-A274-286BD8F8FF84}"/>
              </a:ext>
            </a:extLst>
          </p:cNvPr>
          <p:cNvSpPr>
            <a:spLocks noGrp="1"/>
          </p:cNvSpPr>
          <p:nvPr>
            <p:ph type="title"/>
          </p:nvPr>
        </p:nvSpPr>
        <p:spPr>
          <a:xfrm>
            <a:off x="605118" y="275427"/>
            <a:ext cx="10515600" cy="1325563"/>
          </a:xfrm>
        </p:spPr>
        <p:txBody>
          <a:bodyPr>
            <a:normAutofit/>
          </a:bodyPr>
          <a:lstStyle/>
          <a:p>
            <a:r>
              <a:rPr lang="de-AT" sz="3200" b="1" dirty="0"/>
              <a:t>Inhalt</a:t>
            </a:r>
          </a:p>
        </p:txBody>
      </p:sp>
      <p:sp>
        <p:nvSpPr>
          <p:cNvPr id="3" name="Inhaltsplatzhalter 2">
            <a:extLst>
              <a:ext uri="{FF2B5EF4-FFF2-40B4-BE49-F238E27FC236}">
                <a16:creationId xmlns:a16="http://schemas.microsoft.com/office/drawing/2014/main" id="{DF4524C1-F568-4083-8DC7-A4A86954B1B9}"/>
              </a:ext>
            </a:extLst>
          </p:cNvPr>
          <p:cNvSpPr>
            <a:spLocks noGrp="1"/>
          </p:cNvSpPr>
          <p:nvPr>
            <p:ph idx="1"/>
          </p:nvPr>
        </p:nvSpPr>
        <p:spPr>
          <a:xfrm>
            <a:off x="838200" y="1690688"/>
            <a:ext cx="10515600" cy="4486275"/>
          </a:xfrm>
        </p:spPr>
        <p:txBody>
          <a:bodyPr>
            <a:normAutofit/>
          </a:bodyPr>
          <a:lstStyle/>
          <a:p>
            <a:pPr marL="457200" lvl="1" indent="0">
              <a:lnSpc>
                <a:spcPct val="80000"/>
              </a:lnSpc>
              <a:buNone/>
            </a:pPr>
            <a:r>
              <a:rPr lang="de-AT" sz="2000" dirty="0"/>
              <a:t>IX. Reisen in Zeiten von Corona</a:t>
            </a:r>
          </a:p>
          <a:p>
            <a:pPr marL="1371600" lvl="2" indent="-457200">
              <a:lnSpc>
                <a:spcPct val="80000"/>
              </a:lnSpc>
              <a:buAutoNum type="arabicPeriod"/>
            </a:pPr>
            <a:r>
              <a:rPr lang="de-AT" sz="1600" dirty="0"/>
              <a:t>Infektion – Erkrankung des Reisenden</a:t>
            </a:r>
          </a:p>
          <a:p>
            <a:pPr marL="1371600" lvl="2" indent="-457200">
              <a:lnSpc>
                <a:spcPct val="80000"/>
              </a:lnSpc>
              <a:buAutoNum type="arabicPeriod"/>
            </a:pPr>
            <a:r>
              <a:rPr lang="de-AT" sz="1600" dirty="0"/>
              <a:t>Quarantäne des Reisenden vor Reiseantritt</a:t>
            </a:r>
          </a:p>
          <a:p>
            <a:pPr marL="1371600" lvl="2" indent="-457200">
              <a:lnSpc>
                <a:spcPct val="80000"/>
              </a:lnSpc>
              <a:buAutoNum type="arabicPeriod"/>
            </a:pPr>
            <a:r>
              <a:rPr lang="de-AT" sz="1600" dirty="0"/>
              <a:t>Angeordnete Quarantäne für Reiserückkehrer</a:t>
            </a:r>
          </a:p>
          <a:p>
            <a:pPr marL="1371600" lvl="2" indent="-457200">
              <a:lnSpc>
                <a:spcPct val="80000"/>
              </a:lnSpc>
              <a:buAutoNum type="arabicPeriod"/>
            </a:pPr>
            <a:r>
              <a:rPr lang="de-AT" sz="1600" dirty="0"/>
              <a:t>Zielgebiet mit Reisewarnung</a:t>
            </a:r>
          </a:p>
          <a:p>
            <a:pPr marL="1371600" lvl="2" indent="-457200">
              <a:lnSpc>
                <a:spcPct val="80000"/>
              </a:lnSpc>
              <a:buAutoNum type="arabicPeriod"/>
            </a:pPr>
            <a:r>
              <a:rPr lang="de-AT" sz="1600" dirty="0"/>
              <a:t>Zielgebiet ohne Reisewarnung</a:t>
            </a:r>
          </a:p>
          <a:p>
            <a:pPr marL="1371600" lvl="2" indent="-457200">
              <a:lnSpc>
                <a:spcPct val="80000"/>
              </a:lnSpc>
              <a:buAutoNum type="arabicPeriod"/>
            </a:pPr>
            <a:r>
              <a:rPr lang="de-AT" sz="1600" dirty="0" err="1"/>
              <a:t>Lockdown</a:t>
            </a:r>
            <a:r>
              <a:rPr lang="de-AT" sz="1600" dirty="0"/>
              <a:t> im Zielgebiet </a:t>
            </a:r>
          </a:p>
          <a:p>
            <a:pPr marL="457200" lvl="1" indent="0">
              <a:lnSpc>
                <a:spcPct val="80000"/>
              </a:lnSpc>
              <a:buNone/>
            </a:pPr>
            <a:r>
              <a:rPr lang="de-AT" sz="2000" dirty="0"/>
              <a:t>X. Verkehrssicherungspflichten</a:t>
            </a:r>
          </a:p>
          <a:p>
            <a:pPr marL="1371600" lvl="2" indent="-457200">
              <a:lnSpc>
                <a:spcPct val="80000"/>
              </a:lnSpc>
              <a:buFont typeface="Arial" panose="020B0604020202020204" pitchFamily="34" charset="0"/>
              <a:buAutoNum type="arabicPeriod"/>
            </a:pPr>
            <a:r>
              <a:rPr lang="de-AT" sz="1600" dirty="0"/>
              <a:t>Allgemeines Lebensrisiko</a:t>
            </a:r>
          </a:p>
          <a:p>
            <a:pPr marL="1371600" lvl="2" indent="-457200">
              <a:lnSpc>
                <a:spcPct val="80000"/>
              </a:lnSpc>
              <a:buFont typeface="Arial" panose="020B0604020202020204" pitchFamily="34" charset="0"/>
              <a:buAutoNum type="arabicPeriod"/>
            </a:pPr>
            <a:r>
              <a:rPr lang="de-AT" sz="1600" dirty="0"/>
              <a:t>Haftung des Reiseveranstalters für Erkrankung des Reisenden</a:t>
            </a:r>
          </a:p>
          <a:p>
            <a:pPr marL="1371600" lvl="2" indent="-457200">
              <a:lnSpc>
                <a:spcPct val="80000"/>
              </a:lnSpc>
              <a:buFont typeface="Arial" panose="020B0604020202020204" pitchFamily="34" charset="0"/>
              <a:buAutoNum type="arabicPeriod"/>
            </a:pPr>
            <a:r>
              <a:rPr lang="de-AT" sz="1600" dirty="0"/>
              <a:t>Angst vor Erkrankung bzw. Kontakt mit </a:t>
            </a:r>
            <a:r>
              <a:rPr lang="de-AT" sz="1600" dirty="0" err="1"/>
              <a:t>coronainfizierten</a:t>
            </a:r>
            <a:r>
              <a:rPr lang="de-AT" sz="1600" dirty="0"/>
              <a:t> Hotelmitarbeitern</a:t>
            </a:r>
            <a:endParaRPr lang="de-AT" sz="1500" dirty="0"/>
          </a:p>
        </p:txBody>
      </p:sp>
      <p:pic>
        <p:nvPicPr>
          <p:cNvPr id="4" name="Grafik 3">
            <a:extLst>
              <a:ext uri="{FF2B5EF4-FFF2-40B4-BE49-F238E27FC236}">
                <a16:creationId xmlns:a16="http://schemas.microsoft.com/office/drawing/2014/main" id="{696891C4-E201-424A-B633-1E6E11985A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5" name="Fußzeilenplatzhalter 3">
            <a:extLst>
              <a:ext uri="{FF2B5EF4-FFF2-40B4-BE49-F238E27FC236}">
                <a16:creationId xmlns:a16="http://schemas.microsoft.com/office/drawing/2014/main" id="{A8EE848A-C3FD-4613-A0B4-07BA60CE7E19}"/>
              </a:ext>
            </a:extLst>
          </p:cNvPr>
          <p:cNvSpPr>
            <a:spLocks noGrp="1"/>
          </p:cNvSpPr>
          <p:nvPr>
            <p:ph type="ftr" sz="quarter" idx="11"/>
          </p:nvPr>
        </p:nvSpPr>
        <p:spPr>
          <a:xfrm>
            <a:off x="4165600" y="6356359"/>
            <a:ext cx="3860800" cy="365125"/>
          </a:xfrm>
        </p:spPr>
        <p:txBody>
          <a:bodyPr/>
          <a:lstStyle/>
          <a:p>
            <a:r>
              <a:rPr lang="de-AT" dirty="0"/>
              <a:t>RA Dr. Eike Lindinger,  1080 Wien, </a:t>
            </a:r>
            <a:r>
              <a:rPr lang="de-AT" dirty="0" err="1"/>
              <a:t>Wickenburgg</a:t>
            </a:r>
            <a:r>
              <a:rPr lang="de-AT" dirty="0"/>
              <a:t>. 26/5,  kanzlei@ra-el.at, 01/4020173</a:t>
            </a:r>
          </a:p>
        </p:txBody>
      </p:sp>
      <p:sp>
        <p:nvSpPr>
          <p:cNvPr id="6" name="Foliennummernplatzhalter 5"/>
          <p:cNvSpPr>
            <a:spLocks noGrp="1"/>
          </p:cNvSpPr>
          <p:nvPr>
            <p:ph type="sldNum" sz="quarter" idx="12"/>
          </p:nvPr>
        </p:nvSpPr>
        <p:spPr/>
        <p:txBody>
          <a:bodyPr/>
          <a:lstStyle/>
          <a:p>
            <a:fld id="{363C3A19-FC31-4642-AB6C-25301AC8225F}" type="slidenum">
              <a:rPr lang="de-DE" smtClean="0"/>
              <a:t>6</a:t>
            </a:fld>
            <a:endParaRPr lang="de-DE"/>
          </a:p>
        </p:txBody>
      </p:sp>
    </p:spTree>
    <p:extLst>
      <p:ext uri="{BB962C8B-B14F-4D97-AF65-F5344CB8AC3E}">
        <p14:creationId xmlns:p14="http://schemas.microsoft.com/office/powerpoint/2010/main" val="10706018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a:t>1. Rücktritt gegen Zahlung einer Stornogebühr</a:t>
            </a:r>
            <a:endParaRPr lang="de-DE" sz="3200" dirty="0"/>
          </a:p>
        </p:txBody>
      </p:sp>
      <p:sp>
        <p:nvSpPr>
          <p:cNvPr id="3" name="Inhaltsplatzhalter 2"/>
          <p:cNvSpPr>
            <a:spLocks noGrp="1"/>
          </p:cNvSpPr>
          <p:nvPr>
            <p:ph idx="1"/>
          </p:nvPr>
        </p:nvSpPr>
        <p:spPr>
          <a:xfrm>
            <a:off x="838200" y="1371600"/>
            <a:ext cx="10515600" cy="4706470"/>
          </a:xfrm>
        </p:spPr>
        <p:txBody>
          <a:bodyPr>
            <a:noAutofit/>
          </a:bodyPr>
          <a:lstStyle/>
          <a:p>
            <a:pPr algn="just">
              <a:lnSpc>
                <a:spcPct val="100000"/>
              </a:lnSpc>
            </a:pPr>
            <a:r>
              <a:rPr lang="de-DE" sz="2000" dirty="0">
                <a:latin typeface="+mj-lt"/>
              </a:rPr>
              <a:t>Zum Zeitpunkt des Rücktritts vom Reisevertrag entsprechend der vorzunehmenden ex ante Betrachtung der Situation</a:t>
            </a:r>
          </a:p>
          <a:p>
            <a:pPr lvl="1" algn="just">
              <a:lnSpc>
                <a:spcPct val="100000"/>
              </a:lnSpc>
              <a:buFont typeface="Wingdings" panose="05000000000000000000" pitchFamily="2" charset="2"/>
              <a:buChar char="Ø"/>
            </a:pPr>
            <a:r>
              <a:rPr lang="de-DE" sz="2000" dirty="0">
                <a:latin typeface="+mj-lt"/>
              </a:rPr>
              <a:t>lagen die </a:t>
            </a:r>
            <a:r>
              <a:rPr lang="de-DE" sz="2000" b="1" dirty="0">
                <a:latin typeface="+mj-lt"/>
              </a:rPr>
              <a:t>Zahlen</a:t>
            </a:r>
            <a:r>
              <a:rPr lang="de-DE" sz="2000" dirty="0">
                <a:latin typeface="+mj-lt"/>
              </a:rPr>
              <a:t> an </a:t>
            </a:r>
            <a:r>
              <a:rPr lang="de-DE" sz="2000" b="1" dirty="0">
                <a:latin typeface="+mj-lt"/>
              </a:rPr>
              <a:t>Neuinfektionen</a:t>
            </a:r>
            <a:r>
              <a:rPr lang="de-DE" sz="2000" dirty="0">
                <a:latin typeface="+mj-lt"/>
              </a:rPr>
              <a:t> mit </a:t>
            </a:r>
            <a:r>
              <a:rPr lang="de-DE" sz="2000" dirty="0" err="1">
                <a:latin typeface="+mj-lt"/>
              </a:rPr>
              <a:t>Coronaviren</a:t>
            </a:r>
            <a:r>
              <a:rPr lang="de-DE" sz="2000" dirty="0">
                <a:latin typeface="+mj-lt"/>
              </a:rPr>
              <a:t> in Kroatien auf </a:t>
            </a:r>
            <a:r>
              <a:rPr lang="de-DE" sz="2000" b="1" dirty="0">
                <a:latin typeface="+mj-lt"/>
              </a:rPr>
              <a:t>vergleichsweise</a:t>
            </a:r>
            <a:r>
              <a:rPr lang="de-DE" sz="2000" dirty="0">
                <a:latin typeface="+mj-lt"/>
              </a:rPr>
              <a:t> </a:t>
            </a:r>
            <a:r>
              <a:rPr lang="de-DE" sz="2000" b="1" dirty="0">
                <a:latin typeface="+mj-lt"/>
              </a:rPr>
              <a:t>niedrigem</a:t>
            </a:r>
            <a:r>
              <a:rPr lang="de-DE" sz="2000" dirty="0">
                <a:latin typeface="+mj-lt"/>
              </a:rPr>
              <a:t> </a:t>
            </a:r>
            <a:r>
              <a:rPr lang="de-DE" sz="2000" b="1" dirty="0">
                <a:latin typeface="+mj-lt"/>
              </a:rPr>
              <a:t>Niveau</a:t>
            </a:r>
            <a:r>
              <a:rPr lang="de-DE" sz="2000" dirty="0">
                <a:latin typeface="+mj-lt"/>
              </a:rPr>
              <a:t>.</a:t>
            </a:r>
          </a:p>
          <a:p>
            <a:pPr lvl="1" algn="just">
              <a:lnSpc>
                <a:spcPct val="100000"/>
              </a:lnSpc>
              <a:buFont typeface="Wingdings" panose="05000000000000000000" pitchFamily="2" charset="2"/>
              <a:buChar char="Ø"/>
            </a:pPr>
            <a:r>
              <a:rPr lang="de-DE" sz="2000" dirty="0">
                <a:latin typeface="+mj-lt"/>
              </a:rPr>
              <a:t>die </a:t>
            </a:r>
            <a:r>
              <a:rPr lang="de-DE" sz="2000" b="1" dirty="0">
                <a:latin typeface="+mj-lt"/>
              </a:rPr>
              <a:t>Ein- und Ausreise </a:t>
            </a:r>
            <a:r>
              <a:rPr lang="de-DE" sz="2000" dirty="0">
                <a:latin typeface="+mj-lt"/>
              </a:rPr>
              <a:t>nach und aus Kroatien war ohne Beschränkungen </a:t>
            </a:r>
            <a:r>
              <a:rPr lang="de-DE" sz="2000" b="1" dirty="0">
                <a:latin typeface="+mj-lt"/>
              </a:rPr>
              <a:t>möglich</a:t>
            </a:r>
            <a:r>
              <a:rPr lang="de-DE" sz="2000" dirty="0">
                <a:latin typeface="+mj-lt"/>
              </a:rPr>
              <a:t>;</a:t>
            </a:r>
          </a:p>
          <a:p>
            <a:pPr lvl="1" algn="just">
              <a:lnSpc>
                <a:spcPct val="100000"/>
              </a:lnSpc>
              <a:buFont typeface="Wingdings" panose="05000000000000000000" pitchFamily="2" charset="2"/>
              <a:buChar char="Ø"/>
            </a:pPr>
            <a:r>
              <a:rPr lang="de-DE" sz="2000" dirty="0">
                <a:latin typeface="+mj-lt"/>
              </a:rPr>
              <a:t>es galten </a:t>
            </a:r>
            <a:r>
              <a:rPr lang="de-DE" sz="2000" b="1" dirty="0">
                <a:latin typeface="+mj-lt"/>
              </a:rPr>
              <a:t>keine</a:t>
            </a:r>
            <a:r>
              <a:rPr lang="de-DE" sz="2000" dirty="0">
                <a:latin typeface="+mj-lt"/>
              </a:rPr>
              <a:t> – im Vergleich zu Österreich – </a:t>
            </a:r>
            <a:r>
              <a:rPr lang="de-DE" sz="2000" b="1" dirty="0">
                <a:latin typeface="+mj-lt"/>
              </a:rPr>
              <a:t>strengeren</a:t>
            </a:r>
            <a:r>
              <a:rPr lang="de-DE" sz="2000" dirty="0">
                <a:latin typeface="+mj-lt"/>
              </a:rPr>
              <a:t> behördlichen </a:t>
            </a:r>
            <a:r>
              <a:rPr lang="de-DE" sz="2000" b="1" dirty="0">
                <a:latin typeface="+mj-lt"/>
              </a:rPr>
              <a:t>Auflagen;</a:t>
            </a:r>
          </a:p>
          <a:p>
            <a:pPr lvl="1" algn="just">
              <a:lnSpc>
                <a:spcPct val="100000"/>
              </a:lnSpc>
              <a:buFont typeface="Wingdings" panose="05000000000000000000" pitchFamily="2" charset="2"/>
              <a:buChar char="Ø"/>
            </a:pPr>
            <a:r>
              <a:rPr lang="de-DE" sz="2000" dirty="0">
                <a:latin typeface="+mj-lt"/>
              </a:rPr>
              <a:t>eine </a:t>
            </a:r>
            <a:r>
              <a:rPr lang="de-DE" sz="2000" b="1" dirty="0">
                <a:latin typeface="+mj-lt"/>
              </a:rPr>
              <a:t>Maskenpflicht</a:t>
            </a:r>
            <a:r>
              <a:rPr lang="de-DE" sz="2000" dirty="0">
                <a:latin typeface="+mj-lt"/>
              </a:rPr>
              <a:t> im Handel und Gastronomie bestand </a:t>
            </a:r>
            <a:r>
              <a:rPr lang="de-DE" sz="2000" b="1" dirty="0">
                <a:latin typeface="+mj-lt"/>
              </a:rPr>
              <a:t>auch</a:t>
            </a:r>
            <a:r>
              <a:rPr lang="de-DE" sz="2000" dirty="0">
                <a:latin typeface="+mj-lt"/>
              </a:rPr>
              <a:t> in </a:t>
            </a:r>
            <a:r>
              <a:rPr lang="de-DE" sz="2000" b="1" dirty="0">
                <a:latin typeface="+mj-lt"/>
              </a:rPr>
              <a:t>Österreich.</a:t>
            </a:r>
          </a:p>
          <a:p>
            <a:pPr algn="just">
              <a:lnSpc>
                <a:spcPct val="100000"/>
              </a:lnSpc>
            </a:pPr>
            <a:r>
              <a:rPr lang="de-DE" sz="2000" dirty="0">
                <a:latin typeface="+mj-lt"/>
              </a:rPr>
              <a:t>Für einen durchschnittlichen Reisenden war daher der </a:t>
            </a:r>
            <a:r>
              <a:rPr lang="de-DE" sz="2000" b="1" dirty="0">
                <a:latin typeface="+mj-lt"/>
              </a:rPr>
              <a:t>Aufenthalt</a:t>
            </a:r>
            <a:r>
              <a:rPr lang="de-DE" sz="2000" dirty="0">
                <a:latin typeface="+mj-lt"/>
              </a:rPr>
              <a:t> in Kroatien </a:t>
            </a:r>
            <a:r>
              <a:rPr lang="de-DE" sz="2000" b="1" dirty="0">
                <a:latin typeface="+mj-lt"/>
              </a:rPr>
              <a:t>nicht</a:t>
            </a:r>
            <a:r>
              <a:rPr lang="de-DE" sz="2000" dirty="0">
                <a:latin typeface="+mj-lt"/>
              </a:rPr>
              <a:t> </a:t>
            </a:r>
            <a:r>
              <a:rPr lang="de-DE" sz="2000" b="1" dirty="0">
                <a:latin typeface="+mj-lt"/>
              </a:rPr>
              <a:t>unzumutbar</a:t>
            </a:r>
            <a:r>
              <a:rPr lang="de-DE" sz="2000" dirty="0">
                <a:latin typeface="+mj-lt"/>
              </a:rPr>
              <a:t> </a:t>
            </a:r>
            <a:r>
              <a:rPr lang="de-DE" sz="2000" b="1" dirty="0">
                <a:latin typeface="+mj-lt"/>
              </a:rPr>
              <a:t>oder</a:t>
            </a:r>
            <a:r>
              <a:rPr lang="de-DE" sz="2000" dirty="0">
                <a:latin typeface="+mj-lt"/>
              </a:rPr>
              <a:t> gar </a:t>
            </a:r>
            <a:r>
              <a:rPr lang="de-DE" sz="2000" b="1" dirty="0">
                <a:latin typeface="+mj-lt"/>
              </a:rPr>
              <a:t>unmöglich</a:t>
            </a:r>
            <a:r>
              <a:rPr lang="de-DE" sz="2000" dirty="0">
                <a:latin typeface="+mj-lt"/>
              </a:rPr>
              <a:t>. </a:t>
            </a:r>
          </a:p>
          <a:p>
            <a:pPr algn="just">
              <a:lnSpc>
                <a:spcPct val="100000"/>
              </a:lnSpc>
            </a:pPr>
            <a:r>
              <a:rPr lang="de-DE" sz="2000" dirty="0">
                <a:latin typeface="+mj-lt"/>
              </a:rPr>
              <a:t>Die </a:t>
            </a:r>
            <a:r>
              <a:rPr lang="de-DE" sz="2000" b="1" dirty="0">
                <a:latin typeface="+mj-lt"/>
              </a:rPr>
              <a:t>üblichen</a:t>
            </a:r>
            <a:r>
              <a:rPr lang="de-DE" sz="2000" dirty="0">
                <a:latin typeface="+mj-lt"/>
              </a:rPr>
              <a:t> </a:t>
            </a:r>
            <a:r>
              <a:rPr lang="de-DE" sz="2000" b="1" dirty="0">
                <a:latin typeface="+mj-lt"/>
              </a:rPr>
              <a:t>Einschränkungen</a:t>
            </a:r>
            <a:r>
              <a:rPr lang="de-DE" sz="2000" dirty="0">
                <a:latin typeface="+mj-lt"/>
              </a:rPr>
              <a:t> – wie das Tragen von Masken und Abstandsregeln, die mit der Corona-Pandemie seit Wochen einhergehen - beeinträchtigen eine Urlaubsreise nicht in einer erheblichen Art und Weise und gehören diese Regeln doch </a:t>
            </a:r>
            <a:r>
              <a:rPr lang="de-DE" sz="2000" b="1" dirty="0">
                <a:latin typeface="+mj-lt"/>
              </a:rPr>
              <a:t>seit</a:t>
            </a:r>
            <a:r>
              <a:rPr lang="de-DE" sz="2000" dirty="0">
                <a:latin typeface="+mj-lt"/>
              </a:rPr>
              <a:t> </a:t>
            </a:r>
            <a:r>
              <a:rPr lang="de-DE" sz="2000" b="1" dirty="0">
                <a:latin typeface="+mj-lt"/>
              </a:rPr>
              <a:t>Auftreten</a:t>
            </a:r>
            <a:r>
              <a:rPr lang="de-DE" sz="2000" dirty="0">
                <a:latin typeface="+mj-lt"/>
              </a:rPr>
              <a:t> </a:t>
            </a:r>
            <a:r>
              <a:rPr lang="de-DE" sz="2000" b="1" dirty="0">
                <a:latin typeface="+mj-lt"/>
              </a:rPr>
              <a:t>der</a:t>
            </a:r>
            <a:r>
              <a:rPr lang="de-DE" sz="2000" dirty="0">
                <a:latin typeface="+mj-lt"/>
              </a:rPr>
              <a:t> </a:t>
            </a:r>
            <a:r>
              <a:rPr lang="de-DE" sz="2000" b="1" dirty="0">
                <a:latin typeface="+mj-lt"/>
              </a:rPr>
              <a:t>Pandemie</a:t>
            </a:r>
            <a:r>
              <a:rPr lang="de-DE" sz="2000" dirty="0">
                <a:latin typeface="+mj-lt"/>
              </a:rPr>
              <a:t> zum </a:t>
            </a:r>
            <a:r>
              <a:rPr lang="de-DE" sz="2000" b="1" dirty="0">
                <a:latin typeface="+mj-lt"/>
              </a:rPr>
              <a:t>Alltag</a:t>
            </a:r>
            <a:r>
              <a:rPr lang="de-DE" sz="2000" dirty="0">
                <a:latin typeface="+mj-lt"/>
              </a:rPr>
              <a:t>. </a:t>
            </a:r>
          </a:p>
          <a:p>
            <a:pPr algn="just">
              <a:lnSpc>
                <a:spcPct val="100000"/>
              </a:lnSpc>
            </a:pPr>
            <a:r>
              <a:rPr lang="de-DE" sz="2000" dirty="0">
                <a:latin typeface="+mj-lt"/>
              </a:rPr>
              <a:t>Ein </a:t>
            </a:r>
            <a:r>
              <a:rPr lang="de-DE" sz="2000" b="1" dirty="0">
                <a:latin typeface="+mj-lt"/>
              </a:rPr>
              <a:t>kostenfreier Rücktritt </a:t>
            </a:r>
            <a:r>
              <a:rPr lang="de-DE" sz="2000" dirty="0">
                <a:latin typeface="+mj-lt"/>
              </a:rPr>
              <a:t>am 13.07.2020 war nach Ansicht des Gerichtes </a:t>
            </a:r>
            <a:r>
              <a:rPr lang="de-DE" sz="2000" b="1" dirty="0">
                <a:latin typeface="+mj-lt"/>
              </a:rPr>
              <a:t>nicht zulässig</a:t>
            </a:r>
            <a:r>
              <a:rPr lang="de-DE" sz="2000" dirty="0">
                <a:latin typeface="+mj-lt"/>
              </a:rPr>
              <a:t>.</a:t>
            </a:r>
          </a:p>
          <a:p>
            <a:pPr lvl="1" algn="just">
              <a:lnSpc>
                <a:spcPct val="100000"/>
              </a:lnSpc>
              <a:buFont typeface="Wingdings" panose="05000000000000000000" pitchFamily="2" charset="2"/>
              <a:buChar char="Ø"/>
            </a:pPr>
            <a:endParaRPr lang="de-DE" sz="2000" b="1" dirty="0">
              <a:latin typeface="+mj-lt"/>
            </a:endParaRPr>
          </a:p>
          <a:p>
            <a:pPr>
              <a:lnSpc>
                <a:spcPct val="100000"/>
              </a:lnSpc>
            </a:pPr>
            <a:endParaRPr lang="de-DE" sz="900"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5" name="Fußzeilenplatzhalter 3">
            <a:extLst>
              <a:ext uri="{FF2B5EF4-FFF2-40B4-BE49-F238E27FC236}">
                <a16:creationId xmlns:a16="http://schemas.microsoft.com/office/drawing/2014/main" id="{0B9CB786-1047-462C-B59A-DFA59773CCB2}"/>
              </a:ext>
            </a:extLst>
          </p:cNvPr>
          <p:cNvSpPr>
            <a:spLocks noGrp="1"/>
          </p:cNvSpPr>
          <p:nvPr>
            <p:ph type="ftr" sz="quarter" idx="11"/>
          </p:nvPr>
        </p:nvSpPr>
        <p:spPr>
          <a:xfrm>
            <a:off x="4165600" y="6356359"/>
            <a:ext cx="3860800" cy="365125"/>
          </a:xfrm>
        </p:spPr>
        <p:txBody>
          <a:bodyPr/>
          <a:lstStyle/>
          <a:p>
            <a:r>
              <a:rPr lang="de-AT" dirty="0"/>
              <a:t>RA Dr. Eike Lindinger,  1080 Wien, </a:t>
            </a:r>
            <a:r>
              <a:rPr lang="de-AT" dirty="0" err="1"/>
              <a:t>Wickenburgg</a:t>
            </a:r>
            <a:r>
              <a:rPr lang="de-AT" dirty="0"/>
              <a:t>. 26/5,  kanzlei@ra-el.at, 01/4020173</a:t>
            </a:r>
          </a:p>
        </p:txBody>
      </p:sp>
      <p:sp>
        <p:nvSpPr>
          <p:cNvPr id="6" name="Foliennummernplatzhalter 5"/>
          <p:cNvSpPr>
            <a:spLocks noGrp="1"/>
          </p:cNvSpPr>
          <p:nvPr>
            <p:ph type="sldNum" sz="quarter" idx="12"/>
          </p:nvPr>
        </p:nvSpPr>
        <p:spPr/>
        <p:txBody>
          <a:bodyPr/>
          <a:lstStyle/>
          <a:p>
            <a:fld id="{363C3A19-FC31-4642-AB6C-25301AC8225F}" type="slidenum">
              <a:rPr lang="de-DE" smtClean="0"/>
              <a:t>60</a:t>
            </a:fld>
            <a:endParaRPr lang="de-DE"/>
          </a:p>
        </p:txBody>
      </p:sp>
    </p:spTree>
    <p:extLst>
      <p:ext uri="{BB962C8B-B14F-4D97-AF65-F5344CB8AC3E}">
        <p14:creationId xmlns:p14="http://schemas.microsoft.com/office/powerpoint/2010/main" val="40804401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078193"/>
          </a:xfrm>
        </p:spPr>
        <p:txBody>
          <a:bodyPr>
            <a:normAutofit/>
          </a:bodyPr>
          <a:lstStyle/>
          <a:p>
            <a:r>
              <a:rPr lang="de-DE" sz="3200" b="1" dirty="0"/>
              <a:t>2. Novation</a:t>
            </a:r>
            <a:endParaRPr lang="de-DE" sz="3200" dirty="0"/>
          </a:p>
        </p:txBody>
      </p:sp>
      <p:sp>
        <p:nvSpPr>
          <p:cNvPr id="3" name="Inhaltsplatzhalter 2"/>
          <p:cNvSpPr>
            <a:spLocks noGrp="1"/>
          </p:cNvSpPr>
          <p:nvPr>
            <p:ph idx="1"/>
          </p:nvPr>
        </p:nvSpPr>
        <p:spPr>
          <a:xfrm>
            <a:off x="838200" y="1443318"/>
            <a:ext cx="10515600" cy="4733645"/>
          </a:xfrm>
        </p:spPr>
        <p:txBody>
          <a:bodyPr>
            <a:normAutofit lnSpcReduction="10000"/>
          </a:bodyPr>
          <a:lstStyle/>
          <a:p>
            <a:pPr marL="0" lvl="0" indent="0" algn="just">
              <a:lnSpc>
                <a:spcPct val="100000"/>
              </a:lnSpc>
              <a:buNone/>
            </a:pPr>
            <a:r>
              <a:rPr lang="de-DE" sz="2000" b="1" dirty="0">
                <a:latin typeface="+mj-lt"/>
              </a:rPr>
              <a:t>α. Sachverhalt</a:t>
            </a:r>
            <a:r>
              <a:rPr lang="de-DE" sz="2000" b="1" dirty="0">
                <a:solidFill>
                  <a:prstClr val="black"/>
                </a:solidFill>
                <a:latin typeface="+mj-lt"/>
              </a:rPr>
              <a:t> (BG Ried im Innkreis vom 07.05.2021, 3 C 1341/20i)</a:t>
            </a:r>
            <a:endParaRPr lang="de-DE" sz="2000" b="1" dirty="0">
              <a:latin typeface="+mj-lt"/>
            </a:endParaRPr>
          </a:p>
          <a:p>
            <a:pPr marL="0" indent="0" algn="just">
              <a:lnSpc>
                <a:spcPct val="100000"/>
              </a:lnSpc>
              <a:buNone/>
            </a:pPr>
            <a:r>
              <a:rPr lang="de-DE" sz="2000" i="1" dirty="0">
                <a:latin typeface="+mj-lt"/>
              </a:rPr>
              <a:t>Der beklagte Reiseveranstalter hat außergerichtlich dem Reisenden angeboten, dass die Stornogebühren als „Guthaben“ für eine künftige Reise angerechnet werden. Die Reisende klagte den Reiseveranstalter auf Rückzahlung der Stornogebühr.</a:t>
            </a:r>
            <a:endParaRPr lang="de-DE" sz="2000" dirty="0">
              <a:latin typeface="+mj-lt"/>
            </a:endParaRPr>
          </a:p>
          <a:p>
            <a:pPr marL="0" lvl="0" indent="0" algn="just">
              <a:lnSpc>
                <a:spcPct val="120000"/>
              </a:lnSpc>
              <a:buNone/>
            </a:pPr>
            <a:r>
              <a:rPr lang="de-DE" sz="2000" b="1" dirty="0">
                <a:solidFill>
                  <a:prstClr val="black"/>
                </a:solidFill>
                <a:latin typeface="+mj-lt"/>
              </a:rPr>
              <a:t>β. Beurteilung</a:t>
            </a:r>
            <a:r>
              <a:rPr lang="de-DE" sz="2000" dirty="0">
                <a:solidFill>
                  <a:prstClr val="black"/>
                </a:solidFill>
                <a:latin typeface="+mj-lt"/>
              </a:rPr>
              <a:t> </a:t>
            </a:r>
          </a:p>
          <a:p>
            <a:pPr lvl="0" algn="just">
              <a:lnSpc>
                <a:spcPct val="120000"/>
              </a:lnSpc>
            </a:pPr>
            <a:r>
              <a:rPr lang="de-DE" sz="2000" dirty="0">
                <a:solidFill>
                  <a:prstClr val="black"/>
                </a:solidFill>
                <a:latin typeface="+mj-lt"/>
              </a:rPr>
              <a:t>Es handelt sich bei dem „</a:t>
            </a:r>
            <a:r>
              <a:rPr lang="de-DE" sz="2000" b="1" dirty="0">
                <a:solidFill>
                  <a:prstClr val="black"/>
                </a:solidFill>
                <a:latin typeface="+mj-lt"/>
              </a:rPr>
              <a:t>Stehenlassen des Guthabens</a:t>
            </a:r>
            <a:r>
              <a:rPr lang="de-DE" sz="2000" dirty="0">
                <a:solidFill>
                  <a:prstClr val="black"/>
                </a:solidFill>
                <a:latin typeface="+mj-lt"/>
              </a:rPr>
              <a:t>“ um ein </a:t>
            </a:r>
            <a:r>
              <a:rPr lang="de-DE" sz="2000" b="1" dirty="0">
                <a:solidFill>
                  <a:prstClr val="black"/>
                </a:solidFill>
                <a:latin typeface="+mj-lt"/>
              </a:rPr>
              <a:t>Angebot</a:t>
            </a:r>
            <a:r>
              <a:rPr lang="de-DE" sz="2000" dirty="0">
                <a:solidFill>
                  <a:prstClr val="black"/>
                </a:solidFill>
                <a:latin typeface="+mj-lt"/>
              </a:rPr>
              <a:t>, welches im Zuge eines Telefonates </a:t>
            </a:r>
            <a:r>
              <a:rPr lang="de-DE" sz="2000" b="1" dirty="0">
                <a:solidFill>
                  <a:prstClr val="black"/>
                </a:solidFill>
                <a:latin typeface="+mj-lt"/>
              </a:rPr>
              <a:t>von</a:t>
            </a:r>
            <a:r>
              <a:rPr lang="de-DE" sz="2000" dirty="0">
                <a:solidFill>
                  <a:prstClr val="black"/>
                </a:solidFill>
                <a:latin typeface="+mj-lt"/>
              </a:rPr>
              <a:t> den </a:t>
            </a:r>
            <a:r>
              <a:rPr lang="de-DE" sz="2000" b="1" dirty="0">
                <a:solidFill>
                  <a:prstClr val="black"/>
                </a:solidFill>
                <a:latin typeface="+mj-lt"/>
              </a:rPr>
              <a:t>Reisenden</a:t>
            </a:r>
            <a:r>
              <a:rPr lang="de-DE" sz="2000" dirty="0">
                <a:solidFill>
                  <a:prstClr val="black"/>
                </a:solidFill>
                <a:latin typeface="+mj-lt"/>
              </a:rPr>
              <a:t> </a:t>
            </a:r>
            <a:r>
              <a:rPr lang="de-DE" sz="2000" b="1" dirty="0">
                <a:solidFill>
                  <a:prstClr val="black"/>
                </a:solidFill>
                <a:latin typeface="+mj-lt"/>
              </a:rPr>
              <a:t>angenommen</a:t>
            </a:r>
            <a:r>
              <a:rPr lang="de-DE" sz="2000" dirty="0">
                <a:solidFill>
                  <a:prstClr val="black"/>
                </a:solidFill>
                <a:latin typeface="+mj-lt"/>
              </a:rPr>
              <a:t> wurde.</a:t>
            </a:r>
          </a:p>
          <a:p>
            <a:pPr lvl="0" algn="just">
              <a:lnSpc>
                <a:spcPct val="120000"/>
              </a:lnSpc>
            </a:pPr>
            <a:r>
              <a:rPr lang="de-DE" sz="2000" dirty="0">
                <a:solidFill>
                  <a:prstClr val="black"/>
                </a:solidFill>
                <a:latin typeface="+mj-lt"/>
              </a:rPr>
              <a:t>Das Gericht löste die Beurteilung des Sachverhaltes zunächst über die Beweiswürdigung. Für eine Vereinbarung </a:t>
            </a:r>
            <a:r>
              <a:rPr lang="de-DE" sz="2000" dirty="0" err="1">
                <a:solidFill>
                  <a:prstClr val="black"/>
                </a:solidFill>
                <a:latin typeface="+mj-lt"/>
              </a:rPr>
              <a:t>iS</a:t>
            </a:r>
            <a:r>
              <a:rPr lang="de-DE" sz="2000" dirty="0">
                <a:solidFill>
                  <a:prstClr val="black"/>
                </a:solidFill>
                <a:latin typeface="+mj-lt"/>
              </a:rPr>
              <a:t> einer Novation spricht, dass sich die Zeugin (Reisebüromitarbeiterin) nicht wegen eines Streitwertes von EUR 600,00 einer falschen Zeugenaussage schuldig machen würde:</a:t>
            </a:r>
          </a:p>
          <a:p>
            <a:pPr lvl="1" algn="just">
              <a:lnSpc>
                <a:spcPct val="120000"/>
              </a:lnSpc>
              <a:buFont typeface="Wingdings" panose="05000000000000000000" pitchFamily="2" charset="2"/>
              <a:buChar char="Ø"/>
            </a:pPr>
            <a:r>
              <a:rPr lang="de-DE" sz="2000" dirty="0">
                <a:solidFill>
                  <a:prstClr val="black"/>
                </a:solidFill>
                <a:latin typeface="+mj-lt"/>
              </a:rPr>
              <a:t>die vorgelegten Urkunden, nämlich die Weitergabe der Annahme des Angebotes an den Reiseveranstalter</a:t>
            </a:r>
          </a:p>
          <a:p>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5" name="Fußzeilenplatzhalter 3">
            <a:extLst>
              <a:ext uri="{FF2B5EF4-FFF2-40B4-BE49-F238E27FC236}">
                <a16:creationId xmlns:a16="http://schemas.microsoft.com/office/drawing/2014/main" id="{0B9CB786-1047-462C-B59A-DFA59773CCB2}"/>
              </a:ext>
            </a:extLst>
          </p:cNvPr>
          <p:cNvSpPr>
            <a:spLocks noGrp="1"/>
          </p:cNvSpPr>
          <p:nvPr>
            <p:ph type="ftr" sz="quarter" idx="11"/>
          </p:nvPr>
        </p:nvSpPr>
        <p:spPr>
          <a:xfrm>
            <a:off x="4165600" y="6356359"/>
            <a:ext cx="3860800" cy="365125"/>
          </a:xfrm>
        </p:spPr>
        <p:txBody>
          <a:bodyPr/>
          <a:lstStyle/>
          <a:p>
            <a:r>
              <a:rPr lang="de-AT" dirty="0"/>
              <a:t>RA Dr. Eike Lindinger,  1080 Wien, </a:t>
            </a:r>
            <a:r>
              <a:rPr lang="de-AT" dirty="0" err="1"/>
              <a:t>Wickenburgg</a:t>
            </a:r>
            <a:r>
              <a:rPr lang="de-AT" dirty="0"/>
              <a:t>. 26/5,  kanzlei@ra-el.at, 01/4020173</a:t>
            </a:r>
          </a:p>
        </p:txBody>
      </p:sp>
      <p:sp>
        <p:nvSpPr>
          <p:cNvPr id="6" name="Foliennummernplatzhalter 5"/>
          <p:cNvSpPr>
            <a:spLocks noGrp="1"/>
          </p:cNvSpPr>
          <p:nvPr>
            <p:ph type="sldNum" sz="quarter" idx="12"/>
          </p:nvPr>
        </p:nvSpPr>
        <p:spPr/>
        <p:txBody>
          <a:bodyPr/>
          <a:lstStyle/>
          <a:p>
            <a:fld id="{363C3A19-FC31-4642-AB6C-25301AC8225F}" type="slidenum">
              <a:rPr lang="de-DE" smtClean="0"/>
              <a:t>61</a:t>
            </a:fld>
            <a:endParaRPr lang="de-DE"/>
          </a:p>
        </p:txBody>
      </p:sp>
    </p:spTree>
    <p:extLst>
      <p:ext uri="{BB962C8B-B14F-4D97-AF65-F5344CB8AC3E}">
        <p14:creationId xmlns:p14="http://schemas.microsoft.com/office/powerpoint/2010/main" val="16295265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a:t>2. Novation</a:t>
            </a:r>
            <a:endParaRPr lang="de-DE" sz="3200" dirty="0"/>
          </a:p>
        </p:txBody>
      </p:sp>
      <p:sp>
        <p:nvSpPr>
          <p:cNvPr id="3" name="Inhaltsplatzhalter 2"/>
          <p:cNvSpPr>
            <a:spLocks noGrp="1"/>
          </p:cNvSpPr>
          <p:nvPr>
            <p:ph idx="1"/>
          </p:nvPr>
        </p:nvSpPr>
        <p:spPr>
          <a:xfrm>
            <a:off x="838200" y="1461247"/>
            <a:ext cx="10515600" cy="4715716"/>
          </a:xfrm>
        </p:spPr>
        <p:txBody>
          <a:bodyPr>
            <a:normAutofit fontScale="92500" lnSpcReduction="10000"/>
          </a:bodyPr>
          <a:lstStyle/>
          <a:p>
            <a:pPr lvl="1" algn="just">
              <a:lnSpc>
                <a:spcPct val="120000"/>
              </a:lnSpc>
              <a:buFont typeface="Wingdings" panose="05000000000000000000" pitchFamily="2" charset="2"/>
              <a:buChar char="Ø"/>
            </a:pPr>
            <a:r>
              <a:rPr lang="de-DE" sz="2200" dirty="0">
                <a:latin typeface="+mj-lt"/>
              </a:rPr>
              <a:t>Übermittlung der entsprechenden Bestätigung des Reiseveranstalters</a:t>
            </a:r>
          </a:p>
          <a:p>
            <a:pPr lvl="1" algn="just">
              <a:lnSpc>
                <a:spcPct val="120000"/>
              </a:lnSpc>
              <a:buFont typeface="Wingdings" panose="05000000000000000000" pitchFamily="2" charset="2"/>
              <a:buChar char="Ø"/>
            </a:pPr>
            <a:r>
              <a:rPr lang="de-DE" sz="2200" dirty="0">
                <a:latin typeface="+mj-lt"/>
              </a:rPr>
              <a:t>Die Reisende konnte sich auch nicht mehr daran erinnern, eine solche Zusage gemacht zu haben.</a:t>
            </a:r>
          </a:p>
          <a:p>
            <a:pPr lvl="1" algn="just">
              <a:lnSpc>
                <a:spcPct val="120000"/>
              </a:lnSpc>
              <a:buFont typeface="Wingdings" panose="05000000000000000000" pitchFamily="2" charset="2"/>
              <a:buChar char="Ø"/>
            </a:pPr>
            <a:r>
              <a:rPr lang="de-DE" sz="2200" dirty="0">
                <a:latin typeface="+mj-lt"/>
              </a:rPr>
              <a:t>Sie gab allerdings an, sich die Bestätigung ausgedruckt zu haben.</a:t>
            </a:r>
          </a:p>
          <a:p>
            <a:pPr algn="just">
              <a:lnSpc>
                <a:spcPct val="120000"/>
              </a:lnSpc>
            </a:pPr>
            <a:r>
              <a:rPr lang="de-DE" sz="2200" dirty="0">
                <a:latin typeface="+mj-lt"/>
              </a:rPr>
              <a:t>Die </a:t>
            </a:r>
            <a:r>
              <a:rPr lang="de-DE" sz="2200" b="1" dirty="0">
                <a:latin typeface="+mj-lt"/>
              </a:rPr>
              <a:t>Bestätigung</a:t>
            </a:r>
            <a:r>
              <a:rPr lang="de-DE" sz="2200" dirty="0">
                <a:latin typeface="+mj-lt"/>
              </a:rPr>
              <a:t> stellt nach Ansicht des Gerichtes </a:t>
            </a:r>
            <a:r>
              <a:rPr lang="de-DE" sz="2200" b="1" dirty="0">
                <a:latin typeface="+mj-lt"/>
              </a:rPr>
              <a:t>nur einen Formalakt </a:t>
            </a:r>
            <a:r>
              <a:rPr lang="de-DE" sz="2200" dirty="0">
                <a:latin typeface="+mj-lt"/>
              </a:rPr>
              <a:t>dar, zumal kein Hinweis für ein Schriftlichkeitsgebot ersichtlich ist. </a:t>
            </a:r>
          </a:p>
          <a:p>
            <a:pPr algn="just">
              <a:lnSpc>
                <a:spcPct val="120000"/>
              </a:lnSpc>
            </a:pPr>
            <a:r>
              <a:rPr lang="de-DE" sz="2200" dirty="0">
                <a:latin typeface="+mj-lt"/>
              </a:rPr>
              <a:t>Dass der Reiseveranstalter zu Beweiszwecken die </a:t>
            </a:r>
            <a:r>
              <a:rPr lang="de-DE" sz="2200" b="1" dirty="0">
                <a:latin typeface="+mj-lt"/>
              </a:rPr>
              <a:t>mündliche</a:t>
            </a:r>
            <a:r>
              <a:rPr lang="de-DE" sz="2200" dirty="0">
                <a:latin typeface="+mj-lt"/>
              </a:rPr>
              <a:t> </a:t>
            </a:r>
            <a:r>
              <a:rPr lang="de-DE" sz="2200" b="1" dirty="0">
                <a:latin typeface="+mj-lt"/>
              </a:rPr>
              <a:t>Zusage</a:t>
            </a:r>
            <a:r>
              <a:rPr lang="de-DE" sz="2200" dirty="0">
                <a:latin typeface="+mj-lt"/>
              </a:rPr>
              <a:t> </a:t>
            </a:r>
            <a:r>
              <a:rPr lang="de-DE" sz="2200" b="1" dirty="0">
                <a:latin typeface="+mj-lt"/>
              </a:rPr>
              <a:t>auch</a:t>
            </a:r>
            <a:r>
              <a:rPr lang="de-DE" sz="2200" dirty="0">
                <a:latin typeface="+mj-lt"/>
              </a:rPr>
              <a:t> </a:t>
            </a:r>
            <a:r>
              <a:rPr lang="de-DE" sz="2200" b="1" dirty="0">
                <a:latin typeface="+mj-lt"/>
              </a:rPr>
              <a:t>in</a:t>
            </a:r>
            <a:r>
              <a:rPr lang="de-DE" sz="2200" dirty="0">
                <a:latin typeface="+mj-lt"/>
              </a:rPr>
              <a:t> </a:t>
            </a:r>
            <a:r>
              <a:rPr lang="de-DE" sz="2200" b="1" dirty="0">
                <a:latin typeface="+mj-lt"/>
              </a:rPr>
              <a:t>schriftlicher</a:t>
            </a:r>
            <a:r>
              <a:rPr lang="de-DE" sz="2200" dirty="0">
                <a:latin typeface="+mj-lt"/>
              </a:rPr>
              <a:t> </a:t>
            </a:r>
            <a:r>
              <a:rPr lang="de-DE" sz="2200" b="1" dirty="0">
                <a:latin typeface="+mj-lt"/>
              </a:rPr>
              <a:t>Form</a:t>
            </a:r>
            <a:r>
              <a:rPr lang="de-DE" sz="2200" dirty="0">
                <a:latin typeface="+mj-lt"/>
              </a:rPr>
              <a:t> benötig, sei selbsterklärend.</a:t>
            </a:r>
          </a:p>
          <a:p>
            <a:pPr algn="just">
              <a:lnSpc>
                <a:spcPct val="120000"/>
              </a:lnSpc>
            </a:pPr>
            <a:r>
              <a:rPr lang="de-DE" sz="2200" dirty="0">
                <a:latin typeface="+mj-lt"/>
              </a:rPr>
              <a:t>Die </a:t>
            </a:r>
            <a:r>
              <a:rPr lang="de-DE" sz="2200" b="1" dirty="0">
                <a:latin typeface="+mj-lt"/>
              </a:rPr>
              <a:t>Vereinbarung</a:t>
            </a:r>
            <a:r>
              <a:rPr lang="de-DE" sz="2200" dirty="0">
                <a:latin typeface="+mj-lt"/>
              </a:rPr>
              <a:t> ist rechtswirksam abgeschlossen worden, was rechtlich dazu führt, dass die ursprüngliche Vereinbarung </a:t>
            </a:r>
            <a:r>
              <a:rPr lang="de-DE" sz="2200" b="1" dirty="0" err="1">
                <a:latin typeface="+mj-lt"/>
              </a:rPr>
              <a:t>noviert</a:t>
            </a:r>
            <a:r>
              <a:rPr lang="de-DE" sz="2200" dirty="0">
                <a:latin typeface="+mj-lt"/>
              </a:rPr>
              <a:t> wurde, nämlich, dass der </a:t>
            </a:r>
            <a:r>
              <a:rPr lang="de-DE" sz="2200" b="1" dirty="0">
                <a:latin typeface="+mj-lt"/>
              </a:rPr>
              <a:t>Reisende</a:t>
            </a:r>
            <a:r>
              <a:rPr lang="de-DE" sz="2200" dirty="0">
                <a:latin typeface="+mj-lt"/>
              </a:rPr>
              <a:t> auf die </a:t>
            </a:r>
            <a:r>
              <a:rPr lang="de-DE" sz="2200" b="1" dirty="0">
                <a:latin typeface="+mj-lt"/>
              </a:rPr>
              <a:t>Rückforderung</a:t>
            </a:r>
            <a:r>
              <a:rPr lang="de-DE" sz="2200" dirty="0">
                <a:latin typeface="+mj-lt"/>
              </a:rPr>
              <a:t> der Anzahlung </a:t>
            </a:r>
            <a:r>
              <a:rPr lang="de-DE" sz="2200" b="1" dirty="0">
                <a:latin typeface="+mj-lt"/>
              </a:rPr>
              <a:t>verzichtet</a:t>
            </a:r>
            <a:r>
              <a:rPr lang="de-DE" sz="2200" dirty="0">
                <a:latin typeface="+mj-lt"/>
              </a:rPr>
              <a:t> und der </a:t>
            </a:r>
            <a:r>
              <a:rPr lang="de-DE" sz="2200" b="1" dirty="0">
                <a:latin typeface="+mj-lt"/>
              </a:rPr>
              <a:t>Reiseveranstalter</a:t>
            </a:r>
            <a:r>
              <a:rPr lang="de-DE" sz="2200" dirty="0">
                <a:latin typeface="+mj-lt"/>
              </a:rPr>
              <a:t> diesem im Gegenzug das Recht einräumt, dass dieser </a:t>
            </a:r>
            <a:r>
              <a:rPr lang="de-DE" sz="2200" b="1" dirty="0">
                <a:latin typeface="+mj-lt"/>
              </a:rPr>
              <a:t>Betrag</a:t>
            </a:r>
            <a:r>
              <a:rPr lang="de-DE" sz="2200" dirty="0">
                <a:latin typeface="+mj-lt"/>
              </a:rPr>
              <a:t> </a:t>
            </a:r>
            <a:r>
              <a:rPr lang="de-DE" sz="2200" b="1" dirty="0">
                <a:latin typeface="+mj-lt"/>
              </a:rPr>
              <a:t>für</a:t>
            </a:r>
            <a:r>
              <a:rPr lang="de-DE" sz="2200" dirty="0">
                <a:latin typeface="+mj-lt"/>
              </a:rPr>
              <a:t> eine </a:t>
            </a:r>
            <a:r>
              <a:rPr lang="de-DE" sz="2200" b="1" dirty="0">
                <a:latin typeface="+mj-lt"/>
              </a:rPr>
              <a:t>spätere Reise angerechnet </a:t>
            </a:r>
            <a:r>
              <a:rPr lang="de-DE" sz="2200" dirty="0">
                <a:latin typeface="+mj-lt"/>
              </a:rPr>
              <a:t>wird.</a:t>
            </a:r>
          </a:p>
          <a:p>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5" name="Fußzeilenplatzhalter 3">
            <a:extLst>
              <a:ext uri="{FF2B5EF4-FFF2-40B4-BE49-F238E27FC236}">
                <a16:creationId xmlns:a16="http://schemas.microsoft.com/office/drawing/2014/main" id="{0B9CB786-1047-462C-B59A-DFA59773CCB2}"/>
              </a:ext>
            </a:extLst>
          </p:cNvPr>
          <p:cNvSpPr>
            <a:spLocks noGrp="1"/>
          </p:cNvSpPr>
          <p:nvPr>
            <p:ph type="ftr" sz="quarter" idx="11"/>
          </p:nvPr>
        </p:nvSpPr>
        <p:spPr>
          <a:xfrm>
            <a:off x="4165600" y="6356359"/>
            <a:ext cx="3860800" cy="365125"/>
          </a:xfrm>
        </p:spPr>
        <p:txBody>
          <a:bodyPr/>
          <a:lstStyle/>
          <a:p>
            <a:r>
              <a:rPr lang="de-AT" dirty="0"/>
              <a:t>RA Dr. Eike Lindinger,  1080 Wien, </a:t>
            </a:r>
            <a:r>
              <a:rPr lang="de-AT" dirty="0" err="1"/>
              <a:t>Wickenburgg</a:t>
            </a:r>
            <a:r>
              <a:rPr lang="de-AT" dirty="0"/>
              <a:t>. 26/5,  kanzlei@ra-el.at, 01/4020173</a:t>
            </a:r>
          </a:p>
        </p:txBody>
      </p:sp>
      <p:sp>
        <p:nvSpPr>
          <p:cNvPr id="6" name="Foliennummernplatzhalter 5"/>
          <p:cNvSpPr>
            <a:spLocks noGrp="1"/>
          </p:cNvSpPr>
          <p:nvPr>
            <p:ph type="sldNum" sz="quarter" idx="12"/>
          </p:nvPr>
        </p:nvSpPr>
        <p:spPr/>
        <p:txBody>
          <a:bodyPr/>
          <a:lstStyle/>
          <a:p>
            <a:fld id="{363C3A19-FC31-4642-AB6C-25301AC8225F}" type="slidenum">
              <a:rPr lang="de-DE" smtClean="0"/>
              <a:t>62</a:t>
            </a:fld>
            <a:endParaRPr lang="de-DE"/>
          </a:p>
        </p:txBody>
      </p:sp>
    </p:spTree>
    <p:extLst>
      <p:ext uri="{BB962C8B-B14F-4D97-AF65-F5344CB8AC3E}">
        <p14:creationId xmlns:p14="http://schemas.microsoft.com/office/powerpoint/2010/main" val="28580410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199" y="251477"/>
            <a:ext cx="10515600" cy="1000406"/>
          </a:xfrm>
        </p:spPr>
        <p:txBody>
          <a:bodyPr>
            <a:normAutofit/>
          </a:bodyPr>
          <a:lstStyle/>
          <a:p>
            <a:r>
              <a:rPr lang="de-DE" sz="3200" b="1" dirty="0"/>
              <a:t>3. Exkurs : Deutsche Rechtsprechung zu Corona und </a:t>
            </a:r>
            <a:br>
              <a:rPr lang="de-DE" sz="3200" b="1" dirty="0"/>
            </a:br>
            <a:r>
              <a:rPr lang="de-DE" sz="3200" b="1" dirty="0"/>
              <a:t>Rücktritt </a:t>
            </a:r>
            <a:r>
              <a:rPr lang="de-DE" sz="2000" b="1" dirty="0">
                <a:solidFill>
                  <a:prstClr val="black"/>
                </a:solidFill>
                <a:ea typeface="+mn-ea"/>
                <a:cs typeface="+mn-cs"/>
              </a:rPr>
              <a:t>(vgl. </a:t>
            </a:r>
            <a:r>
              <a:rPr lang="de-DE" sz="2000" b="1" u="sng" dirty="0">
                <a:solidFill>
                  <a:prstClr val="black"/>
                </a:solidFill>
                <a:ea typeface="+mn-ea"/>
                <a:cs typeface="+mn-cs"/>
                <a:hlinkClick r:id="rId3"/>
              </a:rPr>
              <a:t>www.reiserechtfuehrich.com</a:t>
            </a:r>
            <a:r>
              <a:rPr lang="de-DE" sz="2000" b="1" dirty="0">
                <a:solidFill>
                  <a:prstClr val="black"/>
                </a:solidFill>
                <a:ea typeface="+mn-ea"/>
                <a:cs typeface="+mn-cs"/>
              </a:rPr>
              <a:t> – Kemptener Reisemängeltabelle April 2021)</a:t>
            </a:r>
            <a:r>
              <a:rPr lang="de-DE" sz="2400" b="1" dirty="0">
                <a:solidFill>
                  <a:prstClr val="black"/>
                </a:solidFill>
                <a:ea typeface="+mn-ea"/>
                <a:cs typeface="+mn-cs"/>
              </a:rPr>
              <a:t>.</a:t>
            </a:r>
            <a:endParaRPr lang="de-DE" sz="3200" dirty="0"/>
          </a:p>
        </p:txBody>
      </p:sp>
      <p:sp>
        <p:nvSpPr>
          <p:cNvPr id="3" name="Inhaltsplatzhalter 2"/>
          <p:cNvSpPr>
            <a:spLocks noGrp="1"/>
          </p:cNvSpPr>
          <p:nvPr>
            <p:ph idx="1"/>
          </p:nvPr>
        </p:nvSpPr>
        <p:spPr>
          <a:xfrm>
            <a:off x="838199" y="1102107"/>
            <a:ext cx="10515600" cy="4351338"/>
          </a:xfrm>
        </p:spPr>
        <p:txBody>
          <a:bodyPr>
            <a:normAutofit/>
          </a:bodyPr>
          <a:lstStyle/>
          <a:p>
            <a:pPr marL="0" indent="0" algn="just">
              <a:buNone/>
            </a:pPr>
            <a:endParaRPr lang="de-DE" sz="2400" b="1" dirty="0">
              <a:latin typeface="+mj-lt"/>
            </a:endParaRPr>
          </a:p>
          <a:p>
            <a:pPr marL="0" indent="0" algn="just">
              <a:buNone/>
            </a:pPr>
            <a:endParaRPr lang="de-DE" sz="2400" b="1" dirty="0">
              <a:latin typeface="+mj-lt"/>
            </a:endParaRPr>
          </a:p>
        </p:txBody>
      </p:sp>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5" name="Fußzeilenplatzhalter 3">
            <a:extLst>
              <a:ext uri="{FF2B5EF4-FFF2-40B4-BE49-F238E27FC236}">
                <a16:creationId xmlns:a16="http://schemas.microsoft.com/office/drawing/2014/main" id="{0B9CB786-1047-462C-B59A-DFA59773CCB2}"/>
              </a:ext>
            </a:extLst>
          </p:cNvPr>
          <p:cNvSpPr>
            <a:spLocks noGrp="1"/>
          </p:cNvSpPr>
          <p:nvPr>
            <p:ph type="ftr" sz="quarter" idx="11"/>
          </p:nvPr>
        </p:nvSpPr>
        <p:spPr>
          <a:xfrm>
            <a:off x="4165599" y="6492875"/>
            <a:ext cx="3860800" cy="365125"/>
          </a:xfrm>
        </p:spPr>
        <p:txBody>
          <a:bodyPr/>
          <a:lstStyle/>
          <a:p>
            <a:r>
              <a:rPr lang="de-AT" dirty="0"/>
              <a:t>RA Dr. Eike Lindinger,  1080 Wien, </a:t>
            </a:r>
            <a:r>
              <a:rPr lang="de-AT" dirty="0" err="1"/>
              <a:t>Wickenburgg</a:t>
            </a:r>
            <a:r>
              <a:rPr lang="de-AT" dirty="0"/>
              <a:t>. 26/5,  kanzlei@ra-el.at, 01/4020173</a:t>
            </a:r>
          </a:p>
        </p:txBody>
      </p:sp>
      <p:graphicFrame>
        <p:nvGraphicFramePr>
          <p:cNvPr id="7" name="Tabelle 6"/>
          <p:cNvGraphicFramePr>
            <a:graphicFrameLocks noGrp="1"/>
          </p:cNvGraphicFramePr>
          <p:nvPr>
            <p:extLst>
              <p:ext uri="{D42A27DB-BD31-4B8C-83A1-F6EECF244321}">
                <p14:modId xmlns:p14="http://schemas.microsoft.com/office/powerpoint/2010/main" val="3887929254"/>
              </p:ext>
            </p:extLst>
          </p:nvPr>
        </p:nvGraphicFramePr>
        <p:xfrm>
          <a:off x="914400" y="1431279"/>
          <a:ext cx="9869864" cy="4939698"/>
        </p:xfrm>
        <a:graphic>
          <a:graphicData uri="http://schemas.openxmlformats.org/drawingml/2006/table">
            <a:tbl>
              <a:tblPr firstRow="1" bandRow="1">
                <a:tableStyleId>{5C22544A-7EE6-4342-B048-85BDC9FD1C3A}</a:tableStyleId>
              </a:tblPr>
              <a:tblGrid>
                <a:gridCol w="3039918">
                  <a:extLst>
                    <a:ext uri="{9D8B030D-6E8A-4147-A177-3AD203B41FA5}">
                      <a16:colId xmlns:a16="http://schemas.microsoft.com/office/drawing/2014/main" val="20000"/>
                    </a:ext>
                  </a:extLst>
                </a:gridCol>
                <a:gridCol w="2429960">
                  <a:extLst>
                    <a:ext uri="{9D8B030D-6E8A-4147-A177-3AD203B41FA5}">
                      <a16:colId xmlns:a16="http://schemas.microsoft.com/office/drawing/2014/main" val="20001"/>
                    </a:ext>
                  </a:extLst>
                </a:gridCol>
                <a:gridCol w="1821977">
                  <a:extLst>
                    <a:ext uri="{9D8B030D-6E8A-4147-A177-3AD203B41FA5}">
                      <a16:colId xmlns:a16="http://schemas.microsoft.com/office/drawing/2014/main" val="20002"/>
                    </a:ext>
                  </a:extLst>
                </a:gridCol>
                <a:gridCol w="2578009">
                  <a:extLst>
                    <a:ext uri="{9D8B030D-6E8A-4147-A177-3AD203B41FA5}">
                      <a16:colId xmlns:a16="http://schemas.microsoft.com/office/drawing/2014/main" val="20003"/>
                    </a:ext>
                  </a:extLst>
                </a:gridCol>
              </a:tblGrid>
              <a:tr h="661546">
                <a:tc>
                  <a:txBody>
                    <a:bodyPr/>
                    <a:lstStyle/>
                    <a:p>
                      <a:pPr algn="ctr">
                        <a:spcAft>
                          <a:spcPts val="0"/>
                        </a:spcAft>
                      </a:pPr>
                      <a:r>
                        <a:rPr lang="de-DE" sz="1400" dirty="0">
                          <a:effectLst/>
                        </a:rPr>
                        <a:t>Sachverhalt</a:t>
                      </a:r>
                      <a:endParaRPr lang="de-DE" sz="14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de-DE" sz="1400" dirty="0">
                          <a:effectLst/>
                        </a:rPr>
                        <a:t>Reisemangel</a:t>
                      </a:r>
                      <a:endParaRPr lang="de-DE" sz="14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de-DE" sz="1400">
                          <a:effectLst/>
                        </a:rPr>
                        <a:t>Gericht</a:t>
                      </a:r>
                    </a:p>
                    <a:p>
                      <a:pPr algn="ctr">
                        <a:spcAft>
                          <a:spcPts val="0"/>
                        </a:spcAft>
                      </a:pPr>
                      <a:r>
                        <a:rPr lang="de-DE" sz="1400">
                          <a:effectLst/>
                        </a:rPr>
                        <a:t>Datum</a:t>
                      </a:r>
                    </a:p>
                    <a:p>
                      <a:pPr algn="ctr">
                        <a:spcAft>
                          <a:spcPts val="0"/>
                        </a:spcAft>
                      </a:pPr>
                      <a:r>
                        <a:rPr lang="de-DE" sz="1400">
                          <a:effectLst/>
                        </a:rPr>
                        <a:t>Aktenzeichen</a:t>
                      </a:r>
                      <a:endParaRPr lang="de-DE" sz="1400">
                        <a:effectLst/>
                        <a:latin typeface="Times New Roman" panose="02020603050405020304" pitchFamily="18" charset="0"/>
                        <a:ea typeface="Times New Roman" panose="02020603050405020304" pitchFamily="18" charset="0"/>
                      </a:endParaRPr>
                    </a:p>
                  </a:txBody>
                  <a:tcPr marL="59681" marR="59681" marT="29841" marB="29841"/>
                </a:tc>
                <a:tc>
                  <a:txBody>
                    <a:bodyPr/>
                    <a:lstStyle/>
                    <a:p>
                      <a:pPr algn="ctr">
                        <a:spcAft>
                          <a:spcPts val="0"/>
                        </a:spcAft>
                      </a:pPr>
                      <a:r>
                        <a:rPr lang="de-DE" sz="1400" dirty="0">
                          <a:effectLst/>
                        </a:rPr>
                        <a:t>Literatur</a:t>
                      </a:r>
                      <a:endParaRPr lang="de-DE" sz="1400" dirty="0">
                        <a:effectLst/>
                        <a:latin typeface="Times New Roman" panose="02020603050405020304" pitchFamily="18" charset="0"/>
                        <a:ea typeface="Times New Roman" panose="02020603050405020304" pitchFamily="18" charset="0"/>
                      </a:endParaRPr>
                    </a:p>
                  </a:txBody>
                  <a:tcPr marL="59681" marR="59681" marT="29841" marB="29841"/>
                </a:tc>
                <a:extLst>
                  <a:ext uri="{0D108BD9-81ED-4DB2-BD59-A6C34878D82A}">
                    <a16:rowId xmlns:a16="http://schemas.microsoft.com/office/drawing/2014/main" val="10000"/>
                  </a:ext>
                </a:extLst>
              </a:tr>
              <a:tr h="1034143">
                <a:tc>
                  <a:txBody>
                    <a:bodyPr/>
                    <a:lstStyle/>
                    <a:p>
                      <a:pPr>
                        <a:spcAft>
                          <a:spcPts val="0"/>
                        </a:spcAft>
                      </a:pPr>
                      <a:r>
                        <a:rPr lang="de-DE" sz="1400" dirty="0">
                          <a:effectLst/>
                        </a:rPr>
                        <a:t>Rücktritt des Veranstalters wegen wahrscheinlicher Infektionsgefahren durch COVID-19 Mitte Febr. 2020 zulässig</a:t>
                      </a:r>
                      <a:endParaRPr lang="de-DE" sz="1400" dirty="0">
                        <a:effectLst/>
                        <a:latin typeface="Times New Roman" panose="02020603050405020304" pitchFamily="18" charset="0"/>
                        <a:ea typeface="Times New Roman" panose="02020603050405020304" pitchFamily="18" charset="0"/>
                      </a:endParaRPr>
                    </a:p>
                  </a:txBody>
                  <a:tcPr marL="0" marR="0" marT="0" marB="0"/>
                </a:tc>
                <a:tc>
                  <a:txBody>
                    <a:bodyPr/>
                    <a:lstStyle/>
                    <a:p>
                      <a:pPr marL="179388" indent="0">
                        <a:spcAft>
                          <a:spcPts val="0"/>
                        </a:spcAft>
                      </a:pPr>
                      <a:r>
                        <a:rPr lang="de-DE" sz="1400" dirty="0">
                          <a:effectLst/>
                        </a:rPr>
                        <a:t>Kein Schadenersatz wegen entgangener Urlaubsfreude bei abgesagter Kreuzfahrt in Asien</a:t>
                      </a:r>
                      <a:endParaRPr lang="de-DE" sz="1400" dirty="0">
                        <a:effectLst/>
                        <a:latin typeface="Times New Roman" panose="02020603050405020304" pitchFamily="18" charset="0"/>
                        <a:ea typeface="Times New Roman" panose="02020603050405020304" pitchFamily="18" charset="0"/>
                      </a:endParaRPr>
                    </a:p>
                  </a:txBody>
                  <a:tcPr marL="0" marR="0" marT="0" marB="0"/>
                </a:tc>
                <a:tc>
                  <a:txBody>
                    <a:bodyPr/>
                    <a:lstStyle/>
                    <a:p>
                      <a:pPr marL="179388" indent="0" algn="l" defTabSz="914400" rtl="0" eaLnBrk="1" latinLnBrk="0" hangingPunct="1">
                        <a:spcAft>
                          <a:spcPts val="0"/>
                        </a:spcAft>
                      </a:pPr>
                      <a:r>
                        <a:rPr lang="de-DE" sz="1400" kern="1200" dirty="0">
                          <a:solidFill>
                            <a:schemeClr val="dk1"/>
                          </a:solidFill>
                          <a:effectLst/>
                          <a:latin typeface="+mn-lt"/>
                          <a:ea typeface="+mn-ea"/>
                          <a:cs typeface="+mn-cs"/>
                        </a:rPr>
                        <a:t>AG Rostock</a:t>
                      </a:r>
                    </a:p>
                    <a:p>
                      <a:pPr marL="179388" indent="0" algn="l" defTabSz="914400" rtl="0" eaLnBrk="1" latinLnBrk="0" hangingPunct="1">
                        <a:spcAft>
                          <a:spcPts val="0"/>
                        </a:spcAft>
                      </a:pPr>
                      <a:r>
                        <a:rPr lang="de-DE" sz="1400" kern="1200" dirty="0">
                          <a:solidFill>
                            <a:schemeClr val="dk1"/>
                          </a:solidFill>
                          <a:effectLst/>
                          <a:latin typeface="+mn-lt"/>
                          <a:ea typeface="+mn-ea"/>
                          <a:cs typeface="+mn-cs"/>
                        </a:rPr>
                        <a:t>15.07.2020</a:t>
                      </a:r>
                    </a:p>
                    <a:p>
                      <a:pPr marL="179388" indent="0" algn="l" defTabSz="914400" rtl="0" eaLnBrk="1" latinLnBrk="0" hangingPunct="1">
                        <a:spcAft>
                          <a:spcPts val="0"/>
                        </a:spcAft>
                      </a:pPr>
                      <a:r>
                        <a:rPr lang="de-DE" sz="1400" kern="1200" dirty="0">
                          <a:solidFill>
                            <a:schemeClr val="dk1"/>
                          </a:solidFill>
                          <a:effectLst/>
                          <a:latin typeface="+mn-lt"/>
                          <a:ea typeface="+mn-ea"/>
                          <a:cs typeface="+mn-cs"/>
                        </a:rPr>
                        <a:t>47 C 59/20</a:t>
                      </a:r>
                    </a:p>
                  </a:txBody>
                  <a:tcPr marL="59681" marR="59681" marT="29841" marB="29841"/>
                </a:tc>
                <a:tc>
                  <a:txBody>
                    <a:bodyPr/>
                    <a:lstStyle/>
                    <a:p>
                      <a:pPr>
                        <a:spcAft>
                          <a:spcPts val="0"/>
                        </a:spcAft>
                      </a:pPr>
                      <a:r>
                        <a:rPr lang="de-DE" sz="1400">
                          <a:effectLst/>
                        </a:rPr>
                        <a:t>Rra 20, 247 = BeckRS 20, 18506</a:t>
                      </a:r>
                      <a:endParaRPr lang="de-DE" sz="1400">
                        <a:effectLst/>
                        <a:latin typeface="Times New Roman" panose="02020603050405020304" pitchFamily="18" charset="0"/>
                        <a:ea typeface="Times New Roman" panose="02020603050405020304" pitchFamily="18" charset="0"/>
                      </a:endParaRPr>
                    </a:p>
                  </a:txBody>
                  <a:tcPr marL="59681" marR="59681" marT="29841" marB="29841"/>
                </a:tc>
                <a:extLst>
                  <a:ext uri="{0D108BD9-81ED-4DB2-BD59-A6C34878D82A}">
                    <a16:rowId xmlns:a16="http://schemas.microsoft.com/office/drawing/2014/main" val="10001"/>
                  </a:ext>
                </a:extLst>
              </a:tr>
              <a:tr h="1530601">
                <a:tc>
                  <a:txBody>
                    <a:bodyPr/>
                    <a:lstStyle/>
                    <a:p>
                      <a:pPr>
                        <a:spcAft>
                          <a:spcPts val="0"/>
                        </a:spcAft>
                      </a:pPr>
                      <a:r>
                        <a:rPr lang="de-DE" sz="1400" dirty="0">
                          <a:effectLst/>
                        </a:rPr>
                        <a:t>Drohende Beeinträchtigungen durch Pandemie sind außergewöhnliche Umstände, Prognose gewisser Wahrscheinlichkeit für Gesundheitsgefahren im Reisegebiet reicht aus</a:t>
                      </a:r>
                      <a:endParaRPr lang="de-DE" sz="1400" dirty="0">
                        <a:effectLst/>
                        <a:latin typeface="Times New Roman" panose="02020603050405020304" pitchFamily="18" charset="0"/>
                        <a:ea typeface="Times New Roman" panose="02020603050405020304" pitchFamily="18" charset="0"/>
                      </a:endParaRPr>
                    </a:p>
                  </a:txBody>
                  <a:tcPr marL="0" marR="0" marT="0" marB="0"/>
                </a:tc>
                <a:tc>
                  <a:txBody>
                    <a:bodyPr/>
                    <a:lstStyle/>
                    <a:p>
                      <a:pPr marL="179388" indent="0" algn="l" defTabSz="914400" rtl="0" eaLnBrk="1" latinLnBrk="0" hangingPunct="1">
                        <a:spcAft>
                          <a:spcPts val="0"/>
                        </a:spcAft>
                      </a:pPr>
                      <a:r>
                        <a:rPr lang="de-DE" sz="1400" kern="1200" dirty="0">
                          <a:solidFill>
                            <a:schemeClr val="dk1"/>
                          </a:solidFill>
                          <a:effectLst/>
                          <a:latin typeface="+mn-lt"/>
                          <a:ea typeface="+mn-ea"/>
                          <a:cs typeface="+mn-cs"/>
                        </a:rPr>
                        <a:t>Corona-Gefahren rechtfertigen auch ohne Reisewarnung kostenfreien Rücktritt bei Flugreise nach Ischia für April 2020</a:t>
                      </a:r>
                    </a:p>
                  </a:txBody>
                  <a:tcPr marL="0" marR="0" marT="0" marB="0"/>
                </a:tc>
                <a:tc>
                  <a:txBody>
                    <a:bodyPr/>
                    <a:lstStyle/>
                    <a:p>
                      <a:pPr marL="179388" indent="0" algn="l" defTabSz="914400" rtl="0" eaLnBrk="1" latinLnBrk="0" hangingPunct="1">
                        <a:spcAft>
                          <a:spcPts val="0"/>
                        </a:spcAft>
                      </a:pPr>
                      <a:r>
                        <a:rPr lang="de-DE" sz="1400" kern="1200" dirty="0">
                          <a:solidFill>
                            <a:schemeClr val="dk1"/>
                          </a:solidFill>
                          <a:effectLst/>
                          <a:latin typeface="+mn-lt"/>
                          <a:ea typeface="+mn-ea"/>
                          <a:cs typeface="+mn-cs"/>
                        </a:rPr>
                        <a:t>AG Frankfurt</a:t>
                      </a:r>
                    </a:p>
                    <a:p>
                      <a:pPr marL="179388" indent="0" algn="l" defTabSz="914400" rtl="0" eaLnBrk="1" latinLnBrk="0" hangingPunct="1">
                        <a:spcAft>
                          <a:spcPts val="0"/>
                        </a:spcAft>
                      </a:pPr>
                      <a:r>
                        <a:rPr lang="de-DE" sz="1400" kern="1200" dirty="0">
                          <a:solidFill>
                            <a:schemeClr val="dk1"/>
                          </a:solidFill>
                          <a:effectLst/>
                          <a:latin typeface="+mn-lt"/>
                          <a:ea typeface="+mn-ea"/>
                          <a:cs typeface="+mn-cs"/>
                        </a:rPr>
                        <a:t>11.08.2020</a:t>
                      </a:r>
                    </a:p>
                    <a:p>
                      <a:pPr marL="179388" indent="0" algn="l" defTabSz="914400" rtl="0" eaLnBrk="1" latinLnBrk="0" hangingPunct="1">
                        <a:spcAft>
                          <a:spcPts val="0"/>
                        </a:spcAft>
                      </a:pPr>
                      <a:r>
                        <a:rPr lang="de-DE" sz="1400" kern="1200" dirty="0">
                          <a:solidFill>
                            <a:schemeClr val="dk1"/>
                          </a:solidFill>
                          <a:effectLst/>
                          <a:latin typeface="+mn-lt"/>
                          <a:ea typeface="+mn-ea"/>
                          <a:cs typeface="+mn-cs"/>
                        </a:rPr>
                        <a:t>32 C 2136/20 (18)</a:t>
                      </a:r>
                    </a:p>
                  </a:txBody>
                  <a:tcPr marL="59681" marR="59681" marT="29841" marB="29841"/>
                </a:tc>
                <a:tc>
                  <a:txBody>
                    <a:bodyPr/>
                    <a:lstStyle/>
                    <a:p>
                      <a:pPr>
                        <a:spcAft>
                          <a:spcPts val="0"/>
                        </a:spcAft>
                      </a:pPr>
                      <a:r>
                        <a:rPr lang="de-DE" sz="1400" dirty="0">
                          <a:effectLst/>
                        </a:rPr>
                        <a:t>RRA 2020, 231 = </a:t>
                      </a:r>
                      <a:r>
                        <a:rPr lang="de-DE" sz="1400" dirty="0" err="1">
                          <a:effectLst/>
                        </a:rPr>
                        <a:t>VuR</a:t>
                      </a:r>
                      <a:r>
                        <a:rPr lang="de-DE" sz="1400" dirty="0">
                          <a:effectLst/>
                        </a:rPr>
                        <a:t> 2020, 391</a:t>
                      </a:r>
                      <a:endParaRPr lang="de-DE" sz="1400" dirty="0">
                        <a:effectLst/>
                        <a:latin typeface="Times New Roman" panose="02020603050405020304" pitchFamily="18" charset="0"/>
                        <a:ea typeface="Times New Roman" panose="02020603050405020304" pitchFamily="18" charset="0"/>
                      </a:endParaRPr>
                    </a:p>
                  </a:txBody>
                  <a:tcPr marL="59681" marR="59681" marT="29841" marB="29841"/>
                </a:tc>
                <a:extLst>
                  <a:ext uri="{0D108BD9-81ED-4DB2-BD59-A6C34878D82A}">
                    <a16:rowId xmlns:a16="http://schemas.microsoft.com/office/drawing/2014/main" val="10002"/>
                  </a:ext>
                </a:extLst>
              </a:tr>
              <a:tr h="1675192">
                <a:tc>
                  <a:txBody>
                    <a:bodyPr/>
                    <a:lstStyle/>
                    <a:p>
                      <a:pPr>
                        <a:lnSpc>
                          <a:spcPct val="100000"/>
                        </a:lnSpc>
                        <a:spcAft>
                          <a:spcPts val="0"/>
                        </a:spcAft>
                      </a:pPr>
                      <a:r>
                        <a:rPr lang="de-DE" sz="1400" dirty="0">
                          <a:effectLst/>
                        </a:rPr>
                        <a:t>Prognoseentscheidung des § 651h III BGB setzt nur gewisse Wahrscheinlichkeit einer Beeinträchtigung der Reiseleistungen und Ansteckungsgefahr von 25% voraus für Rücktritt ohne Entschädigung</a:t>
                      </a:r>
                      <a:endParaRPr lang="de-DE" sz="1400" dirty="0">
                        <a:effectLst/>
                        <a:latin typeface="Times New Roman" panose="02020603050405020304" pitchFamily="18" charset="0"/>
                        <a:ea typeface="Times New Roman" panose="02020603050405020304" pitchFamily="18" charset="0"/>
                      </a:endParaRPr>
                    </a:p>
                  </a:txBody>
                  <a:tcPr marL="0" marR="0" marT="0" marB="0"/>
                </a:tc>
                <a:tc>
                  <a:txBody>
                    <a:bodyPr/>
                    <a:lstStyle/>
                    <a:p>
                      <a:pPr marL="179388" indent="0" algn="l" defTabSz="914400" rtl="0" eaLnBrk="1" latinLnBrk="0" hangingPunct="1">
                        <a:lnSpc>
                          <a:spcPct val="100000"/>
                        </a:lnSpc>
                        <a:spcAft>
                          <a:spcPts val="0"/>
                        </a:spcAft>
                      </a:pPr>
                      <a:r>
                        <a:rPr lang="de-DE" sz="1400" kern="1200" dirty="0">
                          <a:solidFill>
                            <a:schemeClr val="dk1"/>
                          </a:solidFill>
                          <a:effectLst/>
                          <a:latin typeface="+mn-lt"/>
                          <a:ea typeface="+mn-ea"/>
                          <a:cs typeface="+mn-cs"/>
                        </a:rPr>
                        <a:t>Unvermeidbarer, außergewöhnlicher Umstand schon bei „gewisser“ Beeinträchtigung einer Kreuzfahrt im Februar 2020 in Südostasien</a:t>
                      </a:r>
                    </a:p>
                  </a:txBody>
                  <a:tcPr marL="0" marR="0" marT="0" marB="0"/>
                </a:tc>
                <a:tc>
                  <a:txBody>
                    <a:bodyPr/>
                    <a:lstStyle/>
                    <a:p>
                      <a:pPr marL="179388" indent="0" algn="l" defTabSz="914400" rtl="0" eaLnBrk="1" latinLnBrk="0" hangingPunct="1">
                        <a:lnSpc>
                          <a:spcPct val="100000"/>
                        </a:lnSpc>
                        <a:spcAft>
                          <a:spcPts val="0"/>
                        </a:spcAft>
                      </a:pPr>
                      <a:r>
                        <a:rPr lang="de-DE" sz="1400" kern="1200" dirty="0">
                          <a:solidFill>
                            <a:schemeClr val="dk1"/>
                          </a:solidFill>
                          <a:effectLst/>
                          <a:latin typeface="+mn-lt"/>
                          <a:ea typeface="+mn-ea"/>
                          <a:cs typeface="+mn-cs"/>
                        </a:rPr>
                        <a:t>LG Rostock</a:t>
                      </a:r>
                    </a:p>
                    <a:p>
                      <a:pPr marL="179388" indent="0" algn="l" defTabSz="914400" rtl="0" eaLnBrk="1" latinLnBrk="0" hangingPunct="1">
                        <a:lnSpc>
                          <a:spcPct val="100000"/>
                        </a:lnSpc>
                        <a:spcAft>
                          <a:spcPts val="0"/>
                        </a:spcAft>
                      </a:pPr>
                      <a:r>
                        <a:rPr lang="de-DE" sz="1400" kern="1200" dirty="0">
                          <a:solidFill>
                            <a:schemeClr val="dk1"/>
                          </a:solidFill>
                          <a:effectLst/>
                          <a:latin typeface="+mn-lt"/>
                          <a:ea typeface="+mn-ea"/>
                          <a:cs typeface="+mn-cs"/>
                        </a:rPr>
                        <a:t>21.08.2020</a:t>
                      </a:r>
                    </a:p>
                    <a:p>
                      <a:pPr marL="179388" indent="0" algn="l" defTabSz="914400" rtl="0" eaLnBrk="1" latinLnBrk="0" hangingPunct="1">
                        <a:lnSpc>
                          <a:spcPct val="100000"/>
                        </a:lnSpc>
                        <a:spcAft>
                          <a:spcPts val="0"/>
                        </a:spcAft>
                      </a:pPr>
                      <a:r>
                        <a:rPr lang="de-DE" sz="1400" kern="1200" dirty="0">
                          <a:solidFill>
                            <a:schemeClr val="dk1"/>
                          </a:solidFill>
                          <a:effectLst/>
                          <a:latin typeface="+mn-lt"/>
                          <a:ea typeface="+mn-ea"/>
                          <a:cs typeface="+mn-cs"/>
                        </a:rPr>
                        <a:t>2 O 211/20</a:t>
                      </a:r>
                    </a:p>
                  </a:txBody>
                  <a:tcPr marL="59681" marR="59681" marT="29841" marB="29841"/>
                </a:tc>
                <a:tc>
                  <a:txBody>
                    <a:bodyPr/>
                    <a:lstStyle/>
                    <a:p>
                      <a:pPr marL="0" algn="l" defTabSz="914400" rtl="0" eaLnBrk="1" latinLnBrk="0" hangingPunct="1">
                        <a:lnSpc>
                          <a:spcPct val="100000"/>
                        </a:lnSpc>
                        <a:spcAft>
                          <a:spcPts val="0"/>
                        </a:spcAft>
                      </a:pPr>
                      <a:r>
                        <a:rPr lang="de-DE" sz="1400" kern="1200" dirty="0" err="1">
                          <a:solidFill>
                            <a:schemeClr val="dk1"/>
                          </a:solidFill>
                          <a:effectLst/>
                          <a:latin typeface="+mn-lt"/>
                          <a:ea typeface="+mn-ea"/>
                          <a:cs typeface="+mn-cs"/>
                        </a:rPr>
                        <a:t>RRa</a:t>
                      </a:r>
                      <a:r>
                        <a:rPr lang="de-DE" sz="1400" kern="1200" dirty="0">
                          <a:solidFill>
                            <a:schemeClr val="dk1"/>
                          </a:solidFill>
                          <a:effectLst/>
                          <a:latin typeface="+mn-lt"/>
                          <a:ea typeface="+mn-ea"/>
                          <a:cs typeface="+mn-cs"/>
                        </a:rPr>
                        <a:t> 2020, 249 = </a:t>
                      </a:r>
                      <a:r>
                        <a:rPr lang="de-DE" sz="1400" kern="1200" dirty="0" err="1">
                          <a:solidFill>
                            <a:schemeClr val="dk1"/>
                          </a:solidFill>
                          <a:effectLst/>
                          <a:latin typeface="+mn-lt"/>
                          <a:ea typeface="+mn-ea"/>
                          <a:cs typeface="+mn-cs"/>
                        </a:rPr>
                        <a:t>BeckRS</a:t>
                      </a:r>
                      <a:r>
                        <a:rPr lang="de-DE" sz="1400" kern="1200" dirty="0">
                          <a:solidFill>
                            <a:schemeClr val="dk1"/>
                          </a:solidFill>
                          <a:effectLst/>
                          <a:latin typeface="+mn-lt"/>
                          <a:ea typeface="+mn-ea"/>
                          <a:cs typeface="+mn-cs"/>
                        </a:rPr>
                        <a:t> 2020, 22398</a:t>
                      </a:r>
                    </a:p>
                  </a:txBody>
                  <a:tcPr marL="59681" marR="59681" marT="29841" marB="29841"/>
                </a:tc>
                <a:extLst>
                  <a:ext uri="{0D108BD9-81ED-4DB2-BD59-A6C34878D82A}">
                    <a16:rowId xmlns:a16="http://schemas.microsoft.com/office/drawing/2014/main" val="10003"/>
                  </a:ext>
                </a:extLst>
              </a:tr>
            </a:tbl>
          </a:graphicData>
        </a:graphic>
      </p:graphicFrame>
      <p:sp>
        <p:nvSpPr>
          <p:cNvPr id="6" name="Foliennummernplatzhalter 5"/>
          <p:cNvSpPr>
            <a:spLocks noGrp="1"/>
          </p:cNvSpPr>
          <p:nvPr>
            <p:ph type="sldNum" sz="quarter" idx="12"/>
          </p:nvPr>
        </p:nvSpPr>
        <p:spPr/>
        <p:txBody>
          <a:bodyPr/>
          <a:lstStyle/>
          <a:p>
            <a:fld id="{363C3A19-FC31-4642-AB6C-25301AC8225F}" type="slidenum">
              <a:rPr lang="de-DE" smtClean="0"/>
              <a:t>63</a:t>
            </a:fld>
            <a:endParaRPr lang="de-DE"/>
          </a:p>
        </p:txBody>
      </p:sp>
    </p:spTree>
    <p:extLst>
      <p:ext uri="{BB962C8B-B14F-4D97-AF65-F5344CB8AC3E}">
        <p14:creationId xmlns:p14="http://schemas.microsoft.com/office/powerpoint/2010/main" val="14164118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8545"/>
            <a:ext cx="10515600" cy="1325563"/>
          </a:xfrm>
        </p:spPr>
        <p:txBody>
          <a:bodyPr>
            <a:normAutofit/>
          </a:bodyPr>
          <a:lstStyle/>
          <a:p>
            <a:r>
              <a:rPr lang="de-DE" sz="3200" b="1" dirty="0"/>
              <a:t>3. Exkurs : Deutsche Rechtsprechung zu Corona und </a:t>
            </a:r>
            <a:br>
              <a:rPr lang="de-DE" sz="3200" b="1" dirty="0"/>
            </a:br>
            <a:r>
              <a:rPr lang="de-DE" sz="3200" b="1" dirty="0"/>
              <a:t>Rücktritt</a:t>
            </a:r>
            <a:endParaRPr lang="de-DE" sz="3200" dirty="0"/>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1520349136"/>
              </p:ext>
            </p:extLst>
          </p:nvPr>
        </p:nvGraphicFramePr>
        <p:xfrm>
          <a:off x="838200" y="1344706"/>
          <a:ext cx="9861176" cy="4950778"/>
        </p:xfrm>
        <a:graphic>
          <a:graphicData uri="http://schemas.openxmlformats.org/drawingml/2006/table">
            <a:tbl>
              <a:tblPr firstRow="1" bandRow="1">
                <a:tableStyleId>{5C22544A-7EE6-4342-B048-85BDC9FD1C3A}</a:tableStyleId>
              </a:tblPr>
              <a:tblGrid>
                <a:gridCol w="3037243">
                  <a:extLst>
                    <a:ext uri="{9D8B030D-6E8A-4147-A177-3AD203B41FA5}">
                      <a16:colId xmlns:a16="http://schemas.microsoft.com/office/drawing/2014/main" val="20000"/>
                    </a:ext>
                  </a:extLst>
                </a:gridCol>
                <a:gridCol w="2427821">
                  <a:extLst>
                    <a:ext uri="{9D8B030D-6E8A-4147-A177-3AD203B41FA5}">
                      <a16:colId xmlns:a16="http://schemas.microsoft.com/office/drawing/2014/main" val="20001"/>
                    </a:ext>
                  </a:extLst>
                </a:gridCol>
                <a:gridCol w="1820373">
                  <a:extLst>
                    <a:ext uri="{9D8B030D-6E8A-4147-A177-3AD203B41FA5}">
                      <a16:colId xmlns:a16="http://schemas.microsoft.com/office/drawing/2014/main" val="20002"/>
                    </a:ext>
                  </a:extLst>
                </a:gridCol>
                <a:gridCol w="2575739">
                  <a:extLst>
                    <a:ext uri="{9D8B030D-6E8A-4147-A177-3AD203B41FA5}">
                      <a16:colId xmlns:a16="http://schemas.microsoft.com/office/drawing/2014/main" val="20003"/>
                    </a:ext>
                  </a:extLst>
                </a:gridCol>
              </a:tblGrid>
              <a:tr h="422473">
                <a:tc>
                  <a:txBody>
                    <a:bodyPr/>
                    <a:lstStyle/>
                    <a:p>
                      <a:pPr algn="ctr">
                        <a:lnSpc>
                          <a:spcPct val="150000"/>
                        </a:lnSpc>
                        <a:spcAft>
                          <a:spcPts val="0"/>
                        </a:spcAft>
                      </a:pPr>
                      <a:r>
                        <a:rPr lang="de-DE" sz="1400" dirty="0">
                          <a:effectLst/>
                        </a:rPr>
                        <a:t>Sachverhalt</a:t>
                      </a:r>
                      <a:endParaRPr lang="de-DE" sz="16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lnSpc>
                          <a:spcPct val="150000"/>
                        </a:lnSpc>
                        <a:spcAft>
                          <a:spcPts val="0"/>
                        </a:spcAft>
                      </a:pPr>
                      <a:r>
                        <a:rPr lang="de-DE" sz="1400" dirty="0">
                          <a:effectLst/>
                        </a:rPr>
                        <a:t>Reisemangel</a:t>
                      </a:r>
                      <a:endParaRPr lang="de-DE" sz="16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lnSpc>
                          <a:spcPct val="150000"/>
                        </a:lnSpc>
                        <a:spcAft>
                          <a:spcPts val="0"/>
                        </a:spcAft>
                      </a:pPr>
                      <a:r>
                        <a:rPr lang="de-DE" sz="1400">
                          <a:effectLst/>
                        </a:rPr>
                        <a:t>Gericht</a:t>
                      </a:r>
                      <a:endParaRPr lang="de-DE" sz="1600">
                        <a:effectLst/>
                      </a:endParaRPr>
                    </a:p>
                    <a:p>
                      <a:pPr algn="ctr">
                        <a:lnSpc>
                          <a:spcPct val="150000"/>
                        </a:lnSpc>
                        <a:spcAft>
                          <a:spcPts val="0"/>
                        </a:spcAft>
                      </a:pPr>
                      <a:r>
                        <a:rPr lang="de-DE" sz="1400">
                          <a:effectLst/>
                        </a:rPr>
                        <a:t>Datum Aktenzeichen</a:t>
                      </a:r>
                      <a:endParaRPr lang="de-DE" sz="1600">
                        <a:effectLst/>
                        <a:latin typeface="Times New Roman" panose="02020603050405020304" pitchFamily="18" charset="0"/>
                        <a:ea typeface="Times New Roman" panose="02020603050405020304" pitchFamily="18" charset="0"/>
                      </a:endParaRPr>
                    </a:p>
                  </a:txBody>
                  <a:tcPr marL="53313" marR="53313" marT="26657" marB="26657"/>
                </a:tc>
                <a:tc>
                  <a:txBody>
                    <a:bodyPr/>
                    <a:lstStyle/>
                    <a:p>
                      <a:pPr algn="ctr">
                        <a:lnSpc>
                          <a:spcPct val="150000"/>
                        </a:lnSpc>
                        <a:spcAft>
                          <a:spcPts val="0"/>
                        </a:spcAft>
                      </a:pPr>
                      <a:r>
                        <a:rPr lang="de-DE" sz="1400">
                          <a:effectLst/>
                        </a:rPr>
                        <a:t>Literatur</a:t>
                      </a:r>
                      <a:endParaRPr lang="de-DE" sz="1600">
                        <a:effectLst/>
                        <a:latin typeface="Times New Roman" panose="02020603050405020304" pitchFamily="18" charset="0"/>
                        <a:ea typeface="Times New Roman" panose="02020603050405020304" pitchFamily="18" charset="0"/>
                      </a:endParaRPr>
                    </a:p>
                  </a:txBody>
                  <a:tcPr marL="53313" marR="53313" marT="26657" marB="26657"/>
                </a:tc>
                <a:extLst>
                  <a:ext uri="{0D108BD9-81ED-4DB2-BD59-A6C34878D82A}">
                    <a16:rowId xmlns:a16="http://schemas.microsoft.com/office/drawing/2014/main" val="10000"/>
                  </a:ext>
                </a:extLst>
              </a:tr>
              <a:tr h="1419128">
                <a:tc>
                  <a:txBody>
                    <a:bodyPr/>
                    <a:lstStyle/>
                    <a:p>
                      <a:pPr>
                        <a:lnSpc>
                          <a:spcPct val="100000"/>
                        </a:lnSpc>
                        <a:spcAft>
                          <a:spcPts val="0"/>
                        </a:spcAft>
                      </a:pPr>
                      <a:r>
                        <a:rPr lang="de-DE" sz="1400" dirty="0">
                          <a:effectLst/>
                        </a:rPr>
                        <a:t>Alle Zahlungen sind ohne Abzüge zu erstatten, Corona ist unvermeidbarer, außergewöhnlicher Umstand; ex-ante Prognoseentscheidung für Reisezeitraum</a:t>
                      </a:r>
                      <a:endParaRPr lang="de-DE" sz="1600" dirty="0">
                        <a:effectLst/>
                        <a:latin typeface="Times New Roman" panose="02020603050405020304" pitchFamily="18" charset="0"/>
                        <a:ea typeface="Times New Roman" panose="02020603050405020304" pitchFamily="18" charset="0"/>
                      </a:endParaRPr>
                    </a:p>
                  </a:txBody>
                  <a:tcPr marL="0" marR="0" marT="0" marB="0"/>
                </a:tc>
                <a:tc>
                  <a:txBody>
                    <a:bodyPr/>
                    <a:lstStyle/>
                    <a:p>
                      <a:pPr marL="179388" indent="0" algn="l" defTabSz="914400" rtl="0" eaLnBrk="1" latinLnBrk="0" hangingPunct="1">
                        <a:lnSpc>
                          <a:spcPct val="100000"/>
                        </a:lnSpc>
                        <a:spcAft>
                          <a:spcPts val="0"/>
                        </a:spcAft>
                      </a:pPr>
                      <a:r>
                        <a:rPr lang="de-DE" sz="1400" kern="1200" dirty="0">
                          <a:solidFill>
                            <a:schemeClr val="dk1"/>
                          </a:solidFill>
                          <a:effectLst/>
                          <a:latin typeface="+mn-lt"/>
                          <a:ea typeface="+mn-ea"/>
                          <a:cs typeface="+mn-cs"/>
                        </a:rPr>
                        <a:t>Kostenfreier Rücktritt am 02.02.2020 wegen Corona auch ohne Reisewarnung für Reisebeginn nach Japan</a:t>
                      </a:r>
                    </a:p>
                  </a:txBody>
                  <a:tcPr marL="0" marR="0" marT="0" marB="0"/>
                </a:tc>
                <a:tc>
                  <a:txBody>
                    <a:bodyPr/>
                    <a:lstStyle/>
                    <a:p>
                      <a:pPr marL="179388" indent="0" algn="l" defTabSz="914400" rtl="0" eaLnBrk="1" latinLnBrk="0" hangingPunct="1">
                        <a:lnSpc>
                          <a:spcPct val="100000"/>
                        </a:lnSpc>
                        <a:spcAft>
                          <a:spcPts val="0"/>
                        </a:spcAft>
                      </a:pPr>
                      <a:r>
                        <a:rPr lang="de-DE" sz="1400" kern="1200" dirty="0">
                          <a:solidFill>
                            <a:schemeClr val="dk1"/>
                          </a:solidFill>
                          <a:effectLst/>
                          <a:latin typeface="+mn-lt"/>
                          <a:ea typeface="+mn-ea"/>
                          <a:cs typeface="+mn-cs"/>
                        </a:rPr>
                        <a:t>AG Köln</a:t>
                      </a:r>
                    </a:p>
                    <a:p>
                      <a:pPr marL="179388" indent="0" algn="l" defTabSz="914400" rtl="0" eaLnBrk="1" latinLnBrk="0" hangingPunct="1">
                        <a:lnSpc>
                          <a:spcPct val="100000"/>
                        </a:lnSpc>
                        <a:spcAft>
                          <a:spcPts val="0"/>
                        </a:spcAft>
                      </a:pPr>
                      <a:r>
                        <a:rPr lang="de-DE" sz="1400" kern="1200" dirty="0">
                          <a:solidFill>
                            <a:schemeClr val="dk1"/>
                          </a:solidFill>
                          <a:effectLst/>
                          <a:latin typeface="+mn-lt"/>
                          <a:ea typeface="+mn-ea"/>
                          <a:cs typeface="+mn-cs"/>
                        </a:rPr>
                        <a:t>14.09.2020</a:t>
                      </a:r>
                    </a:p>
                    <a:p>
                      <a:pPr marL="179388" indent="0" algn="l" defTabSz="914400" rtl="0" eaLnBrk="1" latinLnBrk="0" hangingPunct="1">
                        <a:lnSpc>
                          <a:spcPct val="100000"/>
                        </a:lnSpc>
                        <a:spcAft>
                          <a:spcPts val="0"/>
                        </a:spcAft>
                      </a:pPr>
                      <a:r>
                        <a:rPr lang="de-DE" sz="1400" kern="1200" dirty="0">
                          <a:solidFill>
                            <a:schemeClr val="dk1"/>
                          </a:solidFill>
                          <a:effectLst/>
                          <a:latin typeface="+mn-lt"/>
                          <a:ea typeface="+mn-ea"/>
                          <a:cs typeface="+mn-cs"/>
                        </a:rPr>
                        <a:t>133 C 213/20</a:t>
                      </a:r>
                    </a:p>
                  </a:txBody>
                  <a:tcPr marL="53313" marR="53313" marT="26657" marB="26657"/>
                </a:tc>
                <a:tc>
                  <a:txBody>
                    <a:bodyPr/>
                    <a:lstStyle/>
                    <a:p>
                      <a:pPr>
                        <a:lnSpc>
                          <a:spcPct val="150000"/>
                        </a:lnSpc>
                        <a:spcAft>
                          <a:spcPts val="0"/>
                        </a:spcAft>
                      </a:pPr>
                      <a:r>
                        <a:rPr lang="de-DE" sz="1400" dirty="0" err="1">
                          <a:effectLst/>
                        </a:rPr>
                        <a:t>BeckRS</a:t>
                      </a:r>
                      <a:r>
                        <a:rPr lang="de-DE" sz="1400" dirty="0">
                          <a:effectLst/>
                        </a:rPr>
                        <a:t> 2020, 23502</a:t>
                      </a:r>
                      <a:endParaRPr lang="de-DE" sz="1600" dirty="0">
                        <a:effectLst/>
                        <a:latin typeface="Times New Roman" panose="02020603050405020304" pitchFamily="18" charset="0"/>
                        <a:ea typeface="Times New Roman" panose="02020603050405020304" pitchFamily="18" charset="0"/>
                      </a:endParaRPr>
                    </a:p>
                  </a:txBody>
                  <a:tcPr marL="53313" marR="53313" marT="26657" marB="26657"/>
                </a:tc>
                <a:extLst>
                  <a:ext uri="{0D108BD9-81ED-4DB2-BD59-A6C34878D82A}">
                    <a16:rowId xmlns:a16="http://schemas.microsoft.com/office/drawing/2014/main" val="10001"/>
                  </a:ext>
                </a:extLst>
              </a:tr>
              <a:tr h="1419128">
                <a:tc>
                  <a:txBody>
                    <a:bodyPr/>
                    <a:lstStyle/>
                    <a:p>
                      <a:pPr marL="0" algn="l" defTabSz="914400" rtl="0" eaLnBrk="1" latinLnBrk="0" hangingPunct="1">
                        <a:lnSpc>
                          <a:spcPct val="100000"/>
                        </a:lnSpc>
                        <a:spcAft>
                          <a:spcPts val="0"/>
                        </a:spcAft>
                      </a:pPr>
                      <a:r>
                        <a:rPr lang="de-DE" sz="1400" kern="1200" dirty="0">
                          <a:solidFill>
                            <a:schemeClr val="dk1"/>
                          </a:solidFill>
                          <a:effectLst/>
                          <a:latin typeface="+mn-lt"/>
                          <a:ea typeface="+mn-ea"/>
                          <a:cs typeface="+mn-cs"/>
                        </a:rPr>
                        <a:t>Deutlich erhöhtes Risiko eines Gesundheitsschadens mit Ansteckung auf Schiff im Vergleich zum Wohnort und Buchung</a:t>
                      </a:r>
                    </a:p>
                  </a:txBody>
                  <a:tcPr marL="0" marR="0" marT="0" marB="0"/>
                </a:tc>
                <a:tc>
                  <a:txBody>
                    <a:bodyPr/>
                    <a:lstStyle/>
                    <a:p>
                      <a:pPr marL="179388" indent="0" algn="l" defTabSz="914400" rtl="0" eaLnBrk="1" latinLnBrk="0" hangingPunct="1">
                        <a:lnSpc>
                          <a:spcPct val="100000"/>
                        </a:lnSpc>
                        <a:spcAft>
                          <a:spcPts val="0"/>
                        </a:spcAft>
                      </a:pPr>
                      <a:r>
                        <a:rPr lang="de-DE" sz="1400" dirty="0">
                          <a:effectLst/>
                        </a:rPr>
                        <a:t>K</a:t>
                      </a:r>
                      <a:r>
                        <a:rPr lang="de-DE" sz="1400" kern="1200" dirty="0">
                          <a:solidFill>
                            <a:schemeClr val="dk1"/>
                          </a:solidFill>
                          <a:effectLst/>
                          <a:latin typeface="+mn-lt"/>
                          <a:ea typeface="+mn-ea"/>
                          <a:cs typeface="+mn-cs"/>
                        </a:rPr>
                        <a:t>reuzfahrt nach Norwegen für 18./20.06.2020 mit Rücktritt </a:t>
                      </a:r>
                      <a:r>
                        <a:rPr lang="de-DE" sz="1400" kern="1200">
                          <a:solidFill>
                            <a:schemeClr val="dk1"/>
                          </a:solidFill>
                          <a:effectLst/>
                          <a:latin typeface="+mn-lt"/>
                          <a:ea typeface="+mn-ea"/>
                          <a:cs typeface="+mn-cs"/>
                        </a:rPr>
                        <a:t>am 20.04.2020</a:t>
                      </a:r>
                      <a:endParaRPr lang="de-DE" sz="1400" kern="1200" dirty="0">
                        <a:solidFill>
                          <a:schemeClr val="dk1"/>
                        </a:solidFill>
                        <a:effectLst/>
                        <a:latin typeface="+mn-lt"/>
                        <a:ea typeface="+mn-ea"/>
                        <a:cs typeface="+mn-cs"/>
                      </a:endParaRPr>
                    </a:p>
                  </a:txBody>
                  <a:tcPr marL="0" marR="0" marT="0" marB="0"/>
                </a:tc>
                <a:tc>
                  <a:txBody>
                    <a:bodyPr/>
                    <a:lstStyle/>
                    <a:p>
                      <a:pPr marL="179388" indent="0" algn="l" defTabSz="914400" rtl="0" eaLnBrk="1" latinLnBrk="0" hangingPunct="1">
                        <a:lnSpc>
                          <a:spcPct val="100000"/>
                        </a:lnSpc>
                        <a:spcAft>
                          <a:spcPts val="0"/>
                        </a:spcAft>
                      </a:pPr>
                      <a:r>
                        <a:rPr lang="de-DE" sz="1400" kern="1200" dirty="0">
                          <a:solidFill>
                            <a:schemeClr val="dk1"/>
                          </a:solidFill>
                          <a:effectLst/>
                          <a:latin typeface="+mn-lt"/>
                          <a:ea typeface="+mn-ea"/>
                          <a:cs typeface="+mn-cs"/>
                        </a:rPr>
                        <a:t>AG Stuttgart</a:t>
                      </a:r>
                    </a:p>
                    <a:p>
                      <a:pPr marL="179388" indent="0" algn="l" defTabSz="914400" rtl="0" eaLnBrk="1" latinLnBrk="0" hangingPunct="1">
                        <a:lnSpc>
                          <a:spcPct val="100000"/>
                        </a:lnSpc>
                        <a:spcAft>
                          <a:spcPts val="0"/>
                        </a:spcAft>
                      </a:pPr>
                      <a:r>
                        <a:rPr lang="de-DE" sz="1400" kern="1200" dirty="0">
                          <a:solidFill>
                            <a:schemeClr val="dk1"/>
                          </a:solidFill>
                          <a:effectLst/>
                          <a:latin typeface="+mn-lt"/>
                          <a:ea typeface="+mn-ea"/>
                          <a:cs typeface="+mn-cs"/>
                        </a:rPr>
                        <a:t>13.10.2020</a:t>
                      </a:r>
                    </a:p>
                    <a:p>
                      <a:pPr marL="179388" indent="0" algn="l" defTabSz="914400" rtl="0" eaLnBrk="1" latinLnBrk="0" hangingPunct="1">
                        <a:lnSpc>
                          <a:spcPct val="100000"/>
                        </a:lnSpc>
                        <a:spcAft>
                          <a:spcPts val="0"/>
                        </a:spcAft>
                      </a:pPr>
                      <a:r>
                        <a:rPr lang="de-DE" sz="1400" kern="1200" dirty="0">
                          <a:solidFill>
                            <a:schemeClr val="dk1"/>
                          </a:solidFill>
                          <a:effectLst/>
                          <a:latin typeface="+mn-lt"/>
                          <a:ea typeface="+mn-ea"/>
                          <a:cs typeface="+mn-cs"/>
                        </a:rPr>
                        <a:t>32 C 2620/20</a:t>
                      </a:r>
                    </a:p>
                  </a:txBody>
                  <a:tcPr marL="53313" marR="53313" marT="26657" marB="26657"/>
                </a:tc>
                <a:tc>
                  <a:txBody>
                    <a:bodyPr/>
                    <a:lstStyle/>
                    <a:p>
                      <a:pPr>
                        <a:lnSpc>
                          <a:spcPct val="150000"/>
                        </a:lnSpc>
                        <a:spcAft>
                          <a:spcPts val="0"/>
                        </a:spcAft>
                      </a:pPr>
                      <a:r>
                        <a:rPr lang="de-DE" sz="1400" dirty="0" err="1">
                          <a:effectLst/>
                        </a:rPr>
                        <a:t>BeckRS</a:t>
                      </a:r>
                      <a:r>
                        <a:rPr lang="de-DE" sz="1400" dirty="0">
                          <a:effectLst/>
                        </a:rPr>
                        <a:t> 2020, 26817</a:t>
                      </a:r>
                      <a:endParaRPr lang="de-DE" sz="1600" dirty="0">
                        <a:effectLst/>
                        <a:latin typeface="Times New Roman" panose="02020603050405020304" pitchFamily="18" charset="0"/>
                        <a:ea typeface="Times New Roman" panose="02020603050405020304" pitchFamily="18" charset="0"/>
                      </a:endParaRPr>
                    </a:p>
                  </a:txBody>
                  <a:tcPr marL="53313" marR="53313" marT="26657" marB="26657"/>
                </a:tc>
                <a:extLst>
                  <a:ext uri="{0D108BD9-81ED-4DB2-BD59-A6C34878D82A}">
                    <a16:rowId xmlns:a16="http://schemas.microsoft.com/office/drawing/2014/main" val="10002"/>
                  </a:ext>
                </a:extLst>
              </a:tr>
              <a:tr h="1419128">
                <a:tc>
                  <a:txBody>
                    <a:bodyPr/>
                    <a:lstStyle/>
                    <a:p>
                      <a:pPr marL="0" algn="l" defTabSz="914400" rtl="0" eaLnBrk="1" latinLnBrk="0" hangingPunct="1">
                        <a:lnSpc>
                          <a:spcPct val="100000"/>
                        </a:lnSpc>
                        <a:spcAft>
                          <a:spcPts val="0"/>
                        </a:spcAft>
                      </a:pPr>
                      <a:r>
                        <a:rPr lang="de-DE" sz="1400" kern="1200" dirty="0">
                          <a:solidFill>
                            <a:schemeClr val="dk1"/>
                          </a:solidFill>
                          <a:effectLst/>
                          <a:latin typeface="+mn-lt"/>
                          <a:ea typeface="+mn-ea"/>
                          <a:cs typeface="+mn-cs"/>
                        </a:rPr>
                        <a:t>Veranstalter können sich auch bei Reiseabsage nicht auf Liquiditäts- oder Organisationsprobleme in Corona-Krise berufen</a:t>
                      </a:r>
                    </a:p>
                  </a:txBody>
                  <a:tcPr marL="0" marR="0" marT="0" marB="0"/>
                </a:tc>
                <a:tc>
                  <a:txBody>
                    <a:bodyPr/>
                    <a:lstStyle/>
                    <a:p>
                      <a:pPr marL="179388" indent="0" algn="l" defTabSz="914400" rtl="0" eaLnBrk="1" latinLnBrk="0" hangingPunct="1">
                        <a:lnSpc>
                          <a:spcPct val="100000"/>
                        </a:lnSpc>
                        <a:spcAft>
                          <a:spcPts val="0"/>
                        </a:spcAft>
                      </a:pPr>
                      <a:r>
                        <a:rPr lang="de-DE" sz="1400" kern="1200" dirty="0">
                          <a:solidFill>
                            <a:schemeClr val="dk1"/>
                          </a:solidFill>
                          <a:effectLst/>
                          <a:latin typeface="+mn-lt"/>
                          <a:ea typeface="+mn-ea"/>
                          <a:cs typeface="+mn-cs"/>
                        </a:rPr>
                        <a:t>Erstattungspflicht des Reisepreises innerhalb von 14 Tagen nach § 651h V BGB und kein Gutschein</a:t>
                      </a:r>
                    </a:p>
                  </a:txBody>
                  <a:tcPr marL="0" marR="0" marT="0" marB="0"/>
                </a:tc>
                <a:tc>
                  <a:txBody>
                    <a:bodyPr/>
                    <a:lstStyle/>
                    <a:p>
                      <a:pPr marL="179388" indent="0" algn="l" defTabSz="914400" rtl="0" eaLnBrk="1" latinLnBrk="0" hangingPunct="1">
                        <a:lnSpc>
                          <a:spcPct val="100000"/>
                        </a:lnSpc>
                        <a:spcAft>
                          <a:spcPts val="0"/>
                        </a:spcAft>
                      </a:pPr>
                      <a:r>
                        <a:rPr lang="de-DE" sz="1400" kern="1200" dirty="0">
                          <a:solidFill>
                            <a:schemeClr val="dk1"/>
                          </a:solidFill>
                          <a:effectLst/>
                          <a:latin typeface="+mn-lt"/>
                          <a:ea typeface="+mn-ea"/>
                          <a:cs typeface="+mn-cs"/>
                        </a:rPr>
                        <a:t>AG Frankfurt/M</a:t>
                      </a:r>
                    </a:p>
                    <a:p>
                      <a:pPr marL="179388" indent="0" algn="l" defTabSz="914400" rtl="0" eaLnBrk="1" latinLnBrk="0" hangingPunct="1">
                        <a:lnSpc>
                          <a:spcPct val="100000"/>
                        </a:lnSpc>
                        <a:spcAft>
                          <a:spcPts val="0"/>
                        </a:spcAft>
                      </a:pPr>
                      <a:r>
                        <a:rPr lang="de-DE" sz="1400" kern="1200" dirty="0">
                          <a:solidFill>
                            <a:schemeClr val="dk1"/>
                          </a:solidFill>
                          <a:effectLst/>
                          <a:latin typeface="+mn-lt"/>
                          <a:ea typeface="+mn-ea"/>
                          <a:cs typeface="+mn-cs"/>
                        </a:rPr>
                        <a:t>15.10.2020</a:t>
                      </a:r>
                    </a:p>
                    <a:p>
                      <a:pPr marL="179388" indent="0" algn="l" defTabSz="914400" rtl="0" eaLnBrk="1" latinLnBrk="0" hangingPunct="1">
                        <a:lnSpc>
                          <a:spcPct val="100000"/>
                        </a:lnSpc>
                        <a:spcAft>
                          <a:spcPts val="0"/>
                        </a:spcAft>
                      </a:pPr>
                      <a:r>
                        <a:rPr lang="de-DE" sz="1400" kern="1200" dirty="0">
                          <a:solidFill>
                            <a:schemeClr val="dk1"/>
                          </a:solidFill>
                          <a:effectLst/>
                          <a:latin typeface="+mn-lt"/>
                          <a:ea typeface="+mn-ea"/>
                          <a:cs typeface="+mn-cs"/>
                        </a:rPr>
                        <a:t>32 C 2620/20</a:t>
                      </a:r>
                    </a:p>
                  </a:txBody>
                  <a:tcPr marL="53313" marR="53313" marT="26657" marB="26657"/>
                </a:tc>
                <a:tc>
                  <a:txBody>
                    <a:bodyPr/>
                    <a:lstStyle/>
                    <a:p>
                      <a:pPr marL="0" algn="l" defTabSz="914400" rtl="0" eaLnBrk="1" latinLnBrk="0" hangingPunct="1">
                        <a:lnSpc>
                          <a:spcPct val="100000"/>
                        </a:lnSpc>
                        <a:spcAft>
                          <a:spcPts val="0"/>
                        </a:spcAft>
                      </a:pPr>
                      <a:r>
                        <a:rPr lang="de-DE" sz="1400" dirty="0" err="1">
                          <a:effectLst/>
                        </a:rPr>
                        <a:t>B</a:t>
                      </a:r>
                      <a:r>
                        <a:rPr lang="de-DE" sz="1400" kern="1200" dirty="0" err="1">
                          <a:solidFill>
                            <a:schemeClr val="dk1"/>
                          </a:solidFill>
                          <a:effectLst/>
                          <a:latin typeface="+mn-lt"/>
                          <a:ea typeface="+mn-ea"/>
                          <a:cs typeface="+mn-cs"/>
                        </a:rPr>
                        <a:t>eckRS</a:t>
                      </a:r>
                      <a:r>
                        <a:rPr lang="de-DE" sz="1400" kern="1200" dirty="0">
                          <a:solidFill>
                            <a:schemeClr val="dk1"/>
                          </a:solidFill>
                          <a:effectLst/>
                          <a:latin typeface="+mn-lt"/>
                          <a:ea typeface="+mn-ea"/>
                          <a:cs typeface="+mn-cs"/>
                        </a:rPr>
                        <a:t> 2020, 28268 = </a:t>
                      </a:r>
                      <a:r>
                        <a:rPr lang="de-DE" sz="1400" kern="1200" dirty="0" err="1">
                          <a:solidFill>
                            <a:schemeClr val="dk1"/>
                          </a:solidFill>
                          <a:effectLst/>
                          <a:latin typeface="+mn-lt"/>
                          <a:ea typeface="+mn-ea"/>
                          <a:cs typeface="+mn-cs"/>
                        </a:rPr>
                        <a:t>COVuR</a:t>
                      </a:r>
                      <a:r>
                        <a:rPr lang="de-DE" sz="1400" kern="1200" dirty="0">
                          <a:solidFill>
                            <a:schemeClr val="dk1"/>
                          </a:solidFill>
                          <a:effectLst/>
                          <a:latin typeface="+mn-lt"/>
                          <a:ea typeface="+mn-ea"/>
                          <a:cs typeface="+mn-cs"/>
                        </a:rPr>
                        <a:t> 2020, 881</a:t>
                      </a:r>
                    </a:p>
                  </a:txBody>
                  <a:tcPr marL="53313" marR="53313" marT="26657" marB="26657"/>
                </a:tc>
                <a:extLst>
                  <a:ext uri="{0D108BD9-81ED-4DB2-BD59-A6C34878D82A}">
                    <a16:rowId xmlns:a16="http://schemas.microsoft.com/office/drawing/2014/main" val="10003"/>
                  </a:ext>
                </a:extLst>
              </a:tr>
            </a:tbl>
          </a:graphicData>
        </a:graphic>
      </p:graphicFrame>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5" name="Fußzeilenplatzhalter 3">
            <a:extLst>
              <a:ext uri="{FF2B5EF4-FFF2-40B4-BE49-F238E27FC236}">
                <a16:creationId xmlns:a16="http://schemas.microsoft.com/office/drawing/2014/main" id="{0B9CB786-1047-462C-B59A-DFA59773CCB2}"/>
              </a:ext>
            </a:extLst>
          </p:cNvPr>
          <p:cNvSpPr>
            <a:spLocks noGrp="1"/>
          </p:cNvSpPr>
          <p:nvPr>
            <p:ph type="ftr" sz="quarter" idx="11"/>
          </p:nvPr>
        </p:nvSpPr>
        <p:spPr>
          <a:xfrm>
            <a:off x="4165600" y="6356359"/>
            <a:ext cx="3860800" cy="365125"/>
          </a:xfrm>
        </p:spPr>
        <p:txBody>
          <a:bodyPr/>
          <a:lstStyle/>
          <a:p>
            <a:r>
              <a:rPr lang="de-AT" dirty="0"/>
              <a:t>RA Dr. Eike Lindinger,  1080 Wien, </a:t>
            </a:r>
            <a:r>
              <a:rPr lang="de-AT" dirty="0" err="1"/>
              <a:t>Wickenburgg</a:t>
            </a:r>
            <a:r>
              <a:rPr lang="de-AT" dirty="0"/>
              <a:t>. 26/5,  kanzlei@ra-el.at, 01/4020173</a:t>
            </a:r>
          </a:p>
        </p:txBody>
      </p:sp>
      <p:sp>
        <p:nvSpPr>
          <p:cNvPr id="3" name="Foliennummernplatzhalter 2"/>
          <p:cNvSpPr>
            <a:spLocks noGrp="1"/>
          </p:cNvSpPr>
          <p:nvPr>
            <p:ph type="sldNum" sz="quarter" idx="12"/>
          </p:nvPr>
        </p:nvSpPr>
        <p:spPr/>
        <p:txBody>
          <a:bodyPr/>
          <a:lstStyle/>
          <a:p>
            <a:fld id="{363C3A19-FC31-4642-AB6C-25301AC8225F}" type="slidenum">
              <a:rPr lang="de-DE" smtClean="0"/>
              <a:t>64</a:t>
            </a:fld>
            <a:endParaRPr lang="de-DE"/>
          </a:p>
        </p:txBody>
      </p:sp>
    </p:spTree>
    <p:extLst>
      <p:ext uri="{BB962C8B-B14F-4D97-AF65-F5344CB8AC3E}">
        <p14:creationId xmlns:p14="http://schemas.microsoft.com/office/powerpoint/2010/main" val="21059186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1659" y="180508"/>
            <a:ext cx="10515600" cy="1325563"/>
          </a:xfrm>
        </p:spPr>
        <p:txBody>
          <a:bodyPr>
            <a:normAutofit/>
          </a:bodyPr>
          <a:lstStyle/>
          <a:p>
            <a:r>
              <a:rPr lang="de-DE" sz="3200" b="1" dirty="0"/>
              <a:t>3. Exkurs : Deutsche Rechtsprechung zu Corona und </a:t>
            </a:r>
            <a:br>
              <a:rPr lang="de-DE" sz="3200" b="1" dirty="0"/>
            </a:br>
            <a:r>
              <a:rPr lang="de-DE" sz="3200" b="1" dirty="0"/>
              <a:t>Rücktritt </a:t>
            </a:r>
            <a:endParaRPr lang="de-DE" sz="3200"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5" name="Fußzeilenplatzhalter 3">
            <a:extLst>
              <a:ext uri="{FF2B5EF4-FFF2-40B4-BE49-F238E27FC236}">
                <a16:creationId xmlns:a16="http://schemas.microsoft.com/office/drawing/2014/main" id="{0B9CB786-1047-462C-B59A-DFA59773CCB2}"/>
              </a:ext>
            </a:extLst>
          </p:cNvPr>
          <p:cNvSpPr>
            <a:spLocks noGrp="1"/>
          </p:cNvSpPr>
          <p:nvPr>
            <p:ph type="ftr" sz="quarter" idx="11"/>
          </p:nvPr>
        </p:nvSpPr>
        <p:spPr>
          <a:xfrm>
            <a:off x="4165600" y="6356359"/>
            <a:ext cx="3860800" cy="365125"/>
          </a:xfrm>
        </p:spPr>
        <p:txBody>
          <a:bodyPr/>
          <a:lstStyle/>
          <a:p>
            <a:r>
              <a:rPr lang="de-AT" dirty="0"/>
              <a:t>RA Dr. Eike Lindinger,  1080 Wien, </a:t>
            </a:r>
            <a:r>
              <a:rPr lang="de-AT" dirty="0" err="1"/>
              <a:t>Wickenburgg</a:t>
            </a:r>
            <a:r>
              <a:rPr lang="de-AT" dirty="0"/>
              <a:t>. 26/5,  kanzlei@ra-el.at, 01/4020173</a:t>
            </a:r>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1935407117"/>
              </p:ext>
            </p:extLst>
          </p:nvPr>
        </p:nvGraphicFramePr>
        <p:xfrm>
          <a:off x="838201" y="1506071"/>
          <a:ext cx="10080812" cy="4876518"/>
        </p:xfrm>
        <a:graphic>
          <a:graphicData uri="http://schemas.openxmlformats.org/drawingml/2006/table">
            <a:tbl>
              <a:tblPr firstRow="1" bandRow="1">
                <a:tableStyleId>{5C22544A-7EE6-4342-B048-85BDC9FD1C3A}</a:tableStyleId>
              </a:tblPr>
              <a:tblGrid>
                <a:gridCol w="3111193">
                  <a:extLst>
                    <a:ext uri="{9D8B030D-6E8A-4147-A177-3AD203B41FA5}">
                      <a16:colId xmlns:a16="http://schemas.microsoft.com/office/drawing/2014/main" val="20000"/>
                    </a:ext>
                  </a:extLst>
                </a:gridCol>
                <a:gridCol w="2479653">
                  <a:extLst>
                    <a:ext uri="{9D8B030D-6E8A-4147-A177-3AD203B41FA5}">
                      <a16:colId xmlns:a16="http://schemas.microsoft.com/office/drawing/2014/main" val="20001"/>
                    </a:ext>
                  </a:extLst>
                </a:gridCol>
                <a:gridCol w="1859237">
                  <a:extLst>
                    <a:ext uri="{9D8B030D-6E8A-4147-A177-3AD203B41FA5}">
                      <a16:colId xmlns:a16="http://schemas.microsoft.com/office/drawing/2014/main" val="20002"/>
                    </a:ext>
                  </a:extLst>
                </a:gridCol>
                <a:gridCol w="2630729">
                  <a:extLst>
                    <a:ext uri="{9D8B030D-6E8A-4147-A177-3AD203B41FA5}">
                      <a16:colId xmlns:a16="http://schemas.microsoft.com/office/drawing/2014/main" val="20003"/>
                    </a:ext>
                  </a:extLst>
                </a:gridCol>
              </a:tblGrid>
              <a:tr h="949341">
                <a:tc>
                  <a:txBody>
                    <a:bodyPr/>
                    <a:lstStyle/>
                    <a:p>
                      <a:pPr algn="ctr">
                        <a:lnSpc>
                          <a:spcPct val="150000"/>
                        </a:lnSpc>
                        <a:spcAft>
                          <a:spcPts val="0"/>
                        </a:spcAft>
                      </a:pPr>
                      <a:r>
                        <a:rPr lang="de-DE" sz="1400" dirty="0">
                          <a:effectLst/>
                        </a:rPr>
                        <a:t>Sachverhalt</a:t>
                      </a:r>
                      <a:endParaRPr lang="de-DE" sz="16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lnSpc>
                          <a:spcPct val="150000"/>
                        </a:lnSpc>
                        <a:spcAft>
                          <a:spcPts val="0"/>
                        </a:spcAft>
                      </a:pPr>
                      <a:r>
                        <a:rPr lang="de-DE" sz="1400" dirty="0">
                          <a:effectLst/>
                        </a:rPr>
                        <a:t>Reisemangel</a:t>
                      </a:r>
                      <a:endParaRPr lang="de-DE" sz="16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lnSpc>
                          <a:spcPct val="150000"/>
                        </a:lnSpc>
                        <a:spcAft>
                          <a:spcPts val="0"/>
                        </a:spcAft>
                      </a:pPr>
                      <a:r>
                        <a:rPr lang="de-DE" sz="1400">
                          <a:effectLst/>
                        </a:rPr>
                        <a:t>Gericht</a:t>
                      </a:r>
                      <a:endParaRPr lang="de-DE" sz="1600">
                        <a:effectLst/>
                      </a:endParaRPr>
                    </a:p>
                    <a:p>
                      <a:pPr algn="ctr">
                        <a:lnSpc>
                          <a:spcPct val="150000"/>
                        </a:lnSpc>
                        <a:spcAft>
                          <a:spcPts val="0"/>
                        </a:spcAft>
                      </a:pPr>
                      <a:r>
                        <a:rPr lang="de-DE" sz="1400">
                          <a:effectLst/>
                        </a:rPr>
                        <a:t>Datum</a:t>
                      </a:r>
                      <a:endParaRPr lang="de-DE" sz="1600">
                        <a:effectLst/>
                      </a:endParaRPr>
                    </a:p>
                    <a:p>
                      <a:pPr algn="ctr">
                        <a:lnSpc>
                          <a:spcPct val="150000"/>
                        </a:lnSpc>
                        <a:spcAft>
                          <a:spcPts val="0"/>
                        </a:spcAft>
                      </a:pPr>
                      <a:r>
                        <a:rPr lang="de-DE" sz="1400">
                          <a:effectLst/>
                        </a:rPr>
                        <a:t>Aktenzeichen</a:t>
                      </a:r>
                      <a:endParaRPr lang="de-DE" sz="1600">
                        <a:effectLst/>
                        <a:latin typeface="Times New Roman" panose="02020603050405020304" pitchFamily="18" charset="0"/>
                        <a:ea typeface="Times New Roman" panose="02020603050405020304" pitchFamily="18" charset="0"/>
                      </a:endParaRPr>
                    </a:p>
                  </a:txBody>
                  <a:tcPr marL="52584" marR="52584" marT="26292" marB="26292"/>
                </a:tc>
                <a:tc>
                  <a:txBody>
                    <a:bodyPr/>
                    <a:lstStyle/>
                    <a:p>
                      <a:pPr algn="ctr">
                        <a:lnSpc>
                          <a:spcPct val="150000"/>
                        </a:lnSpc>
                        <a:spcAft>
                          <a:spcPts val="0"/>
                        </a:spcAft>
                      </a:pPr>
                      <a:r>
                        <a:rPr lang="de-DE" sz="1400">
                          <a:effectLst/>
                        </a:rPr>
                        <a:t>Literatur</a:t>
                      </a:r>
                      <a:endParaRPr lang="de-DE" sz="1600">
                        <a:effectLst/>
                        <a:latin typeface="Times New Roman" panose="02020603050405020304" pitchFamily="18" charset="0"/>
                        <a:ea typeface="Times New Roman" panose="02020603050405020304" pitchFamily="18" charset="0"/>
                      </a:endParaRPr>
                    </a:p>
                  </a:txBody>
                  <a:tcPr marL="52584" marR="52584" marT="26292" marB="26292"/>
                </a:tc>
                <a:extLst>
                  <a:ext uri="{0D108BD9-81ED-4DB2-BD59-A6C34878D82A}">
                    <a16:rowId xmlns:a16="http://schemas.microsoft.com/office/drawing/2014/main" val="10000"/>
                  </a:ext>
                </a:extLst>
              </a:tr>
              <a:tr h="1371014">
                <a:tc>
                  <a:txBody>
                    <a:bodyPr/>
                    <a:lstStyle/>
                    <a:p>
                      <a:pPr marL="0" algn="l" defTabSz="914400" rtl="0" eaLnBrk="1" latinLnBrk="0" hangingPunct="1">
                        <a:lnSpc>
                          <a:spcPct val="100000"/>
                        </a:lnSpc>
                        <a:spcAft>
                          <a:spcPts val="0"/>
                        </a:spcAft>
                      </a:pPr>
                      <a:r>
                        <a:rPr lang="de-DE" sz="1400" kern="1200" dirty="0">
                          <a:solidFill>
                            <a:schemeClr val="dk1"/>
                          </a:solidFill>
                          <a:effectLst/>
                          <a:latin typeface="+mn-lt"/>
                          <a:ea typeface="+mn-ea"/>
                          <a:cs typeface="+mn-cs"/>
                        </a:rPr>
                        <a:t>Zur Zeit des Rücktritts gibt es weder Therapie noch Impfstoff gegen Virus, Reise wurde vom VA selbst am 14.03. abgesagt wegen Alarm tags zuvor in Port</a:t>
                      </a:r>
                    </a:p>
                  </a:txBody>
                  <a:tcPr marL="0" marR="0" marT="0" marB="0"/>
                </a:tc>
                <a:tc>
                  <a:txBody>
                    <a:bodyPr/>
                    <a:lstStyle/>
                    <a:p>
                      <a:pPr marL="179388" indent="0" algn="l" defTabSz="914400" rtl="0" eaLnBrk="1" latinLnBrk="0" hangingPunct="1">
                        <a:lnSpc>
                          <a:spcPct val="100000"/>
                        </a:lnSpc>
                        <a:spcAft>
                          <a:spcPts val="0"/>
                        </a:spcAft>
                      </a:pPr>
                      <a:r>
                        <a:rPr lang="de-DE" sz="1400" kern="1200" dirty="0">
                          <a:solidFill>
                            <a:schemeClr val="dk1"/>
                          </a:solidFill>
                          <a:effectLst/>
                          <a:latin typeface="+mn-lt"/>
                          <a:ea typeface="+mn-ea"/>
                          <a:cs typeface="+mn-cs"/>
                        </a:rPr>
                        <a:t>Rücktritt nach § 651h III am 12.03.2020 von Portugalreise mit Flug/Bus für 15./24.03.2020 mit ex-ante Prognoseentscheidung</a:t>
                      </a:r>
                    </a:p>
                  </a:txBody>
                  <a:tcPr marL="0" marR="0" marT="0" marB="0"/>
                </a:tc>
                <a:tc>
                  <a:txBody>
                    <a:bodyPr/>
                    <a:lstStyle/>
                    <a:p>
                      <a:pPr marL="179388" indent="0" algn="l" defTabSz="914400" rtl="0" eaLnBrk="1" latinLnBrk="0" hangingPunct="1">
                        <a:lnSpc>
                          <a:spcPct val="150000"/>
                        </a:lnSpc>
                        <a:spcAft>
                          <a:spcPts val="0"/>
                        </a:spcAft>
                      </a:pPr>
                      <a:r>
                        <a:rPr lang="de-DE" sz="1400" kern="1200" dirty="0">
                          <a:solidFill>
                            <a:schemeClr val="dk1"/>
                          </a:solidFill>
                          <a:effectLst/>
                          <a:latin typeface="+mn-lt"/>
                          <a:ea typeface="+mn-ea"/>
                          <a:cs typeface="+mn-cs"/>
                        </a:rPr>
                        <a:t>AG Stuttgart</a:t>
                      </a:r>
                    </a:p>
                  </a:txBody>
                  <a:tcPr marL="52584" marR="52584" marT="26292" marB="26292"/>
                </a:tc>
                <a:tc>
                  <a:txBody>
                    <a:bodyPr/>
                    <a:lstStyle/>
                    <a:p>
                      <a:pPr>
                        <a:lnSpc>
                          <a:spcPct val="150000"/>
                        </a:lnSpc>
                        <a:spcAft>
                          <a:spcPts val="0"/>
                        </a:spcAft>
                      </a:pPr>
                      <a:r>
                        <a:rPr lang="de-DE" sz="1400">
                          <a:effectLst/>
                        </a:rPr>
                        <a:t>BeckRS 2020, 33359</a:t>
                      </a:r>
                      <a:endParaRPr lang="de-DE" sz="1600">
                        <a:effectLst/>
                        <a:latin typeface="Times New Roman" panose="02020603050405020304" pitchFamily="18" charset="0"/>
                        <a:ea typeface="Times New Roman" panose="02020603050405020304" pitchFamily="18" charset="0"/>
                      </a:endParaRPr>
                    </a:p>
                  </a:txBody>
                  <a:tcPr marL="52584" marR="52584" marT="26292" marB="26292"/>
                </a:tc>
                <a:extLst>
                  <a:ext uri="{0D108BD9-81ED-4DB2-BD59-A6C34878D82A}">
                    <a16:rowId xmlns:a16="http://schemas.microsoft.com/office/drawing/2014/main" val="10001"/>
                  </a:ext>
                </a:extLst>
              </a:tr>
              <a:tr h="1246400">
                <a:tc>
                  <a:txBody>
                    <a:bodyPr/>
                    <a:lstStyle/>
                    <a:p>
                      <a:pPr marL="0" algn="l" defTabSz="914400" rtl="0" eaLnBrk="1" latinLnBrk="0" hangingPunct="1">
                        <a:lnSpc>
                          <a:spcPct val="100000"/>
                        </a:lnSpc>
                        <a:spcAft>
                          <a:spcPts val="0"/>
                        </a:spcAft>
                      </a:pPr>
                      <a:r>
                        <a:rPr lang="de-DE" sz="1400" kern="1200" dirty="0">
                          <a:solidFill>
                            <a:schemeClr val="dk1"/>
                          </a:solidFill>
                          <a:effectLst/>
                          <a:latin typeface="+mn-lt"/>
                          <a:ea typeface="+mn-ea"/>
                          <a:cs typeface="+mn-cs"/>
                        </a:rPr>
                        <a:t>Buchung 24.01.2020, zum Zeitpunkt des zu frühen Rücktritts ist nicht ausgeschlossen, dass Kreuzfahrt noch möglich gewesen wäre</a:t>
                      </a:r>
                    </a:p>
                  </a:txBody>
                  <a:tcPr marL="0" marR="0" marT="0" marB="0"/>
                </a:tc>
                <a:tc>
                  <a:txBody>
                    <a:bodyPr/>
                    <a:lstStyle/>
                    <a:p>
                      <a:pPr marL="179388" indent="0" algn="l" defTabSz="914400" rtl="0" eaLnBrk="1" latinLnBrk="0" hangingPunct="1">
                        <a:lnSpc>
                          <a:spcPct val="100000"/>
                        </a:lnSpc>
                        <a:spcAft>
                          <a:spcPts val="0"/>
                        </a:spcAft>
                      </a:pPr>
                      <a:r>
                        <a:rPr lang="de-DE" sz="1400" kern="1200" dirty="0">
                          <a:solidFill>
                            <a:schemeClr val="dk1"/>
                          </a:solidFill>
                          <a:effectLst/>
                          <a:latin typeface="+mn-lt"/>
                          <a:ea typeface="+mn-ea"/>
                          <a:cs typeface="+mn-cs"/>
                        </a:rPr>
                        <a:t>Rücktritt von Ostsee-Kreuzfahrt im April 2020, für Reisebeginn Anfang Juli 2020, ist entschädigungspflichtig</a:t>
                      </a:r>
                    </a:p>
                  </a:txBody>
                  <a:tcPr marL="0" marR="0" marT="0" marB="0"/>
                </a:tc>
                <a:tc>
                  <a:txBody>
                    <a:bodyPr/>
                    <a:lstStyle/>
                    <a:p>
                      <a:pPr marL="179388" indent="0" algn="l" defTabSz="914400" rtl="0" eaLnBrk="1" latinLnBrk="0" hangingPunct="1">
                        <a:lnSpc>
                          <a:spcPct val="100000"/>
                        </a:lnSpc>
                        <a:spcAft>
                          <a:spcPts val="0"/>
                        </a:spcAft>
                      </a:pPr>
                      <a:r>
                        <a:rPr lang="de-DE" sz="1400" kern="1200" dirty="0">
                          <a:solidFill>
                            <a:schemeClr val="dk1"/>
                          </a:solidFill>
                          <a:effectLst/>
                          <a:latin typeface="+mn-lt"/>
                          <a:ea typeface="+mn-ea"/>
                          <a:cs typeface="+mn-cs"/>
                        </a:rPr>
                        <a:t>AG München</a:t>
                      </a:r>
                    </a:p>
                    <a:p>
                      <a:pPr marL="179388" indent="0" algn="l" defTabSz="914400" rtl="0" eaLnBrk="1" latinLnBrk="0" hangingPunct="1">
                        <a:lnSpc>
                          <a:spcPct val="100000"/>
                        </a:lnSpc>
                        <a:spcAft>
                          <a:spcPts val="0"/>
                        </a:spcAft>
                      </a:pPr>
                      <a:r>
                        <a:rPr lang="de-DE" sz="1400" kern="1200" dirty="0">
                          <a:solidFill>
                            <a:schemeClr val="dk1"/>
                          </a:solidFill>
                          <a:effectLst/>
                          <a:latin typeface="+mn-lt"/>
                          <a:ea typeface="+mn-ea"/>
                          <a:cs typeface="+mn-cs"/>
                        </a:rPr>
                        <a:t>27.10.2020</a:t>
                      </a:r>
                    </a:p>
                    <a:p>
                      <a:pPr marL="179388" indent="0" algn="l" defTabSz="914400" rtl="0" eaLnBrk="1" latinLnBrk="0" hangingPunct="1">
                        <a:lnSpc>
                          <a:spcPct val="100000"/>
                        </a:lnSpc>
                        <a:spcAft>
                          <a:spcPts val="0"/>
                        </a:spcAft>
                      </a:pPr>
                      <a:r>
                        <a:rPr lang="de-DE" sz="1400" kern="1200" dirty="0">
                          <a:solidFill>
                            <a:schemeClr val="dk1"/>
                          </a:solidFill>
                          <a:effectLst/>
                          <a:latin typeface="+mn-lt"/>
                          <a:ea typeface="+mn-ea"/>
                          <a:cs typeface="+mn-cs"/>
                        </a:rPr>
                        <a:t>159 C 13380/20</a:t>
                      </a:r>
                    </a:p>
                  </a:txBody>
                  <a:tcPr marL="52584" marR="52584" marT="26292" marB="26292"/>
                </a:tc>
                <a:tc>
                  <a:txBody>
                    <a:bodyPr/>
                    <a:lstStyle/>
                    <a:p>
                      <a:pPr>
                        <a:lnSpc>
                          <a:spcPct val="150000"/>
                        </a:lnSpc>
                        <a:spcAft>
                          <a:spcPts val="0"/>
                        </a:spcAft>
                      </a:pPr>
                      <a:r>
                        <a:rPr lang="de-DE" sz="1400" dirty="0">
                          <a:effectLst/>
                        </a:rPr>
                        <a:t> </a:t>
                      </a:r>
                      <a:endParaRPr lang="de-DE" sz="1600" dirty="0">
                        <a:effectLst/>
                        <a:latin typeface="Times New Roman" panose="02020603050405020304" pitchFamily="18" charset="0"/>
                        <a:ea typeface="Times New Roman" panose="02020603050405020304" pitchFamily="18" charset="0"/>
                      </a:endParaRPr>
                    </a:p>
                  </a:txBody>
                  <a:tcPr marL="52584" marR="52584" marT="26292" marB="26292"/>
                </a:tc>
                <a:extLst>
                  <a:ext uri="{0D108BD9-81ED-4DB2-BD59-A6C34878D82A}">
                    <a16:rowId xmlns:a16="http://schemas.microsoft.com/office/drawing/2014/main" val="10002"/>
                  </a:ext>
                </a:extLst>
              </a:tr>
              <a:tr h="1246400">
                <a:tc>
                  <a:txBody>
                    <a:bodyPr/>
                    <a:lstStyle/>
                    <a:p>
                      <a:pPr marL="0" algn="l" defTabSz="914400" rtl="0" eaLnBrk="1" latinLnBrk="0" hangingPunct="1">
                        <a:lnSpc>
                          <a:spcPct val="100000"/>
                        </a:lnSpc>
                        <a:spcAft>
                          <a:spcPts val="0"/>
                        </a:spcAft>
                      </a:pPr>
                      <a:r>
                        <a:rPr lang="de-DE" sz="1400" kern="1200" dirty="0">
                          <a:solidFill>
                            <a:schemeClr val="dk1"/>
                          </a:solidFill>
                          <a:effectLst/>
                          <a:latin typeface="+mn-lt"/>
                          <a:ea typeface="+mn-ea"/>
                          <a:cs typeface="+mn-cs"/>
                        </a:rPr>
                        <a:t>Reisezeit war im </a:t>
                      </a:r>
                      <a:r>
                        <a:rPr lang="de-DE" sz="1400" kern="1200" dirty="0" err="1">
                          <a:solidFill>
                            <a:schemeClr val="dk1"/>
                          </a:solidFill>
                          <a:effectLst/>
                          <a:latin typeface="+mn-lt"/>
                          <a:ea typeface="+mn-ea"/>
                          <a:cs typeface="+mn-cs"/>
                        </a:rPr>
                        <a:t>Shutdown</a:t>
                      </a:r>
                      <a:r>
                        <a:rPr lang="de-DE" sz="1400" kern="1200" dirty="0">
                          <a:solidFill>
                            <a:schemeClr val="dk1"/>
                          </a:solidFill>
                          <a:effectLst/>
                          <a:latin typeface="+mn-lt"/>
                          <a:ea typeface="+mn-ea"/>
                          <a:cs typeface="+mn-cs"/>
                        </a:rPr>
                        <a:t>, so dass § 651h III BGB objektiv vorlag, auch wenn man sich nicht ausdrücklich auf Pandemie beruft</a:t>
                      </a:r>
                    </a:p>
                  </a:txBody>
                  <a:tcPr marL="0" marR="0" marT="0" marB="0"/>
                </a:tc>
                <a:tc>
                  <a:txBody>
                    <a:bodyPr/>
                    <a:lstStyle/>
                    <a:p>
                      <a:pPr marL="179388" indent="0" algn="l" defTabSz="914400" rtl="0" eaLnBrk="1" latinLnBrk="0" hangingPunct="1">
                        <a:lnSpc>
                          <a:spcPct val="100000"/>
                        </a:lnSpc>
                        <a:spcAft>
                          <a:spcPts val="0"/>
                        </a:spcAft>
                      </a:pPr>
                      <a:r>
                        <a:rPr lang="de-DE" sz="1400" kern="1200" dirty="0">
                          <a:solidFill>
                            <a:schemeClr val="dk1"/>
                          </a:solidFill>
                          <a:effectLst/>
                          <a:latin typeface="+mn-lt"/>
                          <a:ea typeface="+mn-ea"/>
                          <a:cs typeface="+mn-cs"/>
                        </a:rPr>
                        <a:t>Gran Canaria für 21./30.02.2020 und Rücktritt am 13.03.2020 wegen Flugzeitänderung</a:t>
                      </a:r>
                    </a:p>
                  </a:txBody>
                  <a:tcPr marL="0" marR="0" marT="0" marB="0"/>
                </a:tc>
                <a:tc>
                  <a:txBody>
                    <a:bodyPr/>
                    <a:lstStyle/>
                    <a:p>
                      <a:pPr marL="179388" indent="0" algn="l" defTabSz="914400" rtl="0" eaLnBrk="1" latinLnBrk="0" hangingPunct="1">
                        <a:lnSpc>
                          <a:spcPct val="100000"/>
                        </a:lnSpc>
                        <a:spcAft>
                          <a:spcPts val="0"/>
                        </a:spcAft>
                      </a:pPr>
                      <a:r>
                        <a:rPr lang="de-DE" sz="1400" kern="1200" dirty="0">
                          <a:solidFill>
                            <a:schemeClr val="dk1"/>
                          </a:solidFill>
                          <a:effectLst/>
                          <a:latin typeface="+mn-lt"/>
                          <a:ea typeface="+mn-ea"/>
                          <a:cs typeface="+mn-cs"/>
                        </a:rPr>
                        <a:t>AG Hannover</a:t>
                      </a:r>
                    </a:p>
                    <a:p>
                      <a:pPr marL="179388" indent="0" algn="l" defTabSz="914400" rtl="0" eaLnBrk="1" latinLnBrk="0" hangingPunct="1">
                        <a:lnSpc>
                          <a:spcPct val="100000"/>
                        </a:lnSpc>
                        <a:spcAft>
                          <a:spcPts val="0"/>
                        </a:spcAft>
                      </a:pPr>
                      <a:r>
                        <a:rPr lang="de-DE" sz="1400" kern="1200" dirty="0">
                          <a:solidFill>
                            <a:schemeClr val="dk1"/>
                          </a:solidFill>
                          <a:effectLst/>
                          <a:latin typeface="+mn-lt"/>
                          <a:ea typeface="+mn-ea"/>
                          <a:cs typeface="+mn-cs"/>
                        </a:rPr>
                        <a:t>29.10.2020</a:t>
                      </a:r>
                    </a:p>
                    <a:p>
                      <a:pPr marL="179388" indent="0" algn="l" defTabSz="914400" rtl="0" eaLnBrk="1" latinLnBrk="0" hangingPunct="1">
                        <a:lnSpc>
                          <a:spcPct val="100000"/>
                        </a:lnSpc>
                        <a:spcAft>
                          <a:spcPts val="0"/>
                        </a:spcAft>
                      </a:pPr>
                      <a:r>
                        <a:rPr lang="de-DE" sz="1400" kern="1200" dirty="0">
                          <a:solidFill>
                            <a:schemeClr val="dk1"/>
                          </a:solidFill>
                          <a:effectLst/>
                          <a:latin typeface="+mn-lt"/>
                          <a:ea typeface="+mn-ea"/>
                          <a:cs typeface="+mn-cs"/>
                        </a:rPr>
                        <a:t>515 C 4994/20</a:t>
                      </a:r>
                    </a:p>
                  </a:txBody>
                  <a:tcPr marL="52584" marR="52584" marT="26292" marB="26292"/>
                </a:tc>
                <a:tc>
                  <a:txBody>
                    <a:bodyPr/>
                    <a:lstStyle/>
                    <a:p>
                      <a:pPr>
                        <a:lnSpc>
                          <a:spcPct val="150000"/>
                        </a:lnSpc>
                        <a:spcAft>
                          <a:spcPts val="0"/>
                        </a:spcAft>
                      </a:pPr>
                      <a:r>
                        <a:rPr lang="de-DE" sz="1400" dirty="0" err="1">
                          <a:effectLst/>
                        </a:rPr>
                        <a:t>BeckRS</a:t>
                      </a:r>
                      <a:r>
                        <a:rPr lang="de-DE" sz="1400" dirty="0">
                          <a:effectLst/>
                        </a:rPr>
                        <a:t> 2020, 30571</a:t>
                      </a:r>
                      <a:endParaRPr lang="de-DE" sz="1600" dirty="0">
                        <a:effectLst/>
                        <a:latin typeface="Times New Roman" panose="02020603050405020304" pitchFamily="18" charset="0"/>
                        <a:ea typeface="Times New Roman" panose="02020603050405020304" pitchFamily="18" charset="0"/>
                      </a:endParaRPr>
                    </a:p>
                  </a:txBody>
                  <a:tcPr marL="52584" marR="52584" marT="26292" marB="26292"/>
                </a:tc>
                <a:extLst>
                  <a:ext uri="{0D108BD9-81ED-4DB2-BD59-A6C34878D82A}">
                    <a16:rowId xmlns:a16="http://schemas.microsoft.com/office/drawing/2014/main" val="10003"/>
                  </a:ext>
                </a:extLst>
              </a:tr>
            </a:tbl>
          </a:graphicData>
        </a:graphic>
      </p:graphicFrame>
      <p:sp>
        <p:nvSpPr>
          <p:cNvPr id="3" name="Foliennummernplatzhalter 2"/>
          <p:cNvSpPr>
            <a:spLocks noGrp="1"/>
          </p:cNvSpPr>
          <p:nvPr>
            <p:ph type="sldNum" sz="quarter" idx="12"/>
          </p:nvPr>
        </p:nvSpPr>
        <p:spPr/>
        <p:txBody>
          <a:bodyPr/>
          <a:lstStyle/>
          <a:p>
            <a:fld id="{363C3A19-FC31-4642-AB6C-25301AC8225F}" type="slidenum">
              <a:rPr lang="de-DE" smtClean="0"/>
              <a:t>65</a:t>
            </a:fld>
            <a:endParaRPr lang="de-DE"/>
          </a:p>
        </p:txBody>
      </p:sp>
    </p:spTree>
    <p:extLst>
      <p:ext uri="{BB962C8B-B14F-4D97-AF65-F5344CB8AC3E}">
        <p14:creationId xmlns:p14="http://schemas.microsoft.com/office/powerpoint/2010/main" val="1956907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F0927D-8273-4C15-AEFD-F510C1E82CC9}"/>
              </a:ext>
            </a:extLst>
          </p:cNvPr>
          <p:cNvSpPr>
            <a:spLocks noGrp="1"/>
          </p:cNvSpPr>
          <p:nvPr>
            <p:ph type="title"/>
          </p:nvPr>
        </p:nvSpPr>
        <p:spPr>
          <a:xfrm>
            <a:off x="838200" y="2405960"/>
            <a:ext cx="10515600" cy="1325563"/>
          </a:xfrm>
        </p:spPr>
        <p:txBody>
          <a:bodyPr>
            <a:normAutofit fontScale="90000"/>
          </a:bodyPr>
          <a:lstStyle/>
          <a:p>
            <a:pPr algn="ctr"/>
            <a:r>
              <a:rPr lang="de-AT" sz="4800" b="1" dirty="0"/>
              <a:t>VIII. </a:t>
            </a:r>
            <a:r>
              <a:rPr lang="de-DE" sz="4800" b="1" dirty="0"/>
              <a:t>Auswirkungen von Corona auf Vertragsverhältnisse</a:t>
            </a:r>
            <a:endParaRPr lang="de-AT" sz="4800" b="1" dirty="0"/>
          </a:p>
        </p:txBody>
      </p:sp>
      <p:sp>
        <p:nvSpPr>
          <p:cNvPr id="3" name="Fußzeilenplatzhalter 2"/>
          <p:cNvSpPr>
            <a:spLocks noGrp="1"/>
          </p:cNvSpPr>
          <p:nvPr>
            <p:ph type="ftr" sz="quarter" idx="11"/>
          </p:nvPr>
        </p:nvSpPr>
        <p:spPr/>
        <p:txBody>
          <a:bodyPr/>
          <a:lstStyle/>
          <a:p>
            <a:r>
              <a:rPr lang="de-DE"/>
              <a:t>RA Dr. Eike Lindinger,  1080 Wien, Wickenburgg. 26/5,  kanzlei@ra-el.at, 01/4020173</a:t>
            </a:r>
          </a:p>
        </p:txBody>
      </p:sp>
      <p:sp>
        <p:nvSpPr>
          <p:cNvPr id="4" name="Foliennummernplatzhalter 3"/>
          <p:cNvSpPr>
            <a:spLocks noGrp="1"/>
          </p:cNvSpPr>
          <p:nvPr>
            <p:ph type="sldNum" sz="quarter" idx="12"/>
          </p:nvPr>
        </p:nvSpPr>
        <p:spPr/>
        <p:txBody>
          <a:bodyPr/>
          <a:lstStyle/>
          <a:p>
            <a:fld id="{363C3A19-FC31-4642-AB6C-25301AC8225F}" type="slidenum">
              <a:rPr lang="de-DE" smtClean="0"/>
              <a:t>66</a:t>
            </a:fld>
            <a:endParaRPr lang="de-DE"/>
          </a:p>
        </p:txBody>
      </p:sp>
    </p:spTree>
    <p:extLst>
      <p:ext uri="{BB962C8B-B14F-4D97-AF65-F5344CB8AC3E}">
        <p14:creationId xmlns:p14="http://schemas.microsoft.com/office/powerpoint/2010/main" val="32876647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49628"/>
            <a:ext cx="10515600" cy="1325563"/>
          </a:xfrm>
        </p:spPr>
        <p:txBody>
          <a:bodyPr>
            <a:normAutofit/>
          </a:bodyPr>
          <a:lstStyle/>
          <a:p>
            <a:r>
              <a:rPr lang="de-DE" sz="3200" b="1" dirty="0"/>
              <a:t>1. Dauerschuldverhältnisse </a:t>
            </a:r>
          </a:p>
        </p:txBody>
      </p:sp>
      <p:sp>
        <p:nvSpPr>
          <p:cNvPr id="3" name="Inhaltsplatzhalter 2"/>
          <p:cNvSpPr>
            <a:spLocks noGrp="1"/>
          </p:cNvSpPr>
          <p:nvPr>
            <p:ph idx="1"/>
          </p:nvPr>
        </p:nvSpPr>
        <p:spPr/>
        <p:txBody>
          <a:bodyPr>
            <a:normAutofit/>
          </a:bodyPr>
          <a:lstStyle/>
          <a:p>
            <a:pPr algn="just">
              <a:lnSpc>
                <a:spcPct val="100000"/>
              </a:lnSpc>
            </a:pPr>
            <a:r>
              <a:rPr lang="de-DE" sz="2000" dirty="0">
                <a:latin typeface="+mj-lt"/>
              </a:rPr>
              <a:t>Bei Dauerschuldverhältnissen, die bereits in das </a:t>
            </a:r>
            <a:r>
              <a:rPr lang="de-DE" sz="2000" b="1" dirty="0">
                <a:latin typeface="+mj-lt"/>
              </a:rPr>
              <a:t>Abwicklungsstadium</a:t>
            </a:r>
            <a:r>
              <a:rPr lang="de-DE" sz="2000" dirty="0">
                <a:latin typeface="+mj-lt"/>
              </a:rPr>
              <a:t> getreten sind, bewirkt die durch einen </a:t>
            </a:r>
            <a:r>
              <a:rPr lang="de-DE" sz="2000" b="1" dirty="0">
                <a:latin typeface="+mj-lt"/>
              </a:rPr>
              <a:t>nicht zu vertretenden Zufall verursachte vorübergehende Erfüllungsunmöglichkeit </a:t>
            </a:r>
            <a:r>
              <a:rPr lang="de-DE" sz="2000" dirty="0">
                <a:latin typeface="+mj-lt"/>
              </a:rPr>
              <a:t>eine </a:t>
            </a:r>
            <a:r>
              <a:rPr lang="de-DE" sz="2000" b="1" dirty="0">
                <a:latin typeface="+mj-lt"/>
              </a:rPr>
              <a:t>dauernde Teilunmöglichkeit </a:t>
            </a:r>
            <a:r>
              <a:rPr lang="de-DE" sz="2000" dirty="0">
                <a:latin typeface="+mj-lt"/>
              </a:rPr>
              <a:t>(vgl. OGH 2 Ob 543/53). </a:t>
            </a:r>
          </a:p>
          <a:p>
            <a:pPr algn="just">
              <a:lnSpc>
                <a:spcPct val="100000"/>
              </a:lnSpc>
            </a:pPr>
            <a:r>
              <a:rPr lang="de-DE" sz="2000" dirty="0">
                <a:latin typeface="+mj-lt"/>
              </a:rPr>
              <a:t>Der </a:t>
            </a:r>
            <a:r>
              <a:rPr lang="de-DE" sz="2000" b="1" dirty="0">
                <a:latin typeface="+mj-lt"/>
              </a:rPr>
              <a:t>Schuldner</a:t>
            </a:r>
            <a:r>
              <a:rPr lang="de-DE" sz="2000" dirty="0">
                <a:latin typeface="+mj-lt"/>
              </a:rPr>
              <a:t> wird hinsichtlich jener </a:t>
            </a:r>
            <a:r>
              <a:rPr lang="de-DE" sz="2000" b="1" dirty="0">
                <a:latin typeface="+mj-lt"/>
              </a:rPr>
              <a:t>Einzelleistungen</a:t>
            </a:r>
            <a:r>
              <a:rPr lang="de-DE" sz="2000" dirty="0">
                <a:latin typeface="+mj-lt"/>
              </a:rPr>
              <a:t> </a:t>
            </a:r>
            <a:r>
              <a:rPr lang="de-DE" sz="2000" b="1" dirty="0">
                <a:latin typeface="+mj-lt"/>
              </a:rPr>
              <a:t>befreit</a:t>
            </a:r>
            <a:r>
              <a:rPr lang="de-DE" sz="2000" dirty="0">
                <a:latin typeface="+mj-lt"/>
              </a:rPr>
              <a:t>, die während der Dauer der Verhinderung zu erfüllen waren, im Gegenzug </a:t>
            </a:r>
            <a:r>
              <a:rPr lang="de-DE" sz="2000" b="1" dirty="0">
                <a:latin typeface="+mj-lt"/>
              </a:rPr>
              <a:t>entfällt</a:t>
            </a:r>
            <a:r>
              <a:rPr lang="de-DE" sz="2000" dirty="0">
                <a:latin typeface="+mj-lt"/>
              </a:rPr>
              <a:t> die </a:t>
            </a:r>
            <a:r>
              <a:rPr lang="de-DE" sz="2000" b="1" dirty="0">
                <a:latin typeface="+mj-lt"/>
              </a:rPr>
              <a:t>Entgeltzahlung</a:t>
            </a:r>
            <a:r>
              <a:rPr lang="de-DE" sz="2000" dirty="0">
                <a:latin typeface="+mj-lt"/>
              </a:rPr>
              <a:t> des </a:t>
            </a:r>
            <a:r>
              <a:rPr lang="de-DE" sz="2000" b="1" dirty="0">
                <a:latin typeface="+mj-lt"/>
              </a:rPr>
              <a:t>Vertragspartners</a:t>
            </a:r>
            <a:r>
              <a:rPr lang="de-DE" sz="2000" dirty="0">
                <a:latin typeface="+mj-lt"/>
              </a:rPr>
              <a:t> für den Zeitraum, in dem die Leistung unmöglich ist.</a:t>
            </a:r>
          </a:p>
          <a:p>
            <a:pPr marL="0" indent="0" algn="just">
              <a:lnSpc>
                <a:spcPct val="120000"/>
              </a:lnSpc>
              <a:buNone/>
            </a:pPr>
            <a:r>
              <a:rPr lang="de-DE" sz="2000" b="1" dirty="0">
                <a:latin typeface="+mj-lt"/>
              </a:rPr>
              <a:t>1.1. Saisonkarte, Skiliftkarte-Saisonkarte (LG Salzburg 08.04.2020 21, 53 R 18/21k)</a:t>
            </a:r>
          </a:p>
          <a:p>
            <a:pPr marL="0" indent="0" algn="just">
              <a:lnSpc>
                <a:spcPct val="120000"/>
              </a:lnSpc>
              <a:buNone/>
            </a:pPr>
            <a:r>
              <a:rPr lang="de-DE" sz="2000" b="1" dirty="0">
                <a:latin typeface="+mj-lt"/>
              </a:rPr>
              <a:t>a. Sachverhalt </a:t>
            </a:r>
            <a:endParaRPr lang="de-DE" sz="2000" dirty="0">
              <a:latin typeface="+mj-lt"/>
            </a:endParaRPr>
          </a:p>
          <a:p>
            <a:pPr marL="0" indent="0" algn="just">
              <a:lnSpc>
                <a:spcPct val="120000"/>
              </a:lnSpc>
              <a:buNone/>
            </a:pPr>
            <a:r>
              <a:rPr lang="de-DE" sz="2000" i="1" dirty="0">
                <a:latin typeface="+mj-lt"/>
              </a:rPr>
              <a:t>Die Käufer einer Saisonskiliftkarte klagten den Liftbetreiber auf anteilige Rückerstattung der Kosten der Liftsaisonkarte.</a:t>
            </a:r>
            <a:endParaRPr lang="de-DE" sz="2000" dirty="0">
              <a:latin typeface="+mj-lt"/>
            </a:endParaRPr>
          </a:p>
          <a:p>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5" name="Fußzeilenplatzhalter 3">
            <a:extLst>
              <a:ext uri="{FF2B5EF4-FFF2-40B4-BE49-F238E27FC236}">
                <a16:creationId xmlns:a16="http://schemas.microsoft.com/office/drawing/2014/main" id="{0B9CB786-1047-462C-B59A-DFA59773CCB2}"/>
              </a:ext>
            </a:extLst>
          </p:cNvPr>
          <p:cNvSpPr>
            <a:spLocks noGrp="1"/>
          </p:cNvSpPr>
          <p:nvPr>
            <p:ph type="ftr" sz="quarter" idx="11"/>
          </p:nvPr>
        </p:nvSpPr>
        <p:spPr>
          <a:xfrm>
            <a:off x="4165600" y="6356359"/>
            <a:ext cx="3860800" cy="365125"/>
          </a:xfrm>
        </p:spPr>
        <p:txBody>
          <a:bodyPr/>
          <a:lstStyle/>
          <a:p>
            <a:r>
              <a:rPr lang="de-AT" dirty="0"/>
              <a:t>RA Dr. Eike Lindinger,  1080 Wien, </a:t>
            </a:r>
            <a:r>
              <a:rPr lang="de-AT" dirty="0" err="1"/>
              <a:t>Wickenburgg</a:t>
            </a:r>
            <a:r>
              <a:rPr lang="de-AT" dirty="0"/>
              <a:t>. 26/5,  kanzlei@ra-el.at, 01/4020173</a:t>
            </a:r>
          </a:p>
        </p:txBody>
      </p:sp>
      <p:sp>
        <p:nvSpPr>
          <p:cNvPr id="6" name="Foliennummernplatzhalter 5"/>
          <p:cNvSpPr>
            <a:spLocks noGrp="1"/>
          </p:cNvSpPr>
          <p:nvPr>
            <p:ph type="sldNum" sz="quarter" idx="12"/>
          </p:nvPr>
        </p:nvSpPr>
        <p:spPr/>
        <p:txBody>
          <a:bodyPr/>
          <a:lstStyle/>
          <a:p>
            <a:fld id="{363C3A19-FC31-4642-AB6C-25301AC8225F}" type="slidenum">
              <a:rPr lang="de-DE" smtClean="0"/>
              <a:t>67</a:t>
            </a:fld>
            <a:endParaRPr lang="de-DE"/>
          </a:p>
        </p:txBody>
      </p:sp>
    </p:spTree>
    <p:extLst>
      <p:ext uri="{BB962C8B-B14F-4D97-AF65-F5344CB8AC3E}">
        <p14:creationId xmlns:p14="http://schemas.microsoft.com/office/powerpoint/2010/main" val="39891163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a:t>1. Dauerschuldverhältnisse</a:t>
            </a:r>
          </a:p>
        </p:txBody>
      </p:sp>
      <p:sp>
        <p:nvSpPr>
          <p:cNvPr id="3" name="Inhaltsplatzhalter 2"/>
          <p:cNvSpPr>
            <a:spLocks noGrp="1"/>
          </p:cNvSpPr>
          <p:nvPr>
            <p:ph idx="1"/>
          </p:nvPr>
        </p:nvSpPr>
        <p:spPr>
          <a:xfrm>
            <a:off x="838200" y="1335742"/>
            <a:ext cx="10515600" cy="4841222"/>
          </a:xfrm>
        </p:spPr>
        <p:txBody>
          <a:bodyPr>
            <a:normAutofit fontScale="55000" lnSpcReduction="20000"/>
          </a:bodyPr>
          <a:lstStyle/>
          <a:p>
            <a:pPr marL="0" indent="0" algn="just">
              <a:lnSpc>
                <a:spcPct val="140000"/>
              </a:lnSpc>
              <a:buNone/>
            </a:pPr>
            <a:r>
              <a:rPr lang="de-DE" sz="3600" b="1" dirty="0">
                <a:latin typeface="+mj-lt"/>
              </a:rPr>
              <a:t>b. Beurteilung </a:t>
            </a:r>
            <a:endParaRPr lang="de-DE" sz="3200" dirty="0">
              <a:latin typeface="+mj-lt"/>
            </a:endParaRPr>
          </a:p>
          <a:p>
            <a:pPr algn="just">
              <a:lnSpc>
                <a:spcPct val="120000"/>
              </a:lnSpc>
            </a:pPr>
            <a:r>
              <a:rPr lang="de-DE" sz="3600" dirty="0">
                <a:latin typeface="+mj-lt"/>
              </a:rPr>
              <a:t>Auch bei Dauerschuldverhältnissen knüpft die Rechtsprechung an § 1447 ABGB an und stellt die </a:t>
            </a:r>
            <a:r>
              <a:rPr lang="de-DE" sz="3600" b="1" dirty="0">
                <a:latin typeface="+mj-lt"/>
              </a:rPr>
              <a:t>Unmöglichkeit der weder verschuldeten noch voraussehbaren wirtschaftlichen </a:t>
            </a:r>
            <a:r>
              <a:rPr lang="de-DE" sz="3600" b="1" dirty="0" err="1">
                <a:latin typeface="+mj-lt"/>
              </a:rPr>
              <a:t>Unerschwinglichkeit</a:t>
            </a:r>
            <a:r>
              <a:rPr lang="de-DE" sz="3600" b="1" dirty="0">
                <a:latin typeface="+mj-lt"/>
              </a:rPr>
              <a:t> aufgrund nachträglicher Erschwerung der Leistung</a:t>
            </a:r>
            <a:r>
              <a:rPr lang="de-DE" sz="3600" dirty="0">
                <a:latin typeface="+mj-lt"/>
              </a:rPr>
              <a:t> mit der Konsequenz </a:t>
            </a:r>
            <a:r>
              <a:rPr lang="de-DE" sz="3600" b="1" dirty="0">
                <a:latin typeface="+mj-lt"/>
              </a:rPr>
              <a:t>gleich</a:t>
            </a:r>
            <a:r>
              <a:rPr lang="de-DE" sz="3600" dirty="0">
                <a:latin typeface="+mj-lt"/>
              </a:rPr>
              <a:t>, dass sich die </a:t>
            </a:r>
            <a:r>
              <a:rPr lang="de-DE" sz="3600" dirty="0" err="1">
                <a:latin typeface="+mj-lt"/>
              </a:rPr>
              <a:t>hievon</a:t>
            </a:r>
            <a:r>
              <a:rPr lang="de-DE" sz="3600" dirty="0">
                <a:latin typeface="+mj-lt"/>
              </a:rPr>
              <a:t> betroffene Partei vom Vertrag aus wichtigem Grunde lösen kann (vgl. </a:t>
            </a:r>
            <a:r>
              <a:rPr lang="de-DE" sz="3600" i="1" dirty="0" err="1">
                <a:latin typeface="+mj-lt"/>
              </a:rPr>
              <a:t>Kletecka</a:t>
            </a:r>
            <a:r>
              <a:rPr lang="de-DE" sz="3600" i="1" dirty="0">
                <a:latin typeface="+mj-lt"/>
              </a:rPr>
              <a:t>/Schauer</a:t>
            </a:r>
            <a:r>
              <a:rPr lang="de-DE" sz="3600" dirty="0">
                <a:latin typeface="+mj-lt"/>
              </a:rPr>
              <a:t>, ABGB-On 1.05, § 1447, Rz 27/1).</a:t>
            </a:r>
          </a:p>
          <a:p>
            <a:pPr algn="just">
              <a:lnSpc>
                <a:spcPct val="120000"/>
              </a:lnSpc>
            </a:pPr>
            <a:r>
              <a:rPr lang="de-DE" sz="3600" dirty="0">
                <a:latin typeface="+mj-lt"/>
              </a:rPr>
              <a:t>Ausgehend von den zu § 1447 ABGB normierten Grundsätzen, ist die </a:t>
            </a:r>
            <a:r>
              <a:rPr lang="de-DE" sz="3600" b="1" dirty="0">
                <a:latin typeface="+mj-lt"/>
              </a:rPr>
              <a:t>am 16.03.2020 </a:t>
            </a:r>
            <a:r>
              <a:rPr lang="de-DE" sz="3600" dirty="0">
                <a:latin typeface="+mj-lt"/>
              </a:rPr>
              <a:t>für sämtliche Seilbahnen, Skipisten und Skigebiete in ganz Österreich in Kraft tretende </a:t>
            </a:r>
            <a:r>
              <a:rPr lang="de-DE" sz="3600" b="1" dirty="0">
                <a:latin typeface="+mj-lt"/>
              </a:rPr>
              <a:t>behördliche</a:t>
            </a:r>
            <a:r>
              <a:rPr lang="de-DE" sz="3600" dirty="0">
                <a:latin typeface="+mj-lt"/>
              </a:rPr>
              <a:t> </a:t>
            </a:r>
            <a:r>
              <a:rPr lang="de-DE" sz="3600" b="1" dirty="0">
                <a:latin typeface="+mj-lt"/>
              </a:rPr>
              <a:t>Betriebssperre</a:t>
            </a:r>
            <a:r>
              <a:rPr lang="de-DE" sz="3600" dirty="0">
                <a:latin typeface="+mj-lt"/>
              </a:rPr>
              <a:t>, die pandemiebedingt war, ein solches </a:t>
            </a:r>
            <a:r>
              <a:rPr lang="de-DE" sz="3600" b="1" dirty="0">
                <a:latin typeface="+mj-lt"/>
              </a:rPr>
              <a:t>Ereignis der höheren Gewalt </a:t>
            </a:r>
            <a:r>
              <a:rPr lang="de-DE" sz="3600" dirty="0" err="1">
                <a:latin typeface="+mj-lt"/>
              </a:rPr>
              <a:t>iSd</a:t>
            </a:r>
            <a:r>
              <a:rPr lang="de-DE" sz="3600" dirty="0">
                <a:latin typeface="+mj-lt"/>
              </a:rPr>
              <a:t> § 1447 ABGB.</a:t>
            </a:r>
          </a:p>
          <a:p>
            <a:pPr algn="just">
              <a:lnSpc>
                <a:spcPct val="120000"/>
              </a:lnSpc>
            </a:pPr>
            <a:r>
              <a:rPr lang="de-DE" sz="3600" dirty="0">
                <a:latin typeface="+mj-lt"/>
              </a:rPr>
              <a:t>Die vom Skiliftbetreiber zu erbringende </a:t>
            </a:r>
            <a:r>
              <a:rPr lang="de-DE" sz="3600" b="1" dirty="0">
                <a:latin typeface="+mj-lt"/>
              </a:rPr>
              <a:t>Leistung</a:t>
            </a:r>
            <a:r>
              <a:rPr lang="de-DE" sz="3600" dirty="0">
                <a:latin typeface="+mj-lt"/>
              </a:rPr>
              <a:t> ist rechtlich zum Teil </a:t>
            </a:r>
            <a:r>
              <a:rPr lang="de-DE" sz="3600" b="1" dirty="0">
                <a:latin typeface="+mj-lt"/>
              </a:rPr>
              <a:t>unmöglich</a:t>
            </a:r>
            <a:r>
              <a:rPr lang="de-DE" sz="3600" dirty="0">
                <a:latin typeface="+mj-lt"/>
              </a:rPr>
              <a:t> </a:t>
            </a:r>
            <a:r>
              <a:rPr lang="de-DE" sz="3600" b="1" dirty="0">
                <a:latin typeface="+mj-lt"/>
              </a:rPr>
              <a:t>geworden</a:t>
            </a:r>
            <a:r>
              <a:rPr lang="de-DE" sz="3600" dirty="0">
                <a:latin typeface="+mj-lt"/>
              </a:rPr>
              <a:t>. Damit ist sowohl die Seilbahn von der Erbringung ihrer Leistung ab 16.03.2020 befreit und entfällt auch die Entgeltzahlungspflicht des Saisonkartenbenutzers für die Dauer der Betriebssperre vom 16.03.2020 bis 03.05.2020.</a:t>
            </a:r>
          </a:p>
          <a:p>
            <a:pPr marL="0" indent="0" algn="just">
              <a:buNone/>
            </a:pPr>
            <a:endParaRPr lang="de-DE" dirty="0">
              <a:latin typeface="+mj-lt"/>
            </a:endParaRPr>
          </a:p>
          <a:p>
            <a:pPr marL="0" indent="0" algn="just">
              <a:lnSpc>
                <a:spcPct val="120000"/>
              </a:lnSpc>
              <a:buNone/>
            </a:pPr>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5" name="Fußzeilenplatzhalter 3">
            <a:extLst>
              <a:ext uri="{FF2B5EF4-FFF2-40B4-BE49-F238E27FC236}">
                <a16:creationId xmlns:a16="http://schemas.microsoft.com/office/drawing/2014/main" id="{0B9CB786-1047-462C-B59A-DFA59773CCB2}"/>
              </a:ext>
            </a:extLst>
          </p:cNvPr>
          <p:cNvSpPr>
            <a:spLocks noGrp="1"/>
          </p:cNvSpPr>
          <p:nvPr>
            <p:ph type="ftr" sz="quarter" idx="11"/>
          </p:nvPr>
        </p:nvSpPr>
        <p:spPr>
          <a:xfrm>
            <a:off x="4165600" y="6356359"/>
            <a:ext cx="3860800" cy="365125"/>
          </a:xfrm>
        </p:spPr>
        <p:txBody>
          <a:bodyPr/>
          <a:lstStyle/>
          <a:p>
            <a:r>
              <a:rPr lang="de-AT" dirty="0"/>
              <a:t>RA Dr. Eike Lindinger,  1080 Wien, </a:t>
            </a:r>
            <a:r>
              <a:rPr lang="de-AT" dirty="0" err="1"/>
              <a:t>Wickenburgg</a:t>
            </a:r>
            <a:r>
              <a:rPr lang="de-AT" dirty="0"/>
              <a:t>. 26/5,  kanzlei@ra-el.at, 01/4020173</a:t>
            </a:r>
          </a:p>
        </p:txBody>
      </p:sp>
      <p:sp>
        <p:nvSpPr>
          <p:cNvPr id="6" name="Foliennummernplatzhalter 5"/>
          <p:cNvSpPr>
            <a:spLocks noGrp="1"/>
          </p:cNvSpPr>
          <p:nvPr>
            <p:ph type="sldNum" sz="quarter" idx="12"/>
          </p:nvPr>
        </p:nvSpPr>
        <p:spPr/>
        <p:txBody>
          <a:bodyPr/>
          <a:lstStyle/>
          <a:p>
            <a:fld id="{363C3A19-FC31-4642-AB6C-25301AC8225F}" type="slidenum">
              <a:rPr lang="de-DE" smtClean="0"/>
              <a:t>68</a:t>
            </a:fld>
            <a:endParaRPr lang="de-DE"/>
          </a:p>
        </p:txBody>
      </p:sp>
    </p:spTree>
    <p:extLst>
      <p:ext uri="{BB962C8B-B14F-4D97-AF65-F5344CB8AC3E}">
        <p14:creationId xmlns:p14="http://schemas.microsoft.com/office/powerpoint/2010/main" val="13615043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a:t>1. Dauerschuldverhältnisse</a:t>
            </a:r>
          </a:p>
        </p:txBody>
      </p:sp>
      <p:sp>
        <p:nvSpPr>
          <p:cNvPr id="3" name="Inhaltsplatzhalter 2"/>
          <p:cNvSpPr>
            <a:spLocks noGrp="1"/>
          </p:cNvSpPr>
          <p:nvPr>
            <p:ph idx="1"/>
          </p:nvPr>
        </p:nvSpPr>
        <p:spPr/>
        <p:txBody>
          <a:bodyPr>
            <a:normAutofit fontScale="70000" lnSpcReduction="20000"/>
          </a:bodyPr>
          <a:lstStyle/>
          <a:p>
            <a:pPr algn="just">
              <a:lnSpc>
                <a:spcPct val="120000"/>
              </a:lnSpc>
            </a:pPr>
            <a:r>
              <a:rPr lang="de-DE" dirty="0">
                <a:latin typeface="+mj-lt"/>
              </a:rPr>
              <a:t>Auch wenn die Nutzbarkeit einer Saisonkarte von den Witterungsbedingungen abhängt, ändert dies nichts daran, dass der Liftbetreiber </a:t>
            </a:r>
            <a:r>
              <a:rPr lang="de-DE" sz="2900" b="1" dirty="0">
                <a:latin typeface="+mj-lt"/>
              </a:rPr>
              <a:t>keinen Anspruch auf Entgelt </a:t>
            </a:r>
            <a:r>
              <a:rPr lang="de-DE" dirty="0">
                <a:latin typeface="+mj-lt"/>
              </a:rPr>
              <a:t>für jenen </a:t>
            </a:r>
            <a:r>
              <a:rPr lang="de-DE" sz="2900" b="1" dirty="0">
                <a:latin typeface="+mj-lt"/>
              </a:rPr>
              <a:t>Zeitraum</a:t>
            </a:r>
            <a:r>
              <a:rPr lang="de-DE" dirty="0">
                <a:latin typeface="+mj-lt"/>
              </a:rPr>
              <a:t> hat, in dem aufgrund der dargestellten rechtlichen Unmöglichkeit </a:t>
            </a:r>
            <a:r>
              <a:rPr lang="de-DE" sz="2900" b="1" dirty="0">
                <a:latin typeface="+mj-lt"/>
              </a:rPr>
              <a:t>kein Leistungsaustausch stattfinden </a:t>
            </a:r>
            <a:r>
              <a:rPr lang="de-DE" dirty="0">
                <a:latin typeface="+mj-lt"/>
              </a:rPr>
              <a:t>kann.</a:t>
            </a:r>
          </a:p>
          <a:p>
            <a:pPr algn="just">
              <a:lnSpc>
                <a:spcPct val="120000"/>
              </a:lnSpc>
            </a:pPr>
            <a:r>
              <a:rPr lang="de-DE" dirty="0">
                <a:latin typeface="+mj-lt"/>
              </a:rPr>
              <a:t>Ebenso lässt sich der Schluss </a:t>
            </a:r>
            <a:r>
              <a:rPr lang="de-DE" sz="2900" b="1" dirty="0">
                <a:latin typeface="+mj-lt"/>
              </a:rPr>
              <a:t>nicht</a:t>
            </a:r>
            <a:r>
              <a:rPr lang="de-DE" dirty="0">
                <a:latin typeface="+mj-lt"/>
              </a:rPr>
              <a:t> ziehen, dass ab einer gewissen Anzahl von Tagesfahrten eine </a:t>
            </a:r>
            <a:r>
              <a:rPr lang="de-DE" sz="2900" b="1" dirty="0">
                <a:latin typeface="+mj-lt"/>
              </a:rPr>
              <a:t>Anpassung nach § 1447 ABGB</a:t>
            </a:r>
            <a:r>
              <a:rPr lang="de-DE" dirty="0">
                <a:latin typeface="+mj-lt"/>
              </a:rPr>
              <a:t> für den Fall einer nachträglichen Teilunmöglichkeit wegen Amortisation des Saisonkartenpreises nicht mehr stattzufinden hätte. Dies würde zu einer unsachlichen und damit willkürlich nachträglichen Anpassung nach § 1447 ABGB - abhängig vom bisherigen Nutzen - der Saisonkarte führen. </a:t>
            </a:r>
          </a:p>
          <a:p>
            <a:pPr algn="just">
              <a:lnSpc>
                <a:spcPct val="120000"/>
              </a:lnSpc>
            </a:pPr>
            <a:r>
              <a:rPr lang="de-DE" sz="2900" b="1" dirty="0">
                <a:latin typeface="+mj-lt"/>
              </a:rPr>
              <a:t>Nicht jeder einzelne Tag </a:t>
            </a:r>
            <a:r>
              <a:rPr lang="de-DE" dirty="0">
                <a:latin typeface="+mj-lt"/>
              </a:rPr>
              <a:t>einer witterungs- oder betriebsbedingten </a:t>
            </a:r>
            <a:r>
              <a:rPr lang="de-DE" sz="2900" b="1" dirty="0">
                <a:latin typeface="+mj-lt"/>
              </a:rPr>
              <a:t>Betriebsunterbrechung</a:t>
            </a:r>
            <a:r>
              <a:rPr lang="de-DE" dirty="0">
                <a:latin typeface="+mj-lt"/>
              </a:rPr>
              <a:t> oder </a:t>
            </a:r>
            <a:r>
              <a:rPr lang="de-DE" sz="2900" b="1" dirty="0">
                <a:latin typeface="+mj-lt"/>
              </a:rPr>
              <a:t>Betriebseinschränkung</a:t>
            </a:r>
            <a:r>
              <a:rPr lang="de-DE" dirty="0">
                <a:latin typeface="+mj-lt"/>
              </a:rPr>
              <a:t> nach § 1447 ABGB führt sofort zur </a:t>
            </a:r>
            <a:r>
              <a:rPr lang="de-DE" sz="2900" b="1" dirty="0">
                <a:latin typeface="+mj-lt"/>
              </a:rPr>
              <a:t>Anpassung</a:t>
            </a:r>
            <a:r>
              <a:rPr lang="de-DE" dirty="0">
                <a:latin typeface="+mj-lt"/>
              </a:rPr>
              <a:t> des </a:t>
            </a:r>
            <a:r>
              <a:rPr lang="de-DE" sz="2900" b="1" dirty="0">
                <a:latin typeface="+mj-lt"/>
              </a:rPr>
              <a:t>Entgeltes</a:t>
            </a:r>
            <a:r>
              <a:rPr lang="de-DE" dirty="0">
                <a:latin typeface="+mj-lt"/>
              </a:rPr>
              <a:t> einer Saisonkarte im Wege einer Teilunmöglichkeit.</a:t>
            </a:r>
          </a:p>
          <a:p>
            <a:pPr algn="just">
              <a:lnSpc>
                <a:spcPct val="120000"/>
              </a:lnSpc>
            </a:pPr>
            <a:endParaRPr lang="de-DE" dirty="0"/>
          </a:p>
          <a:p>
            <a:pPr marL="0" indent="0" algn="just">
              <a:lnSpc>
                <a:spcPct val="120000"/>
              </a:lnSpc>
              <a:buNone/>
            </a:pPr>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5" name="Fußzeilenplatzhalter 3">
            <a:extLst>
              <a:ext uri="{FF2B5EF4-FFF2-40B4-BE49-F238E27FC236}">
                <a16:creationId xmlns:a16="http://schemas.microsoft.com/office/drawing/2014/main" id="{0B9CB786-1047-462C-B59A-DFA59773CCB2}"/>
              </a:ext>
            </a:extLst>
          </p:cNvPr>
          <p:cNvSpPr>
            <a:spLocks noGrp="1"/>
          </p:cNvSpPr>
          <p:nvPr>
            <p:ph type="ftr" sz="quarter" idx="11"/>
          </p:nvPr>
        </p:nvSpPr>
        <p:spPr>
          <a:xfrm>
            <a:off x="4165600" y="6356359"/>
            <a:ext cx="3860800" cy="365125"/>
          </a:xfrm>
        </p:spPr>
        <p:txBody>
          <a:bodyPr/>
          <a:lstStyle/>
          <a:p>
            <a:r>
              <a:rPr lang="de-AT" dirty="0"/>
              <a:t>RA Dr. Eike Lindinger,  1080 Wien, </a:t>
            </a:r>
            <a:r>
              <a:rPr lang="de-AT" dirty="0" err="1"/>
              <a:t>Wickenburgg</a:t>
            </a:r>
            <a:r>
              <a:rPr lang="de-AT" dirty="0"/>
              <a:t>. 26/5,  kanzlei@ra-el.at, 01/4020173</a:t>
            </a:r>
          </a:p>
        </p:txBody>
      </p:sp>
      <p:sp>
        <p:nvSpPr>
          <p:cNvPr id="6" name="Foliennummernplatzhalter 5"/>
          <p:cNvSpPr>
            <a:spLocks noGrp="1"/>
          </p:cNvSpPr>
          <p:nvPr>
            <p:ph type="sldNum" sz="quarter" idx="12"/>
          </p:nvPr>
        </p:nvSpPr>
        <p:spPr/>
        <p:txBody>
          <a:bodyPr/>
          <a:lstStyle/>
          <a:p>
            <a:fld id="{363C3A19-FC31-4642-AB6C-25301AC8225F}" type="slidenum">
              <a:rPr lang="de-DE" smtClean="0"/>
              <a:t>69</a:t>
            </a:fld>
            <a:endParaRPr lang="de-DE"/>
          </a:p>
        </p:txBody>
      </p:sp>
    </p:spTree>
    <p:extLst>
      <p:ext uri="{BB962C8B-B14F-4D97-AF65-F5344CB8AC3E}">
        <p14:creationId xmlns:p14="http://schemas.microsoft.com/office/powerpoint/2010/main" val="99368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7060" y="2512902"/>
            <a:ext cx="10515600" cy="1325563"/>
          </a:xfrm>
        </p:spPr>
        <p:txBody>
          <a:bodyPr/>
          <a:lstStyle/>
          <a:p>
            <a:pPr algn="ctr"/>
            <a:r>
              <a:rPr lang="de-DE" b="1" dirty="0"/>
              <a:t>I. Fragestellungen Reiserecht</a:t>
            </a:r>
          </a:p>
        </p:txBody>
      </p:sp>
      <p:sp>
        <p:nvSpPr>
          <p:cNvPr id="3" name="Fußzeilenplatzhalter 2"/>
          <p:cNvSpPr>
            <a:spLocks noGrp="1"/>
          </p:cNvSpPr>
          <p:nvPr>
            <p:ph type="ftr" sz="quarter" idx="11"/>
          </p:nvPr>
        </p:nvSpPr>
        <p:spPr/>
        <p:txBody>
          <a:bodyPr/>
          <a:lstStyle/>
          <a:p>
            <a:r>
              <a:rPr lang="de-DE"/>
              <a:t>RA Dr. Eike Lindinger,  1080 Wien, Wickenburgg. 26/5,  kanzlei@ra-el.at, 01/4020173</a:t>
            </a:r>
          </a:p>
        </p:txBody>
      </p:sp>
      <p:sp>
        <p:nvSpPr>
          <p:cNvPr id="4" name="Foliennummernplatzhalter 3"/>
          <p:cNvSpPr>
            <a:spLocks noGrp="1"/>
          </p:cNvSpPr>
          <p:nvPr>
            <p:ph type="sldNum" sz="quarter" idx="12"/>
          </p:nvPr>
        </p:nvSpPr>
        <p:spPr/>
        <p:txBody>
          <a:bodyPr/>
          <a:lstStyle/>
          <a:p>
            <a:fld id="{6E2B935C-0738-495B-9060-E3C00A558146}" type="slidenum">
              <a:rPr lang="de-DE" smtClean="0"/>
              <a:t>7</a:t>
            </a:fld>
            <a:endParaRPr lang="de-DE"/>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Tree>
    <p:extLst>
      <p:ext uri="{BB962C8B-B14F-4D97-AF65-F5344CB8AC3E}">
        <p14:creationId xmlns:p14="http://schemas.microsoft.com/office/powerpoint/2010/main" val="7578908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a:t>1. Dauerschuldverhältnisse</a:t>
            </a:r>
          </a:p>
        </p:txBody>
      </p:sp>
      <p:sp>
        <p:nvSpPr>
          <p:cNvPr id="3" name="Inhaltsplatzhalter 2"/>
          <p:cNvSpPr>
            <a:spLocks noGrp="1"/>
          </p:cNvSpPr>
          <p:nvPr>
            <p:ph idx="1"/>
          </p:nvPr>
        </p:nvSpPr>
        <p:spPr/>
        <p:txBody>
          <a:bodyPr>
            <a:normAutofit/>
          </a:bodyPr>
          <a:lstStyle/>
          <a:p>
            <a:pPr marL="0" indent="0" algn="just">
              <a:lnSpc>
                <a:spcPct val="120000"/>
              </a:lnSpc>
              <a:buNone/>
            </a:pPr>
            <a:r>
              <a:rPr lang="de-DE" sz="2000" b="1" dirty="0">
                <a:latin typeface="+mj-lt"/>
              </a:rPr>
              <a:t>1.2. Fitnessstudio – Pflicht zur Rückzahlung von Fitnessstudiobeiträgen wegen behördlicher Schließung</a:t>
            </a:r>
            <a:r>
              <a:rPr lang="de-DE" sz="2400" b="1" dirty="0">
                <a:latin typeface="+mj-lt"/>
              </a:rPr>
              <a:t> </a:t>
            </a:r>
            <a:r>
              <a:rPr lang="de-DE" sz="2000" dirty="0">
                <a:latin typeface="+mj-lt"/>
              </a:rPr>
              <a:t>(LG Osnabrück Urteil vom 09.07.2021-2 S 35/21) – Exkurs Deutsche Rechtsprechung)</a:t>
            </a:r>
          </a:p>
          <a:p>
            <a:pPr marL="0" indent="0" algn="just">
              <a:lnSpc>
                <a:spcPct val="120000"/>
              </a:lnSpc>
              <a:buNone/>
            </a:pPr>
            <a:r>
              <a:rPr lang="de-DE" sz="2000" b="1" dirty="0">
                <a:latin typeface="+mj-lt"/>
              </a:rPr>
              <a:t>a. Sachverhalt</a:t>
            </a:r>
            <a:endParaRPr lang="de-DE" sz="2400" dirty="0">
              <a:latin typeface="+mj-lt"/>
            </a:endParaRPr>
          </a:p>
          <a:p>
            <a:pPr marL="0" indent="0" algn="just">
              <a:lnSpc>
                <a:spcPct val="100000"/>
              </a:lnSpc>
              <a:buNone/>
            </a:pPr>
            <a:r>
              <a:rPr lang="de-DE" sz="2000" i="1" dirty="0">
                <a:latin typeface="+mj-lt"/>
              </a:rPr>
              <a:t>Ein Konsument hat einen Mitgliedsvertrag über 24 Monate bei einem Fitnessstudio abgeschlossen. Aufgrund behördlicher Anordnung musste das Fitnessstudio vom 16.03.2020 bis 04.06.2020 schließen. Während der Schließung kündigte das Mitglied seine Mitgliedschaft auf, die Mitgliedsbeiträge wurden vom Fitnessstudio auch für den Zeitraum der Schließung weiterhin eingezogen.</a:t>
            </a:r>
            <a:endParaRPr lang="de-DE" sz="2000" dirty="0">
              <a:latin typeface="+mj-lt"/>
            </a:endParaRPr>
          </a:p>
          <a:p>
            <a:pPr marL="0" indent="0" algn="just">
              <a:lnSpc>
                <a:spcPct val="120000"/>
              </a:lnSpc>
              <a:buNone/>
            </a:pPr>
            <a:endParaRPr lang="de-DE" dirty="0">
              <a:latin typeface="+mj-lt"/>
            </a:endParaRPr>
          </a:p>
          <a:p>
            <a:pPr marL="0" indent="0" algn="just">
              <a:lnSpc>
                <a:spcPct val="120000"/>
              </a:lnSpc>
              <a:buNone/>
            </a:pPr>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5" name="Fußzeilenplatzhalter 3">
            <a:extLst>
              <a:ext uri="{FF2B5EF4-FFF2-40B4-BE49-F238E27FC236}">
                <a16:creationId xmlns:a16="http://schemas.microsoft.com/office/drawing/2014/main" id="{0B9CB786-1047-462C-B59A-DFA59773CCB2}"/>
              </a:ext>
            </a:extLst>
          </p:cNvPr>
          <p:cNvSpPr>
            <a:spLocks noGrp="1"/>
          </p:cNvSpPr>
          <p:nvPr>
            <p:ph type="ftr" sz="quarter" idx="11"/>
          </p:nvPr>
        </p:nvSpPr>
        <p:spPr>
          <a:xfrm>
            <a:off x="4165600" y="6356359"/>
            <a:ext cx="3860800" cy="365125"/>
          </a:xfrm>
        </p:spPr>
        <p:txBody>
          <a:bodyPr/>
          <a:lstStyle/>
          <a:p>
            <a:r>
              <a:rPr lang="de-AT" dirty="0"/>
              <a:t>RA Dr. Eike Lindinger,  1080 Wien, </a:t>
            </a:r>
            <a:r>
              <a:rPr lang="de-AT" dirty="0" err="1"/>
              <a:t>Wickenburgg</a:t>
            </a:r>
            <a:r>
              <a:rPr lang="de-AT" dirty="0"/>
              <a:t>. 26/5,  kanzlei@ra-el.at, 01/4020173</a:t>
            </a:r>
          </a:p>
        </p:txBody>
      </p:sp>
      <p:sp>
        <p:nvSpPr>
          <p:cNvPr id="6" name="Foliennummernplatzhalter 5"/>
          <p:cNvSpPr>
            <a:spLocks noGrp="1"/>
          </p:cNvSpPr>
          <p:nvPr>
            <p:ph type="sldNum" sz="quarter" idx="12"/>
          </p:nvPr>
        </p:nvSpPr>
        <p:spPr/>
        <p:txBody>
          <a:bodyPr/>
          <a:lstStyle/>
          <a:p>
            <a:fld id="{363C3A19-FC31-4642-AB6C-25301AC8225F}" type="slidenum">
              <a:rPr lang="de-DE" smtClean="0"/>
              <a:t>70</a:t>
            </a:fld>
            <a:endParaRPr lang="de-DE"/>
          </a:p>
        </p:txBody>
      </p:sp>
    </p:spTree>
    <p:extLst>
      <p:ext uri="{BB962C8B-B14F-4D97-AF65-F5344CB8AC3E}">
        <p14:creationId xmlns:p14="http://schemas.microsoft.com/office/powerpoint/2010/main" val="5809710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a:t>1. Dauerschuldverhältnisse</a:t>
            </a:r>
          </a:p>
        </p:txBody>
      </p:sp>
      <p:sp>
        <p:nvSpPr>
          <p:cNvPr id="3" name="Inhaltsplatzhalter 2"/>
          <p:cNvSpPr>
            <a:spLocks noGrp="1"/>
          </p:cNvSpPr>
          <p:nvPr>
            <p:ph idx="1"/>
          </p:nvPr>
        </p:nvSpPr>
        <p:spPr/>
        <p:txBody>
          <a:bodyPr>
            <a:normAutofit/>
          </a:bodyPr>
          <a:lstStyle/>
          <a:p>
            <a:pPr marL="0" indent="0" algn="just">
              <a:lnSpc>
                <a:spcPct val="120000"/>
              </a:lnSpc>
              <a:buNone/>
            </a:pPr>
            <a:r>
              <a:rPr lang="de-DE" sz="2200" b="1" dirty="0">
                <a:latin typeface="+mj-lt"/>
              </a:rPr>
              <a:t>b. Beurteilung</a:t>
            </a:r>
          </a:p>
          <a:p>
            <a:pPr algn="just">
              <a:lnSpc>
                <a:spcPct val="100000"/>
              </a:lnSpc>
            </a:pPr>
            <a:r>
              <a:rPr lang="de-DE" sz="2000" dirty="0">
                <a:latin typeface="+mj-lt"/>
              </a:rPr>
              <a:t>Ein Fitnessstudio ist </a:t>
            </a:r>
            <a:r>
              <a:rPr lang="de-DE" sz="2000" b="1" dirty="0">
                <a:latin typeface="+mj-lt"/>
              </a:rPr>
              <a:t>verpflichtet</a:t>
            </a:r>
            <a:r>
              <a:rPr lang="de-DE" sz="2000" dirty="0">
                <a:latin typeface="+mj-lt"/>
              </a:rPr>
              <a:t>, </a:t>
            </a:r>
            <a:r>
              <a:rPr lang="de-DE" sz="2000" b="1" dirty="0">
                <a:latin typeface="+mj-lt"/>
              </a:rPr>
              <a:t>gezahlte</a:t>
            </a:r>
            <a:r>
              <a:rPr lang="de-DE" sz="2000" dirty="0">
                <a:latin typeface="+mj-lt"/>
              </a:rPr>
              <a:t> </a:t>
            </a:r>
            <a:r>
              <a:rPr lang="de-DE" sz="2000" b="1" dirty="0">
                <a:latin typeface="+mj-lt"/>
              </a:rPr>
              <a:t>Beträge</a:t>
            </a:r>
            <a:r>
              <a:rPr lang="de-DE" sz="2000" dirty="0">
                <a:latin typeface="+mj-lt"/>
              </a:rPr>
              <a:t> </a:t>
            </a:r>
            <a:r>
              <a:rPr lang="de-DE" sz="2000" b="1" dirty="0">
                <a:latin typeface="+mj-lt"/>
              </a:rPr>
              <a:t>zu</a:t>
            </a:r>
            <a:r>
              <a:rPr lang="de-DE" sz="2000" dirty="0">
                <a:latin typeface="+mj-lt"/>
              </a:rPr>
              <a:t> </a:t>
            </a:r>
            <a:r>
              <a:rPr lang="de-DE" sz="2000" b="1" dirty="0">
                <a:latin typeface="+mj-lt"/>
              </a:rPr>
              <a:t>erstatten</a:t>
            </a:r>
            <a:r>
              <a:rPr lang="de-DE" sz="2000" dirty="0">
                <a:latin typeface="+mj-lt"/>
              </a:rPr>
              <a:t>, wenn es durch die </a:t>
            </a:r>
            <a:r>
              <a:rPr lang="de-DE" sz="2000" b="1" dirty="0">
                <a:latin typeface="+mj-lt"/>
              </a:rPr>
              <a:t>Behörde</a:t>
            </a:r>
            <a:r>
              <a:rPr lang="de-DE" sz="2000" dirty="0">
                <a:latin typeface="+mj-lt"/>
              </a:rPr>
              <a:t> </a:t>
            </a:r>
            <a:r>
              <a:rPr lang="de-DE" sz="2000" dirty="0" err="1">
                <a:latin typeface="+mj-lt"/>
              </a:rPr>
              <a:t>coronabedingt</a:t>
            </a:r>
            <a:r>
              <a:rPr lang="de-DE" sz="2000" dirty="0">
                <a:latin typeface="+mj-lt"/>
              </a:rPr>
              <a:t> </a:t>
            </a:r>
            <a:r>
              <a:rPr lang="de-DE" sz="2000" b="1" dirty="0">
                <a:latin typeface="+mj-lt"/>
              </a:rPr>
              <a:t>geschlossen</a:t>
            </a:r>
            <a:r>
              <a:rPr lang="de-DE" sz="2000" dirty="0">
                <a:latin typeface="+mj-lt"/>
              </a:rPr>
              <a:t> wurde. Dem Fitnessstudio ist die geschuldete Leistung aufgrund der Schließung unmöglich geworden, sodass sein Anspruch auf Entrichtung der Monatsbeträge für den Zeitraum der Schließung entfällt. </a:t>
            </a:r>
          </a:p>
          <a:p>
            <a:pPr algn="just">
              <a:lnSpc>
                <a:spcPct val="100000"/>
              </a:lnSpc>
            </a:pPr>
            <a:r>
              <a:rPr lang="de-DE" sz="2000" dirty="0">
                <a:latin typeface="+mj-lt"/>
              </a:rPr>
              <a:t>Eine </a:t>
            </a:r>
            <a:r>
              <a:rPr lang="de-DE" sz="2000" b="1" dirty="0">
                <a:latin typeface="+mj-lt"/>
              </a:rPr>
              <a:t>Anpassung</a:t>
            </a:r>
            <a:r>
              <a:rPr lang="de-DE" sz="2000" dirty="0">
                <a:latin typeface="+mj-lt"/>
              </a:rPr>
              <a:t> des Vertrages, dass der Schließungszeitraum </a:t>
            </a:r>
            <a:r>
              <a:rPr lang="de-DE" sz="2000" b="1" dirty="0">
                <a:latin typeface="+mj-lt"/>
              </a:rPr>
              <a:t>an das Ende der Vertragslaufzeit </a:t>
            </a:r>
            <a:r>
              <a:rPr lang="de-DE" sz="2000" dirty="0">
                <a:latin typeface="+mj-lt"/>
              </a:rPr>
              <a:t>(kostenfrei) </a:t>
            </a:r>
            <a:r>
              <a:rPr lang="de-DE" sz="2000" b="1" dirty="0">
                <a:latin typeface="+mj-lt"/>
              </a:rPr>
              <a:t>angehängt</a:t>
            </a:r>
            <a:r>
              <a:rPr lang="de-DE" sz="2000" dirty="0">
                <a:latin typeface="+mj-lt"/>
              </a:rPr>
              <a:t> wird, ist </a:t>
            </a:r>
            <a:r>
              <a:rPr lang="de-DE" sz="2000" b="1" dirty="0">
                <a:latin typeface="+mj-lt"/>
              </a:rPr>
              <a:t>nicht</a:t>
            </a:r>
            <a:r>
              <a:rPr lang="de-DE" sz="2000" dirty="0">
                <a:latin typeface="+mj-lt"/>
              </a:rPr>
              <a:t> </a:t>
            </a:r>
            <a:r>
              <a:rPr lang="de-DE" sz="2000" b="1" dirty="0">
                <a:latin typeface="+mj-lt"/>
              </a:rPr>
              <a:t>möglich</a:t>
            </a:r>
            <a:r>
              <a:rPr lang="de-DE" sz="2000" dirty="0">
                <a:latin typeface="+mj-lt"/>
              </a:rPr>
              <a:t> - eine solche Regelung gälte nur für Miet- bzw. Pachtverhältnisse gemäß Art. 240 § 7 EGBGB. In Art. 240 § 7 EGBGB wurde ausdrücklich eine Anpassung der Verträge für die Zeit der </a:t>
            </a:r>
            <a:r>
              <a:rPr lang="de-DE" sz="2000" dirty="0" err="1">
                <a:latin typeface="+mj-lt"/>
              </a:rPr>
              <a:t>coronabedingten</a:t>
            </a:r>
            <a:r>
              <a:rPr lang="de-DE" sz="2000" dirty="0">
                <a:latin typeface="+mj-lt"/>
              </a:rPr>
              <a:t> Schließung normiert. Für Freizeiteinrichtungen ist jedoch eine solche Regelung nicht getroffen.</a:t>
            </a:r>
          </a:p>
          <a:p>
            <a:pPr marL="0" indent="0" algn="just">
              <a:lnSpc>
                <a:spcPct val="120000"/>
              </a:lnSpc>
              <a:buNone/>
            </a:pPr>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5" name="Fußzeilenplatzhalter 3">
            <a:extLst>
              <a:ext uri="{FF2B5EF4-FFF2-40B4-BE49-F238E27FC236}">
                <a16:creationId xmlns:a16="http://schemas.microsoft.com/office/drawing/2014/main" id="{0B9CB786-1047-462C-B59A-DFA59773CCB2}"/>
              </a:ext>
            </a:extLst>
          </p:cNvPr>
          <p:cNvSpPr>
            <a:spLocks noGrp="1"/>
          </p:cNvSpPr>
          <p:nvPr>
            <p:ph type="ftr" sz="quarter" idx="11"/>
          </p:nvPr>
        </p:nvSpPr>
        <p:spPr>
          <a:xfrm>
            <a:off x="4165600" y="6356359"/>
            <a:ext cx="3860800" cy="365125"/>
          </a:xfrm>
        </p:spPr>
        <p:txBody>
          <a:bodyPr/>
          <a:lstStyle/>
          <a:p>
            <a:r>
              <a:rPr lang="de-AT" dirty="0"/>
              <a:t>RA Dr. Eike Lindinger,  1080 Wien, </a:t>
            </a:r>
            <a:r>
              <a:rPr lang="de-AT" dirty="0" err="1"/>
              <a:t>Wickenburgg</a:t>
            </a:r>
            <a:r>
              <a:rPr lang="de-AT" dirty="0"/>
              <a:t>. 26/5,  kanzlei@ra-el.at, 01/4020173</a:t>
            </a:r>
          </a:p>
        </p:txBody>
      </p:sp>
      <p:sp>
        <p:nvSpPr>
          <p:cNvPr id="6" name="Foliennummernplatzhalter 5"/>
          <p:cNvSpPr>
            <a:spLocks noGrp="1"/>
          </p:cNvSpPr>
          <p:nvPr>
            <p:ph type="sldNum" sz="quarter" idx="12"/>
          </p:nvPr>
        </p:nvSpPr>
        <p:spPr/>
        <p:txBody>
          <a:bodyPr/>
          <a:lstStyle/>
          <a:p>
            <a:fld id="{363C3A19-FC31-4642-AB6C-25301AC8225F}" type="slidenum">
              <a:rPr lang="de-DE" smtClean="0"/>
              <a:t>71</a:t>
            </a:fld>
            <a:endParaRPr lang="de-DE"/>
          </a:p>
        </p:txBody>
      </p:sp>
    </p:spTree>
    <p:extLst>
      <p:ext uri="{BB962C8B-B14F-4D97-AF65-F5344CB8AC3E}">
        <p14:creationId xmlns:p14="http://schemas.microsoft.com/office/powerpoint/2010/main" val="33810628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a:t>2. Einzelverträge</a:t>
            </a:r>
          </a:p>
        </p:txBody>
      </p:sp>
      <p:sp>
        <p:nvSpPr>
          <p:cNvPr id="3" name="Inhaltsplatzhalter 2"/>
          <p:cNvSpPr>
            <a:spLocks noGrp="1"/>
          </p:cNvSpPr>
          <p:nvPr>
            <p:ph idx="1"/>
          </p:nvPr>
        </p:nvSpPr>
        <p:spPr/>
        <p:txBody>
          <a:bodyPr>
            <a:normAutofit/>
          </a:bodyPr>
          <a:lstStyle/>
          <a:p>
            <a:pPr marL="0" indent="0" algn="just">
              <a:lnSpc>
                <a:spcPct val="120000"/>
              </a:lnSpc>
              <a:buNone/>
            </a:pPr>
            <a:r>
              <a:rPr lang="de-DE" sz="2000" dirty="0">
                <a:latin typeface="+mj-lt"/>
              </a:rPr>
              <a:t> </a:t>
            </a:r>
            <a:r>
              <a:rPr lang="de-DE" sz="2000" b="1" dirty="0">
                <a:latin typeface="+mj-lt"/>
              </a:rPr>
              <a:t>2.1. Beherbergungsvertrag</a:t>
            </a:r>
            <a:endParaRPr lang="de-DE" sz="2000" dirty="0">
              <a:latin typeface="+mj-lt"/>
            </a:endParaRPr>
          </a:p>
          <a:p>
            <a:pPr marL="0" indent="0" algn="just">
              <a:lnSpc>
                <a:spcPct val="100000"/>
              </a:lnSpc>
              <a:buNone/>
            </a:pPr>
            <a:r>
              <a:rPr lang="de-DE" sz="2000" dirty="0">
                <a:latin typeface="+mj-lt"/>
              </a:rPr>
              <a:t>Der zwischen einem Gast und einem Hotelier abgeschlossene Beherbergungsvertrag kommt in der Regel im Zeitpunkt der Zimmerreservierung zustande (vgl. </a:t>
            </a:r>
            <a:r>
              <a:rPr lang="de-DE" sz="2000" i="1" dirty="0">
                <a:latin typeface="+mj-lt"/>
              </a:rPr>
              <a:t>König</a:t>
            </a:r>
            <a:r>
              <a:rPr lang="de-DE" sz="2000" dirty="0">
                <a:latin typeface="+mj-lt"/>
              </a:rPr>
              <a:t>, Buchungsstornierung im Fremdenverkehr, </a:t>
            </a:r>
            <a:r>
              <a:rPr lang="de-DE" sz="2000" dirty="0" err="1">
                <a:latin typeface="+mj-lt"/>
              </a:rPr>
              <a:t>RdW</a:t>
            </a:r>
            <a:r>
              <a:rPr lang="de-DE" sz="2000" dirty="0">
                <a:latin typeface="+mj-lt"/>
              </a:rPr>
              <a:t> 1989,187). Es handelt sich bei dem Beherbergungsvertrag um einen </a:t>
            </a:r>
            <a:r>
              <a:rPr lang="de-DE" sz="2000" b="1" dirty="0">
                <a:latin typeface="+mj-lt"/>
              </a:rPr>
              <a:t>gemischten</a:t>
            </a:r>
            <a:r>
              <a:rPr lang="de-DE" sz="2000" dirty="0">
                <a:latin typeface="+mj-lt"/>
              </a:rPr>
              <a:t> </a:t>
            </a:r>
            <a:r>
              <a:rPr lang="de-DE" sz="2000" b="1" dirty="0">
                <a:latin typeface="+mj-lt"/>
              </a:rPr>
              <a:t>Vertrag</a:t>
            </a:r>
            <a:r>
              <a:rPr lang="de-DE" sz="2000" dirty="0">
                <a:latin typeface="+mj-lt"/>
              </a:rPr>
              <a:t> mit Elementen des Miet-, Dienst-, Werk- und Kaufvertrages (vgl. MietSlg. 29.588,30.249,31.634). Die </a:t>
            </a:r>
            <a:r>
              <a:rPr lang="de-DE" sz="2000" b="1" dirty="0">
                <a:latin typeface="+mj-lt"/>
              </a:rPr>
              <a:t>Reservierung eines Ferienhauses </a:t>
            </a:r>
            <a:r>
              <a:rPr lang="de-DE" sz="2000" dirty="0">
                <a:latin typeface="+mj-lt"/>
              </a:rPr>
              <a:t>ist ebenfalls als ein gemischter Vertrag aus miet- und werkvertraglichen Elementen anzusehen (vgl. </a:t>
            </a:r>
            <a:r>
              <a:rPr lang="de-DE" sz="2000" i="1" dirty="0">
                <a:latin typeface="+mj-lt"/>
              </a:rPr>
              <a:t>Binder</a:t>
            </a:r>
            <a:r>
              <a:rPr lang="de-DE" sz="2000" dirty="0">
                <a:latin typeface="+mj-lt"/>
              </a:rPr>
              <a:t> in: </a:t>
            </a:r>
            <a:r>
              <a:rPr lang="de-DE" sz="2000" i="1" dirty="0" err="1">
                <a:latin typeface="+mj-lt"/>
              </a:rPr>
              <a:t>Schwimann</a:t>
            </a:r>
            <a:r>
              <a:rPr lang="de-DE" sz="2000" dirty="0">
                <a:latin typeface="+mj-lt"/>
              </a:rPr>
              <a:t>, Praxiskommentar zum ABGB</a:t>
            </a:r>
            <a:r>
              <a:rPr lang="de-DE" sz="2000" baseline="30000" dirty="0">
                <a:latin typeface="+mj-lt"/>
              </a:rPr>
              <a:t>2</a:t>
            </a:r>
            <a:r>
              <a:rPr lang="de-DE" sz="2000" dirty="0">
                <a:latin typeface="+mj-lt"/>
              </a:rPr>
              <a:t> 1997 Rz 83 zu § 1090).</a:t>
            </a:r>
          </a:p>
          <a:p>
            <a:pPr algn="just">
              <a:lnSpc>
                <a:spcPct val="120000"/>
              </a:lnSpc>
            </a:pPr>
            <a:endParaRPr lang="de-DE" dirty="0">
              <a:latin typeface="+mj-lt"/>
            </a:endParaRPr>
          </a:p>
          <a:p>
            <a:pPr marL="0" indent="0" algn="just">
              <a:lnSpc>
                <a:spcPct val="120000"/>
              </a:lnSpc>
              <a:buNone/>
            </a:pPr>
            <a:endParaRPr lang="de-DE" dirty="0">
              <a:latin typeface="+mj-lt"/>
            </a:endParaRPr>
          </a:p>
          <a:p>
            <a:pPr marL="0" indent="0" algn="just">
              <a:lnSpc>
                <a:spcPct val="120000"/>
              </a:lnSpc>
              <a:buNone/>
            </a:pPr>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5" name="Fußzeilenplatzhalter 3">
            <a:extLst>
              <a:ext uri="{FF2B5EF4-FFF2-40B4-BE49-F238E27FC236}">
                <a16:creationId xmlns:a16="http://schemas.microsoft.com/office/drawing/2014/main" id="{0B9CB786-1047-462C-B59A-DFA59773CCB2}"/>
              </a:ext>
            </a:extLst>
          </p:cNvPr>
          <p:cNvSpPr>
            <a:spLocks noGrp="1"/>
          </p:cNvSpPr>
          <p:nvPr>
            <p:ph type="ftr" sz="quarter" idx="11"/>
          </p:nvPr>
        </p:nvSpPr>
        <p:spPr>
          <a:xfrm>
            <a:off x="4165600" y="6356359"/>
            <a:ext cx="3860800" cy="365125"/>
          </a:xfrm>
        </p:spPr>
        <p:txBody>
          <a:bodyPr/>
          <a:lstStyle/>
          <a:p>
            <a:r>
              <a:rPr lang="de-AT" dirty="0"/>
              <a:t>RA Dr. Eike Lindinger,  1080 Wien, </a:t>
            </a:r>
            <a:r>
              <a:rPr lang="de-AT" dirty="0" err="1"/>
              <a:t>Wickenburgg</a:t>
            </a:r>
            <a:r>
              <a:rPr lang="de-AT" dirty="0"/>
              <a:t>. 26/5,  kanzlei@ra-el.at, 01/4020173</a:t>
            </a:r>
          </a:p>
        </p:txBody>
      </p:sp>
      <p:sp>
        <p:nvSpPr>
          <p:cNvPr id="6" name="Foliennummernplatzhalter 5"/>
          <p:cNvSpPr>
            <a:spLocks noGrp="1"/>
          </p:cNvSpPr>
          <p:nvPr>
            <p:ph type="sldNum" sz="quarter" idx="12"/>
          </p:nvPr>
        </p:nvSpPr>
        <p:spPr/>
        <p:txBody>
          <a:bodyPr/>
          <a:lstStyle/>
          <a:p>
            <a:fld id="{363C3A19-FC31-4642-AB6C-25301AC8225F}" type="slidenum">
              <a:rPr lang="de-DE" smtClean="0"/>
              <a:t>72</a:t>
            </a:fld>
            <a:endParaRPr lang="de-DE"/>
          </a:p>
        </p:txBody>
      </p:sp>
    </p:spTree>
    <p:extLst>
      <p:ext uri="{BB962C8B-B14F-4D97-AF65-F5344CB8AC3E}">
        <p14:creationId xmlns:p14="http://schemas.microsoft.com/office/powerpoint/2010/main" val="40317629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a:t>2. Einzelverträge</a:t>
            </a:r>
          </a:p>
        </p:txBody>
      </p:sp>
      <p:sp>
        <p:nvSpPr>
          <p:cNvPr id="3" name="Inhaltsplatzhalter 2"/>
          <p:cNvSpPr>
            <a:spLocks noGrp="1"/>
          </p:cNvSpPr>
          <p:nvPr>
            <p:ph idx="1"/>
          </p:nvPr>
        </p:nvSpPr>
        <p:spPr>
          <a:xfrm>
            <a:off x="640976" y="1690688"/>
            <a:ext cx="10515600" cy="4351338"/>
          </a:xfrm>
        </p:spPr>
        <p:txBody>
          <a:bodyPr>
            <a:normAutofit/>
          </a:bodyPr>
          <a:lstStyle/>
          <a:p>
            <a:pPr marL="0" indent="0" algn="just">
              <a:lnSpc>
                <a:spcPct val="120000"/>
              </a:lnSpc>
              <a:buNone/>
            </a:pPr>
            <a:r>
              <a:rPr lang="de-DE" sz="2000" b="1" dirty="0">
                <a:latin typeface="+mj-lt"/>
              </a:rPr>
              <a:t>2.1.1. Gefahrentragung Bestandgeber</a:t>
            </a:r>
          </a:p>
          <a:p>
            <a:pPr algn="just">
              <a:lnSpc>
                <a:spcPct val="100000"/>
              </a:lnSpc>
            </a:pPr>
            <a:r>
              <a:rPr lang="de-DE" sz="2000" dirty="0">
                <a:latin typeface="+mj-lt"/>
              </a:rPr>
              <a:t>Die </a:t>
            </a:r>
            <a:r>
              <a:rPr lang="de-DE" sz="2000" b="1" dirty="0">
                <a:latin typeface="+mj-lt"/>
              </a:rPr>
              <a:t>Benützungsuntauglichkeit</a:t>
            </a:r>
            <a:r>
              <a:rPr lang="de-DE" sz="2000" dirty="0">
                <a:latin typeface="+mj-lt"/>
              </a:rPr>
              <a:t> setzt demnach </a:t>
            </a:r>
            <a:r>
              <a:rPr lang="de-DE" sz="2000" b="1" dirty="0">
                <a:latin typeface="+mj-lt"/>
              </a:rPr>
              <a:t>keine</a:t>
            </a:r>
            <a:r>
              <a:rPr lang="de-DE" sz="2000" dirty="0">
                <a:latin typeface="+mj-lt"/>
              </a:rPr>
              <a:t> unmittelbare </a:t>
            </a:r>
            <a:r>
              <a:rPr lang="de-DE" sz="2000" b="1" dirty="0">
                <a:latin typeface="+mj-lt"/>
              </a:rPr>
              <a:t>Einwirkung</a:t>
            </a:r>
            <a:r>
              <a:rPr lang="de-DE" sz="2000" dirty="0">
                <a:latin typeface="+mj-lt"/>
              </a:rPr>
              <a:t> des </a:t>
            </a:r>
            <a:r>
              <a:rPr lang="de-DE" sz="2000" b="1" dirty="0">
                <a:latin typeface="+mj-lt"/>
              </a:rPr>
              <a:t>zufälligen</a:t>
            </a:r>
            <a:r>
              <a:rPr lang="de-DE" sz="2000" dirty="0">
                <a:latin typeface="+mj-lt"/>
              </a:rPr>
              <a:t> </a:t>
            </a:r>
            <a:r>
              <a:rPr lang="de-DE" sz="2000" b="1" dirty="0">
                <a:latin typeface="+mj-lt"/>
              </a:rPr>
              <a:t>Ereignisses</a:t>
            </a:r>
            <a:r>
              <a:rPr lang="de-DE" sz="2000" dirty="0">
                <a:latin typeface="+mj-lt"/>
              </a:rPr>
              <a:t> auf die Substanz der Bestandsache voraus (vgl. Binder/</a:t>
            </a:r>
            <a:r>
              <a:rPr lang="de-DE" sz="2000" dirty="0" err="1">
                <a:latin typeface="+mj-lt"/>
              </a:rPr>
              <a:t>Pesek</a:t>
            </a:r>
            <a:r>
              <a:rPr lang="de-DE" sz="2000" dirty="0">
                <a:latin typeface="+mj-lt"/>
              </a:rPr>
              <a:t> in: Schwimann</a:t>
            </a:r>
            <a:r>
              <a:rPr lang="de-DE" sz="2000" baseline="30000" dirty="0">
                <a:latin typeface="+mj-lt"/>
              </a:rPr>
              <a:t>5</a:t>
            </a:r>
            <a:r>
              <a:rPr lang="de-DE" sz="2000" dirty="0">
                <a:latin typeface="+mj-lt"/>
              </a:rPr>
              <a:t> Rz 3 zu § 1104 ABGB). Eine absolute Unbrauchbarkeit des Bestandobjektes ist keine Voraussetzung für die Anwendbarkeit des § 1104 ABGB, lediglich der bedungene Gebrauch muss vereitelt sein (vgl. </a:t>
            </a:r>
            <a:r>
              <a:rPr lang="de-DE" sz="2000" dirty="0" err="1">
                <a:latin typeface="+mj-lt"/>
              </a:rPr>
              <a:t>EvBl</a:t>
            </a:r>
            <a:r>
              <a:rPr lang="de-DE" sz="2000" dirty="0">
                <a:latin typeface="+mj-lt"/>
              </a:rPr>
              <a:t> 1954/1).</a:t>
            </a:r>
          </a:p>
          <a:p>
            <a:pPr algn="just">
              <a:lnSpc>
                <a:spcPct val="100000"/>
              </a:lnSpc>
            </a:pPr>
            <a:r>
              <a:rPr lang="de-DE" sz="2000" dirty="0">
                <a:latin typeface="+mj-lt"/>
              </a:rPr>
              <a:t>Ebenso kann die </a:t>
            </a:r>
            <a:r>
              <a:rPr lang="de-DE" sz="2000" b="1" dirty="0">
                <a:latin typeface="+mj-lt"/>
              </a:rPr>
              <a:t>Verhinderung</a:t>
            </a:r>
            <a:r>
              <a:rPr lang="de-DE" sz="2000" dirty="0">
                <a:latin typeface="+mj-lt"/>
              </a:rPr>
              <a:t> des </a:t>
            </a:r>
            <a:r>
              <a:rPr lang="de-DE" sz="2000" b="1" dirty="0">
                <a:latin typeface="+mj-lt"/>
              </a:rPr>
              <a:t>Zuganges</a:t>
            </a:r>
            <a:r>
              <a:rPr lang="de-DE" sz="2000" dirty="0">
                <a:latin typeface="+mj-lt"/>
              </a:rPr>
              <a:t> zur </a:t>
            </a:r>
            <a:r>
              <a:rPr lang="de-DE" sz="2000" b="1" dirty="0">
                <a:latin typeface="+mj-lt"/>
              </a:rPr>
              <a:t>Benützungsuntauglichkeit</a:t>
            </a:r>
            <a:r>
              <a:rPr lang="de-DE" sz="2000" dirty="0">
                <a:latin typeface="+mj-lt"/>
              </a:rPr>
              <a:t> gezählt werden (vgl. </a:t>
            </a:r>
            <a:r>
              <a:rPr lang="de-DE" sz="2000" i="1" dirty="0">
                <a:latin typeface="+mj-lt"/>
              </a:rPr>
              <a:t>Klang</a:t>
            </a:r>
            <a:r>
              <a:rPr lang="de-DE" sz="2000" dirty="0">
                <a:latin typeface="+mj-lt"/>
              </a:rPr>
              <a:t> in: </a:t>
            </a:r>
            <a:r>
              <a:rPr lang="de-DE" sz="2000" i="1" dirty="0">
                <a:latin typeface="+mj-lt"/>
              </a:rPr>
              <a:t>Klang,</a:t>
            </a:r>
            <a:r>
              <a:rPr lang="de-DE" sz="2000" dirty="0">
                <a:latin typeface="+mj-lt"/>
              </a:rPr>
              <a:t> ABGB</a:t>
            </a:r>
            <a:r>
              <a:rPr lang="de-DE" sz="2000" baseline="30000" dirty="0">
                <a:latin typeface="+mj-lt"/>
              </a:rPr>
              <a:t>2</a:t>
            </a:r>
            <a:r>
              <a:rPr lang="de-DE" sz="2000" dirty="0">
                <a:latin typeface="+mj-lt"/>
              </a:rPr>
              <a:t> V 81), wonach auch die Verhinderung des Zugangs zur Bestandsache, etwa infolge Überschwemmung, unter die Bestimmung des § 1104 ABGB subsumiert wurde.</a:t>
            </a:r>
          </a:p>
          <a:p>
            <a:pPr marL="0" indent="0" algn="just">
              <a:lnSpc>
                <a:spcPct val="120000"/>
              </a:lnSpc>
              <a:buNone/>
            </a:pPr>
            <a:r>
              <a:rPr lang="de-DE" sz="2000" dirty="0">
                <a:latin typeface="+mj-lt"/>
              </a:rPr>
              <a:t> </a:t>
            </a:r>
          </a:p>
          <a:p>
            <a:pPr marL="0" indent="0" algn="just">
              <a:lnSpc>
                <a:spcPct val="120000"/>
              </a:lnSpc>
              <a:buNone/>
            </a:pPr>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5" name="Fußzeilenplatzhalter 3">
            <a:extLst>
              <a:ext uri="{FF2B5EF4-FFF2-40B4-BE49-F238E27FC236}">
                <a16:creationId xmlns:a16="http://schemas.microsoft.com/office/drawing/2014/main" id="{0B9CB786-1047-462C-B59A-DFA59773CCB2}"/>
              </a:ext>
            </a:extLst>
          </p:cNvPr>
          <p:cNvSpPr>
            <a:spLocks noGrp="1"/>
          </p:cNvSpPr>
          <p:nvPr>
            <p:ph type="ftr" sz="quarter" idx="11"/>
          </p:nvPr>
        </p:nvSpPr>
        <p:spPr>
          <a:xfrm>
            <a:off x="4165600" y="6356359"/>
            <a:ext cx="3860800" cy="365125"/>
          </a:xfrm>
        </p:spPr>
        <p:txBody>
          <a:bodyPr/>
          <a:lstStyle/>
          <a:p>
            <a:r>
              <a:rPr lang="de-AT" dirty="0"/>
              <a:t>RA Dr. Eike Lindinger,  1080 Wien, </a:t>
            </a:r>
            <a:r>
              <a:rPr lang="de-AT" dirty="0" err="1"/>
              <a:t>Wickenburgg</a:t>
            </a:r>
            <a:r>
              <a:rPr lang="de-AT" dirty="0"/>
              <a:t>. 26/5,  kanzlei@ra-el.at, 01/4020173</a:t>
            </a:r>
          </a:p>
        </p:txBody>
      </p:sp>
      <p:sp>
        <p:nvSpPr>
          <p:cNvPr id="6" name="Foliennummernplatzhalter 5"/>
          <p:cNvSpPr>
            <a:spLocks noGrp="1"/>
          </p:cNvSpPr>
          <p:nvPr>
            <p:ph type="sldNum" sz="quarter" idx="12"/>
          </p:nvPr>
        </p:nvSpPr>
        <p:spPr/>
        <p:txBody>
          <a:bodyPr/>
          <a:lstStyle/>
          <a:p>
            <a:fld id="{363C3A19-FC31-4642-AB6C-25301AC8225F}" type="slidenum">
              <a:rPr lang="de-DE" smtClean="0"/>
              <a:t>73</a:t>
            </a:fld>
            <a:endParaRPr lang="de-DE"/>
          </a:p>
        </p:txBody>
      </p:sp>
    </p:spTree>
    <p:extLst>
      <p:ext uri="{BB962C8B-B14F-4D97-AF65-F5344CB8AC3E}">
        <p14:creationId xmlns:p14="http://schemas.microsoft.com/office/powerpoint/2010/main" val="7763229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a:t>2. Einzelverträge</a:t>
            </a:r>
          </a:p>
        </p:txBody>
      </p:sp>
      <p:sp>
        <p:nvSpPr>
          <p:cNvPr id="3" name="Inhaltsplatzhalter 2"/>
          <p:cNvSpPr>
            <a:spLocks noGrp="1"/>
          </p:cNvSpPr>
          <p:nvPr>
            <p:ph idx="1"/>
          </p:nvPr>
        </p:nvSpPr>
        <p:spPr>
          <a:xfrm>
            <a:off x="838200" y="1690688"/>
            <a:ext cx="10515600" cy="4486275"/>
          </a:xfrm>
        </p:spPr>
        <p:txBody>
          <a:bodyPr>
            <a:normAutofit/>
          </a:bodyPr>
          <a:lstStyle/>
          <a:p>
            <a:pPr marL="0" indent="0" algn="just">
              <a:lnSpc>
                <a:spcPct val="100000"/>
              </a:lnSpc>
              <a:buNone/>
            </a:pPr>
            <a:r>
              <a:rPr lang="de-DE" sz="2000" b="1" dirty="0">
                <a:latin typeface="+mj-lt"/>
              </a:rPr>
              <a:t>2.1.2. Risikozuweisung</a:t>
            </a:r>
          </a:p>
          <a:p>
            <a:pPr algn="just">
              <a:lnSpc>
                <a:spcPct val="100000"/>
              </a:lnSpc>
            </a:pPr>
            <a:r>
              <a:rPr lang="de-DE" sz="2000" dirty="0">
                <a:latin typeface="+mj-lt"/>
              </a:rPr>
              <a:t>Vor diesem Hintergrund und der Abgrenzungskriterien, handelt es sich bei der </a:t>
            </a:r>
            <a:r>
              <a:rPr lang="de-DE" sz="2000" b="1" dirty="0">
                <a:latin typeface="+mj-lt"/>
              </a:rPr>
              <a:t>behördlichen Anordnung</a:t>
            </a:r>
            <a:r>
              <a:rPr lang="de-DE" sz="2000" dirty="0">
                <a:latin typeface="+mj-lt"/>
              </a:rPr>
              <a:t>, insbesondere im Hinblick auf die Personenanzahl („Versammlungsverbote“) – da der Zweck der Veranstaltung ein </a:t>
            </a:r>
            <a:r>
              <a:rPr lang="de-DE" sz="2000" b="1" dirty="0">
                <a:latin typeface="+mj-lt"/>
              </a:rPr>
              <a:t>Seminar</a:t>
            </a:r>
            <a:r>
              <a:rPr lang="de-DE" sz="2000" dirty="0">
                <a:latin typeface="+mj-lt"/>
              </a:rPr>
              <a:t> oder ein </a:t>
            </a:r>
            <a:r>
              <a:rPr lang="de-DE" sz="2000" b="1" dirty="0">
                <a:latin typeface="+mj-lt"/>
              </a:rPr>
              <a:t>Kongress</a:t>
            </a:r>
            <a:r>
              <a:rPr lang="de-DE" sz="2000" dirty="0">
                <a:latin typeface="+mj-lt"/>
              </a:rPr>
              <a:t> ist, sowie vor dem Hintergrund, dass in den Hotelräumlichkeiten mehr als 100 Personen im Speisesaal bzw. im Vortragsraum anwesend sind - um ein Ereignis, dass die Allgemeinheit und nicht nur den spezifischen Gast </a:t>
            </a:r>
            <a:r>
              <a:rPr lang="de-DE" sz="2000" b="1" dirty="0">
                <a:latin typeface="+mj-lt"/>
              </a:rPr>
              <a:t>trifft</a:t>
            </a:r>
            <a:r>
              <a:rPr lang="de-DE" sz="2000" dirty="0">
                <a:latin typeface="+mj-lt"/>
              </a:rPr>
              <a:t>.</a:t>
            </a:r>
          </a:p>
          <a:p>
            <a:pPr algn="just">
              <a:lnSpc>
                <a:spcPct val="100000"/>
              </a:lnSpc>
            </a:pPr>
            <a:r>
              <a:rPr lang="de-DE" sz="2000" dirty="0">
                <a:latin typeface="+mj-lt"/>
              </a:rPr>
              <a:t>Zu einer </a:t>
            </a:r>
            <a:r>
              <a:rPr lang="de-DE" sz="2000" b="1" dirty="0">
                <a:latin typeface="+mj-lt"/>
              </a:rPr>
              <a:t>Risikozurechnung</a:t>
            </a:r>
            <a:r>
              <a:rPr lang="de-DE" sz="2000" dirty="0">
                <a:latin typeface="+mj-lt"/>
              </a:rPr>
              <a:t> des Hotels kann man es aber </a:t>
            </a:r>
            <a:r>
              <a:rPr lang="de-DE" sz="2000" b="1" dirty="0">
                <a:latin typeface="+mj-lt"/>
              </a:rPr>
              <a:t>nicht</a:t>
            </a:r>
            <a:r>
              <a:rPr lang="de-DE" sz="2000" dirty="0">
                <a:latin typeface="+mj-lt"/>
              </a:rPr>
              <a:t> </a:t>
            </a:r>
            <a:r>
              <a:rPr lang="de-DE" sz="2000" b="1" dirty="0">
                <a:latin typeface="+mj-lt"/>
              </a:rPr>
              <a:t>nur</a:t>
            </a:r>
            <a:r>
              <a:rPr lang="de-DE" sz="2000" dirty="0">
                <a:latin typeface="+mj-lt"/>
              </a:rPr>
              <a:t> über die </a:t>
            </a:r>
            <a:r>
              <a:rPr lang="de-DE" sz="2000" b="1" dirty="0">
                <a:latin typeface="+mj-lt"/>
              </a:rPr>
              <a:t>bestandrechtlichen</a:t>
            </a:r>
            <a:r>
              <a:rPr lang="de-DE" sz="2000" dirty="0">
                <a:latin typeface="+mj-lt"/>
              </a:rPr>
              <a:t> </a:t>
            </a:r>
            <a:r>
              <a:rPr lang="de-DE" sz="2000" b="1" dirty="0" err="1">
                <a:latin typeface="+mj-lt"/>
              </a:rPr>
              <a:t>Gefahrentragungsregelungen</a:t>
            </a:r>
            <a:r>
              <a:rPr lang="de-DE" sz="2000" dirty="0">
                <a:latin typeface="+mj-lt"/>
              </a:rPr>
              <a:t> kommen, sondern auch </a:t>
            </a:r>
            <a:r>
              <a:rPr lang="de-DE" sz="2000" b="1" dirty="0">
                <a:latin typeface="+mj-lt"/>
              </a:rPr>
              <a:t>über</a:t>
            </a:r>
            <a:r>
              <a:rPr lang="de-DE" sz="2000" dirty="0">
                <a:latin typeface="+mj-lt"/>
              </a:rPr>
              <a:t> das </a:t>
            </a:r>
            <a:r>
              <a:rPr lang="de-DE" sz="2000" b="1" dirty="0">
                <a:latin typeface="+mj-lt"/>
              </a:rPr>
              <a:t>Risiko</a:t>
            </a:r>
            <a:r>
              <a:rPr lang="de-DE" sz="2000" dirty="0">
                <a:latin typeface="+mj-lt"/>
              </a:rPr>
              <a:t> des </a:t>
            </a:r>
            <a:r>
              <a:rPr lang="de-DE" sz="2000" b="1" dirty="0">
                <a:latin typeface="+mj-lt"/>
              </a:rPr>
              <a:t>zufälligen</a:t>
            </a:r>
            <a:r>
              <a:rPr lang="de-DE" sz="2000" dirty="0">
                <a:latin typeface="+mj-lt"/>
              </a:rPr>
              <a:t> </a:t>
            </a:r>
            <a:r>
              <a:rPr lang="de-DE" sz="2000" b="1" dirty="0">
                <a:latin typeface="+mj-lt"/>
              </a:rPr>
              <a:t>Unmöglichkeitswerdens</a:t>
            </a:r>
            <a:r>
              <a:rPr lang="de-DE" sz="2000" dirty="0">
                <a:latin typeface="+mj-lt"/>
              </a:rPr>
              <a:t> </a:t>
            </a:r>
            <a:r>
              <a:rPr lang="de-DE" sz="2000" b="1" dirty="0">
                <a:latin typeface="+mj-lt"/>
              </a:rPr>
              <a:t>der über die Miete hinausgehenden Leistung aufgrund werk-, dienst- und kaufvertraglicher </a:t>
            </a:r>
            <a:r>
              <a:rPr lang="de-DE" sz="2000" b="1" dirty="0" err="1">
                <a:latin typeface="+mj-lt"/>
              </a:rPr>
              <a:t>Gefahrentragungsregelung</a:t>
            </a:r>
            <a:r>
              <a:rPr lang="de-DE" sz="2000" b="1" dirty="0">
                <a:latin typeface="+mj-lt"/>
              </a:rPr>
              <a:t> </a:t>
            </a:r>
            <a:r>
              <a:rPr lang="de-DE" sz="2000" dirty="0">
                <a:latin typeface="+mj-lt"/>
              </a:rPr>
              <a:t>(vgl. § 1168, L 55,1447 ABGB) und unter dem Gesichtspunkt einer einheitlichen Sphärenzuteilung für das gesamte Vertragsverhältnis.</a:t>
            </a:r>
          </a:p>
          <a:p>
            <a:pPr algn="just">
              <a:lnSpc>
                <a:spcPct val="120000"/>
              </a:lnSpc>
            </a:pPr>
            <a:endParaRPr lang="de-DE" dirty="0">
              <a:latin typeface="+mj-lt"/>
            </a:endParaRPr>
          </a:p>
          <a:p>
            <a:pPr marL="0" indent="0" algn="just">
              <a:lnSpc>
                <a:spcPct val="120000"/>
              </a:lnSpc>
              <a:buNone/>
            </a:pPr>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5" name="Fußzeilenplatzhalter 3">
            <a:extLst>
              <a:ext uri="{FF2B5EF4-FFF2-40B4-BE49-F238E27FC236}">
                <a16:creationId xmlns:a16="http://schemas.microsoft.com/office/drawing/2014/main" id="{0B9CB786-1047-462C-B59A-DFA59773CCB2}"/>
              </a:ext>
            </a:extLst>
          </p:cNvPr>
          <p:cNvSpPr>
            <a:spLocks noGrp="1"/>
          </p:cNvSpPr>
          <p:nvPr>
            <p:ph type="ftr" sz="quarter" idx="11"/>
          </p:nvPr>
        </p:nvSpPr>
        <p:spPr>
          <a:xfrm>
            <a:off x="4165600" y="6356359"/>
            <a:ext cx="3860800" cy="365125"/>
          </a:xfrm>
        </p:spPr>
        <p:txBody>
          <a:bodyPr/>
          <a:lstStyle/>
          <a:p>
            <a:r>
              <a:rPr lang="de-AT" dirty="0"/>
              <a:t>RA Dr. Eike Lindinger,  1080 Wien, </a:t>
            </a:r>
            <a:r>
              <a:rPr lang="de-AT" dirty="0" err="1"/>
              <a:t>Wickenburgg</a:t>
            </a:r>
            <a:r>
              <a:rPr lang="de-AT" dirty="0"/>
              <a:t>. 26/5,  kanzlei@ra-el.at, 01/4020173</a:t>
            </a:r>
          </a:p>
        </p:txBody>
      </p:sp>
      <p:sp>
        <p:nvSpPr>
          <p:cNvPr id="6" name="Foliennummernplatzhalter 5"/>
          <p:cNvSpPr>
            <a:spLocks noGrp="1"/>
          </p:cNvSpPr>
          <p:nvPr>
            <p:ph type="sldNum" sz="quarter" idx="12"/>
          </p:nvPr>
        </p:nvSpPr>
        <p:spPr/>
        <p:txBody>
          <a:bodyPr/>
          <a:lstStyle/>
          <a:p>
            <a:fld id="{363C3A19-FC31-4642-AB6C-25301AC8225F}" type="slidenum">
              <a:rPr lang="de-DE" smtClean="0"/>
              <a:t>74</a:t>
            </a:fld>
            <a:endParaRPr lang="de-DE"/>
          </a:p>
        </p:txBody>
      </p:sp>
    </p:spTree>
    <p:extLst>
      <p:ext uri="{BB962C8B-B14F-4D97-AF65-F5344CB8AC3E}">
        <p14:creationId xmlns:p14="http://schemas.microsoft.com/office/powerpoint/2010/main" val="42854304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a:t>2. Einzelverträge</a:t>
            </a:r>
          </a:p>
        </p:txBody>
      </p:sp>
      <p:sp>
        <p:nvSpPr>
          <p:cNvPr id="3" name="Inhaltsplatzhalter 2"/>
          <p:cNvSpPr>
            <a:spLocks noGrp="1"/>
          </p:cNvSpPr>
          <p:nvPr>
            <p:ph idx="1"/>
          </p:nvPr>
        </p:nvSpPr>
        <p:spPr/>
        <p:txBody>
          <a:bodyPr>
            <a:normAutofit/>
          </a:bodyPr>
          <a:lstStyle/>
          <a:p>
            <a:pPr marL="0" indent="0" algn="just">
              <a:lnSpc>
                <a:spcPct val="100000"/>
              </a:lnSpc>
              <a:buNone/>
            </a:pPr>
            <a:r>
              <a:rPr lang="de-DE" sz="2000" b="1" dirty="0">
                <a:latin typeface="+mj-lt"/>
              </a:rPr>
              <a:t>2.1.3. Conclusio</a:t>
            </a:r>
          </a:p>
          <a:p>
            <a:pPr marL="0" indent="0" algn="just">
              <a:lnSpc>
                <a:spcPct val="100000"/>
              </a:lnSpc>
              <a:buNone/>
            </a:pPr>
            <a:r>
              <a:rPr lang="de-DE" sz="2000" dirty="0">
                <a:latin typeface="+mj-lt"/>
              </a:rPr>
              <a:t>Liegt ein </a:t>
            </a:r>
            <a:r>
              <a:rPr lang="de-DE" sz="2000" b="1" dirty="0">
                <a:latin typeface="+mj-lt"/>
              </a:rPr>
              <a:t>objektiver</a:t>
            </a:r>
            <a:r>
              <a:rPr lang="de-DE" sz="2000" dirty="0">
                <a:latin typeface="+mj-lt"/>
              </a:rPr>
              <a:t> </a:t>
            </a:r>
            <a:r>
              <a:rPr lang="de-DE" sz="2000" b="1" dirty="0">
                <a:latin typeface="+mj-lt"/>
              </a:rPr>
              <a:t>Umstand</a:t>
            </a:r>
            <a:r>
              <a:rPr lang="de-DE" sz="2000" dirty="0">
                <a:latin typeface="+mj-lt"/>
              </a:rPr>
              <a:t> für die </a:t>
            </a:r>
            <a:r>
              <a:rPr lang="de-DE" sz="2000" b="1" dirty="0">
                <a:latin typeface="+mj-lt"/>
              </a:rPr>
              <a:t>Nichtbenutzung</a:t>
            </a:r>
            <a:r>
              <a:rPr lang="de-DE" sz="2000" dirty="0">
                <a:latin typeface="+mj-lt"/>
              </a:rPr>
              <a:t> der Unterkunft vor, ist eine </a:t>
            </a:r>
            <a:r>
              <a:rPr lang="de-DE" sz="2000" b="1" dirty="0">
                <a:latin typeface="+mj-lt"/>
              </a:rPr>
              <a:t>Unmöglichkeit</a:t>
            </a:r>
            <a:r>
              <a:rPr lang="de-DE" sz="2000" dirty="0">
                <a:latin typeface="+mj-lt"/>
              </a:rPr>
              <a:t> der </a:t>
            </a:r>
            <a:r>
              <a:rPr lang="de-DE" sz="2000" b="1">
                <a:latin typeface="+mj-lt"/>
              </a:rPr>
              <a:t>Leistung</a:t>
            </a:r>
            <a:r>
              <a:rPr lang="de-DE" sz="2000">
                <a:latin typeface="+mj-lt"/>
              </a:rPr>
              <a:t> gegeben, </a:t>
            </a:r>
            <a:r>
              <a:rPr lang="de-DE" sz="2000" dirty="0">
                <a:latin typeface="+mj-lt"/>
              </a:rPr>
              <a:t>sodass der Gast </a:t>
            </a:r>
            <a:r>
              <a:rPr lang="de-DE" sz="2000" b="1" dirty="0">
                <a:latin typeface="+mj-lt"/>
              </a:rPr>
              <a:t>von</a:t>
            </a:r>
            <a:r>
              <a:rPr lang="de-DE" sz="2000" dirty="0">
                <a:latin typeface="+mj-lt"/>
              </a:rPr>
              <a:t> der </a:t>
            </a:r>
            <a:r>
              <a:rPr lang="de-DE" sz="2000" b="1" dirty="0">
                <a:latin typeface="+mj-lt"/>
              </a:rPr>
              <a:t>Zahlungspflicht</a:t>
            </a:r>
            <a:r>
              <a:rPr lang="de-DE" sz="2000" dirty="0">
                <a:latin typeface="+mj-lt"/>
              </a:rPr>
              <a:t> an sich </a:t>
            </a:r>
            <a:r>
              <a:rPr lang="de-DE" sz="2000" b="1" dirty="0">
                <a:latin typeface="+mj-lt"/>
              </a:rPr>
              <a:t>befreit</a:t>
            </a:r>
            <a:r>
              <a:rPr lang="de-DE" sz="2000" dirty="0">
                <a:latin typeface="+mj-lt"/>
              </a:rPr>
              <a:t> wird (vgl. </a:t>
            </a:r>
            <a:r>
              <a:rPr lang="de-DE" sz="2000" dirty="0" err="1">
                <a:latin typeface="+mj-lt"/>
              </a:rPr>
              <a:t>Führich</a:t>
            </a:r>
            <a:r>
              <a:rPr lang="de-DE" sz="2000" dirty="0">
                <a:latin typeface="+mj-lt"/>
              </a:rPr>
              <a:t>/Staudinger, Reiserecht</a:t>
            </a:r>
            <a:r>
              <a:rPr lang="de-DE" sz="2000" baseline="30000" dirty="0">
                <a:latin typeface="+mj-lt"/>
              </a:rPr>
              <a:t>8</a:t>
            </a:r>
            <a:r>
              <a:rPr lang="de-DE" sz="2000" dirty="0">
                <a:latin typeface="+mj-lt"/>
              </a:rPr>
              <a:t> Rz 50 zu § 47). </a:t>
            </a:r>
            <a:r>
              <a:rPr lang="de-DE" sz="2000" b="1" dirty="0">
                <a:latin typeface="+mj-lt"/>
              </a:rPr>
              <a:t>Kein</a:t>
            </a:r>
            <a:r>
              <a:rPr lang="de-DE" sz="2000" dirty="0">
                <a:latin typeface="+mj-lt"/>
              </a:rPr>
              <a:t> </a:t>
            </a:r>
            <a:r>
              <a:rPr lang="de-DE" sz="2000" b="1" dirty="0">
                <a:latin typeface="+mj-lt"/>
              </a:rPr>
              <a:t>Zimmerpreis</a:t>
            </a:r>
            <a:r>
              <a:rPr lang="de-DE" sz="2000" dirty="0">
                <a:latin typeface="+mj-lt"/>
              </a:rPr>
              <a:t> bzw. </a:t>
            </a:r>
            <a:r>
              <a:rPr lang="de-DE" sz="2000" b="1" dirty="0">
                <a:latin typeface="+mj-lt"/>
              </a:rPr>
              <a:t>keine</a:t>
            </a:r>
            <a:r>
              <a:rPr lang="de-DE" sz="2000" dirty="0">
                <a:latin typeface="+mj-lt"/>
              </a:rPr>
              <a:t> </a:t>
            </a:r>
            <a:r>
              <a:rPr lang="de-DE" sz="2000" b="1" dirty="0">
                <a:latin typeface="+mj-lt"/>
              </a:rPr>
              <a:t>Stornokosten</a:t>
            </a:r>
            <a:r>
              <a:rPr lang="de-DE" sz="2000" dirty="0">
                <a:latin typeface="+mj-lt"/>
              </a:rPr>
              <a:t> können daher in jenen Fällen verlangt werden, in denen die Gründe für die </a:t>
            </a:r>
            <a:r>
              <a:rPr lang="de-DE" sz="2000" b="1" dirty="0">
                <a:latin typeface="+mj-lt"/>
              </a:rPr>
              <a:t>Nichtbenutzung</a:t>
            </a:r>
            <a:r>
              <a:rPr lang="de-DE" sz="2000" dirty="0">
                <a:latin typeface="+mj-lt"/>
              </a:rPr>
              <a:t> der Unterkunft </a:t>
            </a:r>
            <a:r>
              <a:rPr lang="de-DE" sz="2000" b="1" dirty="0">
                <a:latin typeface="+mj-lt"/>
              </a:rPr>
              <a:t>im</a:t>
            </a:r>
            <a:r>
              <a:rPr lang="de-DE" sz="2000" dirty="0">
                <a:latin typeface="+mj-lt"/>
              </a:rPr>
              <a:t> </a:t>
            </a:r>
            <a:r>
              <a:rPr lang="de-DE" sz="2000" b="1" dirty="0">
                <a:latin typeface="+mj-lt"/>
              </a:rPr>
              <a:t>Risikobereich</a:t>
            </a:r>
            <a:r>
              <a:rPr lang="de-DE" sz="2000" dirty="0">
                <a:latin typeface="+mj-lt"/>
              </a:rPr>
              <a:t> des </a:t>
            </a:r>
            <a:r>
              <a:rPr lang="de-DE" sz="2000" b="1" dirty="0">
                <a:latin typeface="+mj-lt"/>
              </a:rPr>
              <a:t>Gastwirtes</a:t>
            </a:r>
            <a:r>
              <a:rPr lang="de-DE" sz="2000" dirty="0">
                <a:latin typeface="+mj-lt"/>
              </a:rPr>
              <a:t> </a:t>
            </a:r>
            <a:r>
              <a:rPr lang="de-DE" sz="2000" b="1" dirty="0">
                <a:latin typeface="+mj-lt"/>
              </a:rPr>
              <a:t>oder</a:t>
            </a:r>
            <a:r>
              <a:rPr lang="de-DE" sz="2000" dirty="0">
                <a:latin typeface="+mj-lt"/>
              </a:rPr>
              <a:t> </a:t>
            </a:r>
            <a:r>
              <a:rPr lang="de-DE" sz="2000" b="1" dirty="0">
                <a:latin typeface="+mj-lt"/>
              </a:rPr>
              <a:t>in</a:t>
            </a:r>
            <a:r>
              <a:rPr lang="de-DE" sz="2000" dirty="0">
                <a:latin typeface="+mj-lt"/>
              </a:rPr>
              <a:t> </a:t>
            </a:r>
            <a:r>
              <a:rPr lang="de-DE" sz="2000" b="1" dirty="0">
                <a:latin typeface="+mj-lt"/>
              </a:rPr>
              <a:t>objektiven</a:t>
            </a:r>
            <a:r>
              <a:rPr lang="de-DE" sz="2000" dirty="0">
                <a:latin typeface="+mj-lt"/>
              </a:rPr>
              <a:t> </a:t>
            </a:r>
            <a:r>
              <a:rPr lang="de-DE" sz="2000" b="1" dirty="0">
                <a:latin typeface="+mj-lt"/>
              </a:rPr>
              <a:t>Umständen</a:t>
            </a:r>
            <a:r>
              <a:rPr lang="de-DE" sz="2000" dirty="0">
                <a:latin typeface="+mj-lt"/>
              </a:rPr>
              <a:t> liegen (vgl. diesbezüglich OLG Braunschweig NJW 31.07.1975, 2 U 29/74; NJW 1976,570 Messe, NJW 1976, 970; BGH NJW-RR 1991,267 sowie </a:t>
            </a:r>
            <a:r>
              <a:rPr lang="de-DE" sz="2000" dirty="0" err="1">
                <a:latin typeface="+mj-lt"/>
              </a:rPr>
              <a:t>Führich</a:t>
            </a:r>
            <a:r>
              <a:rPr lang="de-DE" sz="2000" dirty="0">
                <a:latin typeface="+mj-lt"/>
              </a:rPr>
              <a:t>/Staudinger, Reiserecht</a:t>
            </a:r>
            <a:r>
              <a:rPr lang="de-DE" sz="2000" baseline="30000" dirty="0">
                <a:latin typeface="+mj-lt"/>
              </a:rPr>
              <a:t>8</a:t>
            </a:r>
            <a:r>
              <a:rPr lang="de-DE" sz="2000" dirty="0">
                <a:latin typeface="+mj-lt"/>
              </a:rPr>
              <a:t> Rz 50). </a:t>
            </a:r>
            <a:r>
              <a:rPr lang="de-DE" sz="2000" b="1" dirty="0">
                <a:latin typeface="+mj-lt"/>
              </a:rPr>
              <a:t>Unter solche Umstände </a:t>
            </a:r>
            <a:r>
              <a:rPr lang="de-DE" sz="2000" dirty="0">
                <a:latin typeface="+mj-lt"/>
              </a:rPr>
              <a:t>wird neben Naturkatastrophen sowie behördlichen Straßensperren </a:t>
            </a:r>
            <a:r>
              <a:rPr lang="de-DE" sz="2000" b="1" dirty="0">
                <a:latin typeface="+mj-lt"/>
              </a:rPr>
              <a:t>auch</a:t>
            </a:r>
            <a:r>
              <a:rPr lang="de-DE" sz="2000" dirty="0">
                <a:latin typeface="+mj-lt"/>
              </a:rPr>
              <a:t> die </a:t>
            </a:r>
            <a:r>
              <a:rPr lang="de-DE" sz="2000" b="1" dirty="0">
                <a:latin typeface="+mj-lt"/>
              </a:rPr>
              <a:t>Pandemie</a:t>
            </a:r>
            <a:r>
              <a:rPr lang="de-DE" sz="2000" dirty="0">
                <a:latin typeface="+mj-lt"/>
              </a:rPr>
              <a:t> zu </a:t>
            </a:r>
            <a:r>
              <a:rPr lang="de-DE" sz="2000" b="1" dirty="0">
                <a:latin typeface="+mj-lt"/>
              </a:rPr>
              <a:t>subsumieren</a:t>
            </a:r>
            <a:r>
              <a:rPr lang="de-DE" sz="2000" dirty="0">
                <a:latin typeface="+mj-lt"/>
              </a:rPr>
              <a:t> sein.</a:t>
            </a:r>
          </a:p>
          <a:p>
            <a:pPr marL="0" indent="0" algn="just">
              <a:lnSpc>
                <a:spcPct val="100000"/>
              </a:lnSpc>
              <a:buNone/>
            </a:pPr>
            <a:endParaRPr lang="de-DE" sz="2000" dirty="0">
              <a:latin typeface="+mj-lt"/>
            </a:endParaRPr>
          </a:p>
          <a:p>
            <a:pPr marL="0" indent="0" algn="just">
              <a:lnSpc>
                <a:spcPct val="120000"/>
              </a:lnSpc>
              <a:buNone/>
            </a:pPr>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5" name="Fußzeilenplatzhalter 3">
            <a:extLst>
              <a:ext uri="{FF2B5EF4-FFF2-40B4-BE49-F238E27FC236}">
                <a16:creationId xmlns:a16="http://schemas.microsoft.com/office/drawing/2014/main" id="{0B9CB786-1047-462C-B59A-DFA59773CCB2}"/>
              </a:ext>
            </a:extLst>
          </p:cNvPr>
          <p:cNvSpPr>
            <a:spLocks noGrp="1"/>
          </p:cNvSpPr>
          <p:nvPr>
            <p:ph type="ftr" sz="quarter" idx="11"/>
          </p:nvPr>
        </p:nvSpPr>
        <p:spPr>
          <a:xfrm>
            <a:off x="4165600" y="6356359"/>
            <a:ext cx="3860800" cy="365125"/>
          </a:xfrm>
        </p:spPr>
        <p:txBody>
          <a:bodyPr/>
          <a:lstStyle/>
          <a:p>
            <a:r>
              <a:rPr lang="de-AT" dirty="0"/>
              <a:t>RA Dr. Eike Lindinger,  1080 Wien, </a:t>
            </a:r>
            <a:r>
              <a:rPr lang="de-AT" dirty="0" err="1"/>
              <a:t>Wickenburgg</a:t>
            </a:r>
            <a:r>
              <a:rPr lang="de-AT" dirty="0"/>
              <a:t>. 26/5,  kanzlei@ra-el.at, 01/4020173</a:t>
            </a:r>
          </a:p>
        </p:txBody>
      </p:sp>
      <p:sp>
        <p:nvSpPr>
          <p:cNvPr id="6" name="Foliennummernplatzhalter 5"/>
          <p:cNvSpPr>
            <a:spLocks noGrp="1"/>
          </p:cNvSpPr>
          <p:nvPr>
            <p:ph type="sldNum" sz="quarter" idx="12"/>
          </p:nvPr>
        </p:nvSpPr>
        <p:spPr/>
        <p:txBody>
          <a:bodyPr/>
          <a:lstStyle/>
          <a:p>
            <a:fld id="{363C3A19-FC31-4642-AB6C-25301AC8225F}" type="slidenum">
              <a:rPr lang="de-DE" smtClean="0"/>
              <a:t>75</a:t>
            </a:fld>
            <a:endParaRPr lang="de-DE"/>
          </a:p>
        </p:txBody>
      </p:sp>
    </p:spTree>
    <p:extLst>
      <p:ext uri="{BB962C8B-B14F-4D97-AF65-F5344CB8AC3E}">
        <p14:creationId xmlns:p14="http://schemas.microsoft.com/office/powerpoint/2010/main" val="1949396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a:t>2. Einzelverträge</a:t>
            </a:r>
          </a:p>
        </p:txBody>
      </p:sp>
      <p:sp>
        <p:nvSpPr>
          <p:cNvPr id="3" name="Inhaltsplatzhalter 2"/>
          <p:cNvSpPr>
            <a:spLocks noGrp="1"/>
          </p:cNvSpPr>
          <p:nvPr>
            <p:ph idx="1"/>
          </p:nvPr>
        </p:nvSpPr>
        <p:spPr/>
        <p:txBody>
          <a:bodyPr>
            <a:normAutofit/>
          </a:bodyPr>
          <a:lstStyle/>
          <a:p>
            <a:pPr marL="0" indent="0" algn="just">
              <a:lnSpc>
                <a:spcPct val="110000"/>
              </a:lnSpc>
              <a:buNone/>
            </a:pPr>
            <a:r>
              <a:rPr lang="de-DE" sz="2000" b="1" dirty="0">
                <a:latin typeface="+mj-lt"/>
              </a:rPr>
              <a:t>2.2. Buchung eines Mietwagens (BG Innere Stadt Wien 27.11.2020, 78 C 377/20y)</a:t>
            </a:r>
          </a:p>
          <a:p>
            <a:pPr marL="0" indent="0" algn="just">
              <a:lnSpc>
                <a:spcPct val="110000"/>
              </a:lnSpc>
              <a:buNone/>
            </a:pPr>
            <a:r>
              <a:rPr lang="de-DE" sz="2000" b="1" dirty="0">
                <a:latin typeface="+mj-lt"/>
              </a:rPr>
              <a:t>a. Sachverhalt</a:t>
            </a:r>
            <a:endParaRPr lang="de-DE" sz="2000" dirty="0">
              <a:latin typeface="+mj-lt"/>
            </a:endParaRPr>
          </a:p>
          <a:p>
            <a:pPr marL="0" indent="0" algn="just">
              <a:lnSpc>
                <a:spcPct val="100000"/>
              </a:lnSpc>
              <a:buNone/>
            </a:pPr>
            <a:r>
              <a:rPr lang="de-DE" sz="2000" i="1" dirty="0">
                <a:latin typeface="+mj-lt"/>
              </a:rPr>
              <a:t>Ein Konsument buchte am 04.02.2020 für eine Geburtstagsfeier eine Limousine für den 15.03.2020 für eine Maximalzahl von 16 Personen. Am 11.03.2020 wollte der Konsument die Fahrt umbuchen. Der </a:t>
            </a:r>
            <a:r>
              <a:rPr lang="de-DE" sz="2000" i="1" dirty="0" err="1">
                <a:latin typeface="+mj-lt"/>
              </a:rPr>
              <a:t>Limousinenvermieter</a:t>
            </a:r>
            <a:r>
              <a:rPr lang="de-DE" sz="2000" i="1" dirty="0">
                <a:latin typeface="+mj-lt"/>
              </a:rPr>
              <a:t> unterbreitete ein Umbuchungsanbot zuzüglich einer Umbuchungsgebühr. Diesem Anbot trat der Konsument nicht näher. Der </a:t>
            </a:r>
            <a:r>
              <a:rPr lang="de-DE" sz="2000" i="1" dirty="0" err="1">
                <a:latin typeface="+mj-lt"/>
              </a:rPr>
              <a:t>Limousinenvermieter</a:t>
            </a:r>
            <a:r>
              <a:rPr lang="de-DE" sz="2000" i="1" dirty="0">
                <a:latin typeface="+mj-lt"/>
              </a:rPr>
              <a:t> klagte in der Folge die offene Miete ein.</a:t>
            </a:r>
            <a:endParaRPr lang="de-DE" sz="2000" dirty="0">
              <a:latin typeface="+mj-lt"/>
            </a:endParaRPr>
          </a:p>
          <a:p>
            <a:pPr algn="just">
              <a:lnSpc>
                <a:spcPct val="100000"/>
              </a:lnSpc>
            </a:pPr>
            <a:endParaRPr lang="de-DE" sz="2000" dirty="0">
              <a:latin typeface="+mj-lt"/>
            </a:endParaRPr>
          </a:p>
          <a:p>
            <a:pPr marL="0" indent="0" algn="just">
              <a:lnSpc>
                <a:spcPct val="120000"/>
              </a:lnSpc>
              <a:buNone/>
            </a:pPr>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5" name="Fußzeilenplatzhalter 3">
            <a:extLst>
              <a:ext uri="{FF2B5EF4-FFF2-40B4-BE49-F238E27FC236}">
                <a16:creationId xmlns:a16="http://schemas.microsoft.com/office/drawing/2014/main" id="{0B9CB786-1047-462C-B59A-DFA59773CCB2}"/>
              </a:ext>
            </a:extLst>
          </p:cNvPr>
          <p:cNvSpPr>
            <a:spLocks noGrp="1"/>
          </p:cNvSpPr>
          <p:nvPr>
            <p:ph type="ftr" sz="quarter" idx="11"/>
          </p:nvPr>
        </p:nvSpPr>
        <p:spPr>
          <a:xfrm>
            <a:off x="4165600" y="6356359"/>
            <a:ext cx="3860800" cy="365125"/>
          </a:xfrm>
        </p:spPr>
        <p:txBody>
          <a:bodyPr/>
          <a:lstStyle/>
          <a:p>
            <a:r>
              <a:rPr lang="de-AT" dirty="0"/>
              <a:t>RA Dr. Eike Lindinger,  1080 Wien, </a:t>
            </a:r>
            <a:r>
              <a:rPr lang="de-AT" dirty="0" err="1"/>
              <a:t>Wickenburgg</a:t>
            </a:r>
            <a:r>
              <a:rPr lang="de-AT" dirty="0"/>
              <a:t>. 26/5,  kanzlei@ra-el.at, 01/4020173</a:t>
            </a:r>
          </a:p>
        </p:txBody>
      </p:sp>
      <p:sp>
        <p:nvSpPr>
          <p:cNvPr id="6" name="Foliennummernplatzhalter 5"/>
          <p:cNvSpPr>
            <a:spLocks noGrp="1"/>
          </p:cNvSpPr>
          <p:nvPr>
            <p:ph type="sldNum" sz="quarter" idx="12"/>
          </p:nvPr>
        </p:nvSpPr>
        <p:spPr/>
        <p:txBody>
          <a:bodyPr/>
          <a:lstStyle/>
          <a:p>
            <a:fld id="{363C3A19-FC31-4642-AB6C-25301AC8225F}" type="slidenum">
              <a:rPr lang="de-DE" smtClean="0"/>
              <a:t>76</a:t>
            </a:fld>
            <a:endParaRPr lang="de-DE"/>
          </a:p>
        </p:txBody>
      </p:sp>
    </p:spTree>
    <p:extLst>
      <p:ext uri="{BB962C8B-B14F-4D97-AF65-F5344CB8AC3E}">
        <p14:creationId xmlns:p14="http://schemas.microsoft.com/office/powerpoint/2010/main" val="17359591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0388" y="48605"/>
            <a:ext cx="10515600" cy="1325563"/>
          </a:xfrm>
        </p:spPr>
        <p:txBody>
          <a:bodyPr>
            <a:normAutofit/>
          </a:bodyPr>
          <a:lstStyle/>
          <a:p>
            <a:r>
              <a:rPr lang="de-DE" sz="3200" b="1" dirty="0"/>
              <a:t>2. Einzelverträge</a:t>
            </a:r>
          </a:p>
        </p:txBody>
      </p:sp>
      <p:sp>
        <p:nvSpPr>
          <p:cNvPr id="3" name="Inhaltsplatzhalter 2"/>
          <p:cNvSpPr>
            <a:spLocks noGrp="1"/>
          </p:cNvSpPr>
          <p:nvPr>
            <p:ph idx="1"/>
          </p:nvPr>
        </p:nvSpPr>
        <p:spPr>
          <a:xfrm>
            <a:off x="790388" y="1251882"/>
            <a:ext cx="10515600" cy="4888941"/>
          </a:xfrm>
        </p:spPr>
        <p:txBody>
          <a:bodyPr>
            <a:normAutofit/>
          </a:bodyPr>
          <a:lstStyle/>
          <a:p>
            <a:pPr marL="0" indent="0" algn="just">
              <a:lnSpc>
                <a:spcPct val="100000"/>
              </a:lnSpc>
              <a:buNone/>
            </a:pPr>
            <a:r>
              <a:rPr lang="de-DE" sz="2000" b="1" dirty="0">
                <a:latin typeface="+mj-lt"/>
              </a:rPr>
              <a:t>b. Beurteilung</a:t>
            </a:r>
          </a:p>
          <a:p>
            <a:pPr algn="just">
              <a:lnSpc>
                <a:spcPct val="100000"/>
              </a:lnSpc>
            </a:pPr>
            <a:r>
              <a:rPr lang="de-DE" sz="2000" dirty="0">
                <a:latin typeface="+mj-lt"/>
              </a:rPr>
              <a:t>Ein Vertragspartner kann sich auf eine </a:t>
            </a:r>
            <a:r>
              <a:rPr lang="de-DE" sz="2000" b="1" dirty="0">
                <a:latin typeface="+mj-lt"/>
              </a:rPr>
              <a:t>Änderung</a:t>
            </a:r>
            <a:r>
              <a:rPr lang="de-DE" sz="2000" dirty="0">
                <a:latin typeface="+mj-lt"/>
              </a:rPr>
              <a:t> der Sachlage, deren Fortdauer eine typische Voraussetzung des Geschäftes bildet, </a:t>
            </a:r>
            <a:r>
              <a:rPr lang="de-DE" sz="2000" b="1" dirty="0">
                <a:latin typeface="+mj-lt"/>
              </a:rPr>
              <a:t>nicht</a:t>
            </a:r>
            <a:r>
              <a:rPr lang="de-DE" sz="2000" dirty="0">
                <a:latin typeface="+mj-lt"/>
              </a:rPr>
              <a:t> </a:t>
            </a:r>
            <a:r>
              <a:rPr lang="de-DE" sz="2000" b="1" dirty="0">
                <a:latin typeface="+mj-lt"/>
              </a:rPr>
              <a:t>berufen</a:t>
            </a:r>
            <a:r>
              <a:rPr lang="de-DE" sz="2000" dirty="0">
                <a:latin typeface="+mj-lt"/>
              </a:rPr>
              <a:t>, wenn die Änderung </a:t>
            </a:r>
            <a:r>
              <a:rPr lang="de-DE" sz="2000" b="1" dirty="0">
                <a:latin typeface="+mj-lt"/>
              </a:rPr>
              <a:t>keine</a:t>
            </a:r>
            <a:r>
              <a:rPr lang="de-DE" sz="2000" dirty="0">
                <a:latin typeface="+mj-lt"/>
              </a:rPr>
              <a:t> </a:t>
            </a:r>
            <a:r>
              <a:rPr lang="de-DE" sz="2000" b="1" dirty="0">
                <a:latin typeface="+mj-lt"/>
              </a:rPr>
              <a:t>unvorhersehbare</a:t>
            </a:r>
            <a:r>
              <a:rPr lang="de-DE" sz="2000" dirty="0">
                <a:latin typeface="+mj-lt"/>
              </a:rPr>
              <a:t> ist, wenn also mit der Möglichkeit einer Änderung gerechnet werden musste. Wer angesichts einer solchen Möglichkeit vorbehaltlos ein Geschäft schließt, trägt das </a:t>
            </a:r>
            <a:r>
              <a:rPr lang="de-DE" sz="2000" b="1" dirty="0">
                <a:latin typeface="+mj-lt"/>
              </a:rPr>
              <a:t>Risiko des Wegfalls der Geschäftsgrundlage </a:t>
            </a:r>
            <a:r>
              <a:rPr lang="de-DE" sz="2000" dirty="0">
                <a:latin typeface="+mj-lt"/>
              </a:rPr>
              <a:t>(vgl. RIS-Justiz RS0017593). Das Institut des Wegfalls der Geschäftsgrundlage ist gegenüber anderen Möglichkeiten, rechtsgeschäftliche Bindungen zu beseitigen, nur als letztes Mittel im Sinne einer </a:t>
            </a:r>
            <a:r>
              <a:rPr lang="de-DE" sz="2000" i="1" dirty="0" err="1">
                <a:latin typeface="+mj-lt"/>
              </a:rPr>
              <a:t>ultima</a:t>
            </a:r>
            <a:r>
              <a:rPr lang="de-DE" sz="2000" i="1" dirty="0">
                <a:latin typeface="+mj-lt"/>
              </a:rPr>
              <a:t> </a:t>
            </a:r>
            <a:r>
              <a:rPr lang="de-DE" sz="2000" i="1" dirty="0" err="1">
                <a:latin typeface="+mj-lt"/>
              </a:rPr>
              <a:t>ratio</a:t>
            </a:r>
            <a:r>
              <a:rPr lang="de-DE" sz="2000" dirty="0">
                <a:latin typeface="+mj-lt"/>
              </a:rPr>
              <a:t> heranzuziehen (vgl. RS0017454).</a:t>
            </a:r>
          </a:p>
          <a:p>
            <a:pPr algn="just"/>
            <a:r>
              <a:rPr lang="de-DE" sz="2000" dirty="0">
                <a:latin typeface="+mj-lt"/>
              </a:rPr>
              <a:t>Der Wegfall der Geschäftsgrundlage führt zur Aufhebung des Vertrages oder zu einer Anpassung in analoger Anwendung des § 872 ABGB im Wege der Vertragsauslegung (vgl. RIS-Justiz RS0016345, RS0017487).</a:t>
            </a:r>
          </a:p>
          <a:p>
            <a:pPr algn="just"/>
            <a:r>
              <a:rPr lang="de-DE" sz="2000" dirty="0">
                <a:latin typeface="+mj-lt"/>
              </a:rPr>
              <a:t>Gingen </a:t>
            </a:r>
            <a:r>
              <a:rPr lang="de-DE" sz="2000" b="1" dirty="0">
                <a:latin typeface="+mj-lt"/>
              </a:rPr>
              <a:t>beide Parteien bei Vertragsabschluss </a:t>
            </a:r>
            <a:r>
              <a:rPr lang="de-DE" sz="2000" dirty="0">
                <a:latin typeface="+mj-lt"/>
              </a:rPr>
              <a:t>davon aus, dass das Mitfahren in einer Limousine mit bis zu 16 Personen </a:t>
            </a:r>
            <a:r>
              <a:rPr lang="de-DE" sz="2000" b="1" dirty="0">
                <a:latin typeface="+mj-lt"/>
              </a:rPr>
              <a:t>keine</a:t>
            </a:r>
            <a:r>
              <a:rPr lang="de-DE" sz="2000" dirty="0">
                <a:latin typeface="+mj-lt"/>
              </a:rPr>
              <a:t> </a:t>
            </a:r>
            <a:r>
              <a:rPr lang="de-DE" sz="2000" b="1" dirty="0">
                <a:latin typeface="+mj-lt"/>
              </a:rPr>
              <a:t>Gesundheitsgefährdung</a:t>
            </a:r>
            <a:r>
              <a:rPr lang="de-DE" sz="2000" dirty="0">
                <a:latin typeface="+mj-lt"/>
              </a:rPr>
              <a:t> darstellt, und der </a:t>
            </a:r>
            <a:r>
              <a:rPr lang="de-DE" sz="2000" b="1" dirty="0">
                <a:latin typeface="+mj-lt"/>
              </a:rPr>
              <a:t>Ausbruch</a:t>
            </a:r>
            <a:r>
              <a:rPr lang="de-DE" sz="2000" dirty="0">
                <a:latin typeface="+mj-lt"/>
              </a:rPr>
              <a:t> der </a:t>
            </a:r>
            <a:r>
              <a:rPr lang="de-DE" sz="2000" dirty="0" err="1">
                <a:latin typeface="+mj-lt"/>
              </a:rPr>
              <a:t>Coronapandemie</a:t>
            </a:r>
            <a:r>
              <a:rPr lang="de-DE" sz="2000" dirty="0">
                <a:latin typeface="+mj-lt"/>
              </a:rPr>
              <a:t> in Österreich  zum  Zeitpunkt  des  Vertragsabschlusses  </a:t>
            </a:r>
            <a:r>
              <a:rPr lang="de-DE" sz="2000" b="1" dirty="0">
                <a:latin typeface="+mj-lt"/>
              </a:rPr>
              <a:t>am 04.02.2020  nicht vorhersehbar </a:t>
            </a:r>
            <a:r>
              <a:rPr lang="de-DE" sz="2000" dirty="0">
                <a:latin typeface="+mj-lt"/>
              </a:rPr>
              <a:t>gewesen  ist, sondern  in  Österreich  erst  mit  Ende Februar 2020 - also  nach  Vertragsabschluss - </a:t>
            </a:r>
          </a:p>
          <a:p>
            <a:pPr algn="just"/>
            <a:endParaRPr lang="de-DE" sz="2000" dirty="0">
              <a:latin typeface="+mj-lt"/>
            </a:endParaRPr>
          </a:p>
          <a:p>
            <a:pPr algn="just">
              <a:lnSpc>
                <a:spcPct val="100000"/>
              </a:lnSpc>
            </a:pPr>
            <a:endParaRPr lang="de-DE" sz="2000" dirty="0">
              <a:latin typeface="+mj-lt"/>
            </a:endParaRPr>
          </a:p>
          <a:p>
            <a:pPr algn="just">
              <a:lnSpc>
                <a:spcPct val="100000"/>
              </a:lnSpc>
            </a:pPr>
            <a:endParaRPr lang="de-DE" sz="2000" dirty="0">
              <a:latin typeface="+mj-lt"/>
            </a:endParaRPr>
          </a:p>
          <a:p>
            <a:pPr marL="0" indent="0" algn="just">
              <a:lnSpc>
                <a:spcPct val="120000"/>
              </a:lnSpc>
              <a:buNone/>
            </a:pPr>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5" name="Fußzeilenplatzhalter 3">
            <a:extLst>
              <a:ext uri="{FF2B5EF4-FFF2-40B4-BE49-F238E27FC236}">
                <a16:creationId xmlns:a16="http://schemas.microsoft.com/office/drawing/2014/main" id="{0B9CB786-1047-462C-B59A-DFA59773CCB2}"/>
              </a:ext>
            </a:extLst>
          </p:cNvPr>
          <p:cNvSpPr>
            <a:spLocks noGrp="1"/>
          </p:cNvSpPr>
          <p:nvPr>
            <p:ph type="ftr" sz="quarter" idx="11"/>
          </p:nvPr>
        </p:nvSpPr>
        <p:spPr>
          <a:xfrm>
            <a:off x="4165600" y="6356359"/>
            <a:ext cx="3860800" cy="365125"/>
          </a:xfrm>
        </p:spPr>
        <p:txBody>
          <a:bodyPr/>
          <a:lstStyle/>
          <a:p>
            <a:r>
              <a:rPr lang="de-AT" dirty="0"/>
              <a:t>RA Dr. Eike Lindinger,  1080 Wien, </a:t>
            </a:r>
            <a:r>
              <a:rPr lang="de-AT" dirty="0" err="1"/>
              <a:t>Wickenburgg</a:t>
            </a:r>
            <a:r>
              <a:rPr lang="de-AT" dirty="0"/>
              <a:t>. 26/5,  kanzlei@ra-el.at, 01/4020173</a:t>
            </a:r>
          </a:p>
        </p:txBody>
      </p:sp>
      <p:sp>
        <p:nvSpPr>
          <p:cNvPr id="6" name="Foliennummernplatzhalter 5"/>
          <p:cNvSpPr>
            <a:spLocks noGrp="1"/>
          </p:cNvSpPr>
          <p:nvPr>
            <p:ph type="sldNum" sz="quarter" idx="12"/>
          </p:nvPr>
        </p:nvSpPr>
        <p:spPr/>
        <p:txBody>
          <a:bodyPr/>
          <a:lstStyle/>
          <a:p>
            <a:fld id="{363C3A19-FC31-4642-AB6C-25301AC8225F}" type="slidenum">
              <a:rPr lang="de-DE" smtClean="0"/>
              <a:t>77</a:t>
            </a:fld>
            <a:endParaRPr lang="de-DE"/>
          </a:p>
        </p:txBody>
      </p:sp>
    </p:spTree>
    <p:extLst>
      <p:ext uri="{BB962C8B-B14F-4D97-AF65-F5344CB8AC3E}">
        <p14:creationId xmlns:p14="http://schemas.microsoft.com/office/powerpoint/2010/main" val="33322600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54741" y="0"/>
            <a:ext cx="10515600" cy="1325563"/>
          </a:xfrm>
        </p:spPr>
        <p:txBody>
          <a:bodyPr>
            <a:normAutofit/>
          </a:bodyPr>
          <a:lstStyle/>
          <a:p>
            <a:r>
              <a:rPr lang="de-DE" sz="3200" b="1" dirty="0"/>
              <a:t>2. Einzelverträge</a:t>
            </a:r>
          </a:p>
        </p:txBody>
      </p:sp>
      <p:sp>
        <p:nvSpPr>
          <p:cNvPr id="3" name="Inhaltsplatzhalter 2"/>
          <p:cNvSpPr>
            <a:spLocks noGrp="1"/>
          </p:cNvSpPr>
          <p:nvPr>
            <p:ph idx="1"/>
          </p:nvPr>
        </p:nvSpPr>
        <p:spPr>
          <a:xfrm>
            <a:off x="838200" y="1075763"/>
            <a:ext cx="10515600" cy="4877743"/>
          </a:xfrm>
        </p:spPr>
        <p:txBody>
          <a:bodyPr>
            <a:normAutofit/>
          </a:bodyPr>
          <a:lstStyle/>
          <a:p>
            <a:pPr marL="263525" indent="0" algn="just">
              <a:lnSpc>
                <a:spcPct val="100000"/>
              </a:lnSpc>
              <a:buNone/>
            </a:pPr>
            <a:r>
              <a:rPr lang="de-DE" sz="2000" dirty="0">
                <a:latin typeface="+mj-lt"/>
              </a:rPr>
              <a:t>die ersten Corona Fälle bestätigt wurden und wurde die </a:t>
            </a:r>
            <a:r>
              <a:rPr lang="de-DE" sz="2000" dirty="0" err="1">
                <a:latin typeface="+mj-lt"/>
              </a:rPr>
              <a:t>Coronakrise</a:t>
            </a:r>
            <a:r>
              <a:rPr lang="de-DE" sz="2000" dirty="0">
                <a:latin typeface="+mj-lt"/>
              </a:rPr>
              <a:t> als </a:t>
            </a:r>
            <a:r>
              <a:rPr lang="de-DE" sz="2000" b="1" dirty="0">
                <a:latin typeface="+mj-lt"/>
              </a:rPr>
              <a:t>Pandemie</a:t>
            </a:r>
            <a:r>
              <a:rPr lang="de-DE" sz="2000" dirty="0">
                <a:latin typeface="+mj-lt"/>
              </a:rPr>
              <a:t> durch die WHO </a:t>
            </a:r>
            <a:r>
              <a:rPr lang="de-DE" sz="2000" b="1" dirty="0">
                <a:latin typeface="+mj-lt"/>
              </a:rPr>
              <a:t>erst am 12.03.2020 </a:t>
            </a:r>
            <a:r>
              <a:rPr lang="de-DE" sz="2000" dirty="0">
                <a:latin typeface="+mj-lt"/>
              </a:rPr>
              <a:t>eingestuft, so liegen hier </a:t>
            </a:r>
            <a:r>
              <a:rPr lang="de-DE" sz="2000" b="1" dirty="0">
                <a:latin typeface="+mj-lt"/>
              </a:rPr>
              <a:t>Änderungen</a:t>
            </a:r>
            <a:r>
              <a:rPr lang="de-DE" sz="2000" dirty="0">
                <a:latin typeface="+mj-lt"/>
              </a:rPr>
              <a:t> der Verhältnisse vor, die </a:t>
            </a:r>
            <a:r>
              <a:rPr lang="de-DE" sz="2000" b="1" dirty="0">
                <a:latin typeface="+mj-lt"/>
              </a:rPr>
              <a:t>nicht</a:t>
            </a:r>
            <a:r>
              <a:rPr lang="de-DE" sz="2000" dirty="0">
                <a:latin typeface="+mj-lt"/>
              </a:rPr>
              <a:t> in dem </a:t>
            </a:r>
            <a:r>
              <a:rPr lang="de-DE" sz="2000" b="1" dirty="0">
                <a:latin typeface="+mj-lt"/>
              </a:rPr>
              <a:t>Bereich einer der Parteien </a:t>
            </a:r>
            <a:r>
              <a:rPr lang="de-DE" sz="2000" dirty="0">
                <a:latin typeface="+mj-lt"/>
              </a:rPr>
              <a:t>fällt und diesen zuzuschreiben ist, es handelt sich sohin um </a:t>
            </a:r>
            <a:r>
              <a:rPr lang="de-DE" sz="2000" b="1" dirty="0">
                <a:latin typeface="+mj-lt"/>
              </a:rPr>
              <a:t>höhere</a:t>
            </a:r>
            <a:r>
              <a:rPr lang="de-DE" sz="2000" dirty="0">
                <a:latin typeface="+mj-lt"/>
              </a:rPr>
              <a:t> </a:t>
            </a:r>
            <a:r>
              <a:rPr lang="de-DE" sz="2000" b="1" dirty="0">
                <a:latin typeface="+mj-lt"/>
              </a:rPr>
              <a:t>Gewalt</a:t>
            </a:r>
            <a:r>
              <a:rPr lang="de-DE" sz="2000" dirty="0">
                <a:latin typeface="+mj-lt"/>
              </a:rPr>
              <a:t>.</a:t>
            </a:r>
          </a:p>
          <a:p>
            <a:pPr algn="just">
              <a:lnSpc>
                <a:spcPct val="100000"/>
              </a:lnSpc>
            </a:pPr>
            <a:r>
              <a:rPr lang="de-DE" sz="2000" dirty="0">
                <a:latin typeface="+mj-lt"/>
              </a:rPr>
              <a:t>Das </a:t>
            </a:r>
            <a:r>
              <a:rPr lang="de-DE" sz="2000" b="1" dirty="0">
                <a:latin typeface="+mj-lt"/>
              </a:rPr>
              <a:t>Infektionsrisiko</a:t>
            </a:r>
            <a:r>
              <a:rPr lang="de-DE" sz="2000" dirty="0">
                <a:latin typeface="+mj-lt"/>
              </a:rPr>
              <a:t> in einer </a:t>
            </a:r>
            <a:r>
              <a:rPr lang="de-DE" sz="2000" b="1" dirty="0">
                <a:latin typeface="+mj-lt"/>
              </a:rPr>
              <a:t>Limousine</a:t>
            </a:r>
            <a:r>
              <a:rPr lang="de-DE" sz="2000" dirty="0">
                <a:latin typeface="+mj-lt"/>
              </a:rPr>
              <a:t> mit </a:t>
            </a:r>
            <a:r>
              <a:rPr lang="de-DE" sz="2000" b="1" dirty="0">
                <a:latin typeface="+mj-lt"/>
              </a:rPr>
              <a:t>bis zu 16 Personen </a:t>
            </a:r>
            <a:r>
              <a:rPr lang="de-DE" sz="2000" dirty="0">
                <a:latin typeface="+mj-lt"/>
              </a:rPr>
              <a:t>ist als besonders hoch zu einzustufen, eine Teilnahme daran stellt ein </a:t>
            </a:r>
            <a:r>
              <a:rPr lang="de-DE" sz="2000" b="1" dirty="0">
                <a:latin typeface="+mj-lt"/>
              </a:rPr>
              <a:t>unzumutbares Risiko </a:t>
            </a:r>
            <a:r>
              <a:rPr lang="de-DE" sz="2000" dirty="0">
                <a:latin typeface="+mj-lt"/>
              </a:rPr>
              <a:t>dar, zumal damals noch weniger über die Gesundheitsfolgen von COVID-19 bekannt war als heute (vgl. Urteil vom 27.11.2020). Vor diesem Hintergrund hat daher der </a:t>
            </a:r>
            <a:r>
              <a:rPr lang="de-DE" sz="2000" b="1" dirty="0">
                <a:latin typeface="+mj-lt"/>
              </a:rPr>
              <a:t>Konsument</a:t>
            </a:r>
            <a:r>
              <a:rPr lang="de-DE" sz="2000" dirty="0">
                <a:latin typeface="+mj-lt"/>
              </a:rPr>
              <a:t> aufgrund derart geänderter Verhältnisse den </a:t>
            </a:r>
            <a:r>
              <a:rPr lang="de-DE" sz="2000" b="1" dirty="0">
                <a:latin typeface="+mj-lt"/>
              </a:rPr>
              <a:t>vereinbarten</a:t>
            </a:r>
            <a:r>
              <a:rPr lang="de-DE" sz="2000" dirty="0">
                <a:latin typeface="+mj-lt"/>
              </a:rPr>
              <a:t> </a:t>
            </a:r>
            <a:r>
              <a:rPr lang="de-DE" sz="2000" b="1" dirty="0">
                <a:latin typeface="+mj-lt"/>
              </a:rPr>
              <a:t>Termin nicht wahrgenommen</a:t>
            </a:r>
            <a:r>
              <a:rPr lang="de-DE" sz="2000" dirty="0">
                <a:latin typeface="+mj-lt"/>
              </a:rPr>
              <a:t>, eine Anpassung des Vertrages scheiterte am Dissens und steht darüber hinaus eine </a:t>
            </a:r>
            <a:r>
              <a:rPr lang="de-DE" sz="2000" b="1" dirty="0">
                <a:latin typeface="+mj-lt"/>
              </a:rPr>
              <a:t>Umbuchungsgebühr</a:t>
            </a:r>
            <a:r>
              <a:rPr lang="de-DE" sz="2000" dirty="0">
                <a:latin typeface="+mj-lt"/>
              </a:rPr>
              <a:t> (umfasst 50% des bisherigen zu leistenden Betrages) in keinem Verhältnis zum administrativen Aufwand einer Terminverlegung und im </a:t>
            </a:r>
            <a:r>
              <a:rPr lang="de-DE" sz="2000" b="1" dirty="0">
                <a:latin typeface="+mj-lt"/>
              </a:rPr>
              <a:t>krassen</a:t>
            </a:r>
            <a:r>
              <a:rPr lang="de-DE" sz="2000" dirty="0">
                <a:latin typeface="+mj-lt"/>
              </a:rPr>
              <a:t> </a:t>
            </a:r>
            <a:r>
              <a:rPr lang="de-DE" sz="2000" b="1" dirty="0">
                <a:latin typeface="+mj-lt"/>
              </a:rPr>
              <a:t>Missverhältnis</a:t>
            </a:r>
            <a:r>
              <a:rPr lang="de-DE" sz="2000" dirty="0">
                <a:latin typeface="+mj-lt"/>
              </a:rPr>
              <a:t> zum ursprünglich </a:t>
            </a:r>
            <a:r>
              <a:rPr lang="de-DE" sz="2000" b="1" dirty="0">
                <a:latin typeface="+mj-lt"/>
              </a:rPr>
              <a:t>vereinbarten</a:t>
            </a:r>
            <a:r>
              <a:rPr lang="de-DE" sz="2000" dirty="0">
                <a:latin typeface="+mj-lt"/>
              </a:rPr>
              <a:t> </a:t>
            </a:r>
            <a:r>
              <a:rPr lang="de-DE" sz="2000" b="1" dirty="0">
                <a:latin typeface="+mj-lt"/>
              </a:rPr>
              <a:t>Mietpreis</a:t>
            </a:r>
            <a:r>
              <a:rPr lang="de-DE" sz="2000" dirty="0">
                <a:latin typeface="+mj-lt"/>
              </a:rPr>
              <a:t>. Der gegenständliche </a:t>
            </a:r>
            <a:r>
              <a:rPr lang="de-DE" sz="2000" b="1" dirty="0">
                <a:latin typeface="+mj-lt"/>
              </a:rPr>
              <a:t>Vertrag</a:t>
            </a:r>
            <a:r>
              <a:rPr lang="de-DE" sz="2000" dirty="0">
                <a:latin typeface="+mj-lt"/>
              </a:rPr>
              <a:t> ist daher aufgrund des </a:t>
            </a:r>
            <a:r>
              <a:rPr lang="de-DE" sz="2000" b="1" dirty="0">
                <a:latin typeface="+mj-lt"/>
              </a:rPr>
              <a:t>Wegfalls</a:t>
            </a:r>
            <a:r>
              <a:rPr lang="de-DE" sz="2000" dirty="0">
                <a:latin typeface="+mj-lt"/>
              </a:rPr>
              <a:t> </a:t>
            </a:r>
            <a:r>
              <a:rPr lang="de-DE" sz="2000" b="1" dirty="0">
                <a:latin typeface="+mj-lt"/>
              </a:rPr>
              <a:t>der</a:t>
            </a:r>
            <a:r>
              <a:rPr lang="de-DE" sz="2000" dirty="0">
                <a:latin typeface="+mj-lt"/>
              </a:rPr>
              <a:t> </a:t>
            </a:r>
            <a:r>
              <a:rPr lang="de-DE" sz="2000" b="1" dirty="0">
                <a:latin typeface="+mj-lt"/>
              </a:rPr>
              <a:t>Geschäftsgrundlage</a:t>
            </a:r>
            <a:r>
              <a:rPr lang="de-DE" sz="2000" dirty="0">
                <a:latin typeface="+mj-lt"/>
              </a:rPr>
              <a:t> </a:t>
            </a:r>
            <a:r>
              <a:rPr lang="de-DE" sz="2000" b="1" dirty="0">
                <a:latin typeface="+mj-lt"/>
              </a:rPr>
              <a:t>aufzuheben</a:t>
            </a:r>
            <a:r>
              <a:rPr lang="de-DE" sz="2000" dirty="0">
                <a:latin typeface="+mj-lt"/>
              </a:rPr>
              <a:t>.</a:t>
            </a:r>
          </a:p>
          <a:p>
            <a:pPr marL="0" indent="0" algn="just">
              <a:lnSpc>
                <a:spcPct val="120000"/>
              </a:lnSpc>
              <a:buNone/>
            </a:pPr>
            <a:endParaRPr lang="de-DE" sz="2000" dirty="0">
              <a:latin typeface="+mj-lt"/>
            </a:endParaRPr>
          </a:p>
          <a:p>
            <a:pPr algn="just">
              <a:lnSpc>
                <a:spcPct val="120000"/>
              </a:lnSpc>
            </a:pPr>
            <a:endParaRPr lang="de-DE" sz="2000" dirty="0">
              <a:latin typeface="+mj-lt"/>
            </a:endParaRPr>
          </a:p>
          <a:p>
            <a:pPr algn="just">
              <a:lnSpc>
                <a:spcPct val="120000"/>
              </a:lnSpc>
            </a:pPr>
            <a:endParaRPr lang="de-DE" sz="2000" dirty="0">
              <a:latin typeface="+mj-lt"/>
            </a:endParaRPr>
          </a:p>
          <a:p>
            <a:pPr marL="0" indent="0" algn="just">
              <a:lnSpc>
                <a:spcPct val="120000"/>
              </a:lnSpc>
              <a:buNone/>
            </a:pPr>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5" name="Fußzeilenplatzhalter 3">
            <a:extLst>
              <a:ext uri="{FF2B5EF4-FFF2-40B4-BE49-F238E27FC236}">
                <a16:creationId xmlns:a16="http://schemas.microsoft.com/office/drawing/2014/main" id="{0B9CB786-1047-462C-B59A-DFA59773CCB2}"/>
              </a:ext>
            </a:extLst>
          </p:cNvPr>
          <p:cNvSpPr>
            <a:spLocks noGrp="1"/>
          </p:cNvSpPr>
          <p:nvPr>
            <p:ph type="ftr" sz="quarter" idx="11"/>
          </p:nvPr>
        </p:nvSpPr>
        <p:spPr>
          <a:xfrm>
            <a:off x="4165600" y="6356359"/>
            <a:ext cx="3860800" cy="365125"/>
          </a:xfrm>
        </p:spPr>
        <p:txBody>
          <a:bodyPr/>
          <a:lstStyle/>
          <a:p>
            <a:r>
              <a:rPr lang="de-AT" dirty="0"/>
              <a:t>RA Dr. Eike Lindinger,  1080 Wien, </a:t>
            </a:r>
            <a:r>
              <a:rPr lang="de-AT" dirty="0" err="1"/>
              <a:t>Wickenburgg</a:t>
            </a:r>
            <a:r>
              <a:rPr lang="de-AT" dirty="0"/>
              <a:t>. 26/5,  kanzlei@ra-el.at, 01/4020173</a:t>
            </a:r>
          </a:p>
        </p:txBody>
      </p:sp>
      <p:sp>
        <p:nvSpPr>
          <p:cNvPr id="6" name="Foliennummernplatzhalter 5"/>
          <p:cNvSpPr>
            <a:spLocks noGrp="1"/>
          </p:cNvSpPr>
          <p:nvPr>
            <p:ph type="sldNum" sz="quarter" idx="12"/>
          </p:nvPr>
        </p:nvSpPr>
        <p:spPr/>
        <p:txBody>
          <a:bodyPr/>
          <a:lstStyle/>
          <a:p>
            <a:fld id="{363C3A19-FC31-4642-AB6C-25301AC8225F}" type="slidenum">
              <a:rPr lang="de-DE" smtClean="0"/>
              <a:t>78</a:t>
            </a:fld>
            <a:endParaRPr lang="de-DE"/>
          </a:p>
        </p:txBody>
      </p:sp>
    </p:spTree>
    <p:extLst>
      <p:ext uri="{BB962C8B-B14F-4D97-AF65-F5344CB8AC3E}">
        <p14:creationId xmlns:p14="http://schemas.microsoft.com/office/powerpoint/2010/main" val="146777410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F0927D-8273-4C15-AEFD-F510C1E82CC9}"/>
              </a:ext>
            </a:extLst>
          </p:cNvPr>
          <p:cNvSpPr>
            <a:spLocks noGrp="1"/>
          </p:cNvSpPr>
          <p:nvPr>
            <p:ph type="title"/>
          </p:nvPr>
        </p:nvSpPr>
        <p:spPr>
          <a:xfrm>
            <a:off x="838200" y="2405960"/>
            <a:ext cx="10515600" cy="1511616"/>
          </a:xfrm>
        </p:spPr>
        <p:txBody>
          <a:bodyPr>
            <a:normAutofit/>
          </a:bodyPr>
          <a:lstStyle/>
          <a:p>
            <a:r>
              <a:rPr lang="de-AT" sz="4800" b="1" dirty="0"/>
              <a:t>               IX. </a:t>
            </a:r>
            <a:r>
              <a:rPr lang="de-DE" sz="4800" b="1" dirty="0"/>
              <a:t>Reisen in Zeiten von Corona</a:t>
            </a:r>
            <a:br>
              <a:rPr lang="de-DE" sz="4800" b="1" dirty="0"/>
            </a:br>
            <a:r>
              <a:rPr lang="de-DE" sz="1800" dirty="0">
                <a:solidFill>
                  <a:prstClr val="black"/>
                </a:solidFill>
              </a:rPr>
              <a:t>(siehe auch ausführlich </a:t>
            </a:r>
            <a:r>
              <a:rPr lang="de-DE" sz="1800" i="1" dirty="0">
                <a:solidFill>
                  <a:prstClr val="black"/>
                </a:solidFill>
              </a:rPr>
              <a:t>D. </a:t>
            </a:r>
            <a:r>
              <a:rPr lang="de-DE" sz="1800" i="1" dirty="0" err="1">
                <a:solidFill>
                  <a:prstClr val="black"/>
                </a:solidFill>
              </a:rPr>
              <a:t>Ullenboom</a:t>
            </a:r>
            <a:r>
              <a:rPr lang="de-DE" sz="1800" i="1" dirty="0">
                <a:solidFill>
                  <a:prstClr val="black"/>
                </a:solidFill>
              </a:rPr>
              <a:t>, </a:t>
            </a:r>
            <a:r>
              <a:rPr lang="de-DE" sz="1800" dirty="0">
                <a:solidFill>
                  <a:prstClr val="black"/>
                </a:solidFill>
              </a:rPr>
              <a:t>Der Rücktritt des Reisenden vom Pauschalreisevertrag wegen unvermeidbarer außergewöhnlicher Umstände, RRA 2021, 155 ff)</a:t>
            </a:r>
            <a:endParaRPr lang="de-AT" sz="4800" b="1" dirty="0"/>
          </a:p>
        </p:txBody>
      </p:sp>
      <p:sp>
        <p:nvSpPr>
          <p:cNvPr id="3" name="Fußzeilenplatzhalter 2"/>
          <p:cNvSpPr>
            <a:spLocks noGrp="1"/>
          </p:cNvSpPr>
          <p:nvPr>
            <p:ph type="ftr" sz="quarter" idx="11"/>
          </p:nvPr>
        </p:nvSpPr>
        <p:spPr/>
        <p:txBody>
          <a:bodyPr/>
          <a:lstStyle/>
          <a:p>
            <a:r>
              <a:rPr lang="de-DE"/>
              <a:t>RA Dr. Eike Lindinger,  1080 Wien, Wickenburgg. 26/5,  kanzlei@ra-el.at, 01/4020173</a:t>
            </a:r>
          </a:p>
        </p:txBody>
      </p:sp>
      <p:sp>
        <p:nvSpPr>
          <p:cNvPr id="4" name="Foliennummernplatzhalter 3"/>
          <p:cNvSpPr>
            <a:spLocks noGrp="1"/>
          </p:cNvSpPr>
          <p:nvPr>
            <p:ph type="sldNum" sz="quarter" idx="12"/>
          </p:nvPr>
        </p:nvSpPr>
        <p:spPr/>
        <p:txBody>
          <a:bodyPr/>
          <a:lstStyle/>
          <a:p>
            <a:fld id="{363C3A19-FC31-4642-AB6C-25301AC8225F}" type="slidenum">
              <a:rPr lang="de-DE" smtClean="0"/>
              <a:t>79</a:t>
            </a:fld>
            <a:endParaRPr lang="de-DE"/>
          </a:p>
        </p:txBody>
      </p:sp>
    </p:spTree>
    <p:extLst>
      <p:ext uri="{BB962C8B-B14F-4D97-AF65-F5344CB8AC3E}">
        <p14:creationId xmlns:p14="http://schemas.microsoft.com/office/powerpoint/2010/main" val="4264081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569934"/>
            <a:ext cx="10515600" cy="1325563"/>
          </a:xfrm>
        </p:spPr>
        <p:txBody>
          <a:bodyPr>
            <a:normAutofit/>
          </a:bodyPr>
          <a:lstStyle/>
          <a:p>
            <a:r>
              <a:rPr lang="de-DE" sz="3200" b="1" dirty="0"/>
              <a:t>Welche Kernfragen stellen sich bei Prüfung eines reiserechtlichen Falles?</a:t>
            </a:r>
          </a:p>
        </p:txBody>
      </p:sp>
      <p:sp>
        <p:nvSpPr>
          <p:cNvPr id="3" name="Inhaltsplatzhalter 2"/>
          <p:cNvSpPr>
            <a:spLocks noGrp="1"/>
          </p:cNvSpPr>
          <p:nvPr>
            <p:ph idx="1"/>
          </p:nvPr>
        </p:nvSpPr>
        <p:spPr>
          <a:xfrm>
            <a:off x="838200" y="1895497"/>
            <a:ext cx="10515600" cy="4351338"/>
          </a:xfrm>
        </p:spPr>
        <p:txBody>
          <a:bodyPr>
            <a:normAutofit/>
          </a:bodyPr>
          <a:lstStyle/>
          <a:p>
            <a:pPr marL="285750" indent="-285750"/>
            <a:r>
              <a:rPr lang="de-DE" altLang="de-DE" sz="2000" dirty="0">
                <a:solidFill>
                  <a:schemeClr val="tx1"/>
                </a:solidFill>
                <a:latin typeface="+mj-lt"/>
              </a:rPr>
              <a:t>Was für eine Reise (Individual- bzw. Pauschalreise) liegt vor?</a:t>
            </a:r>
          </a:p>
          <a:p>
            <a:pPr marL="285750" indent="-285750"/>
            <a:r>
              <a:rPr lang="de-DE" altLang="de-DE" sz="2000" dirty="0">
                <a:solidFill>
                  <a:schemeClr val="tx1"/>
                </a:solidFill>
                <a:latin typeface="+mj-lt"/>
              </a:rPr>
              <a:t>Kommt das PRG zur Anwendung?</a:t>
            </a:r>
          </a:p>
          <a:p>
            <a:pPr marL="285750" indent="-285750"/>
            <a:r>
              <a:rPr lang="de-DE" altLang="de-DE" sz="2000" dirty="0">
                <a:solidFill>
                  <a:schemeClr val="tx1"/>
                </a:solidFill>
                <a:latin typeface="+mj-lt"/>
              </a:rPr>
              <a:t>Wer ist Reiseveranstalter (</a:t>
            </a:r>
            <a:r>
              <a:rPr lang="de-DE" altLang="de-DE" sz="2000" b="1" dirty="0">
                <a:solidFill>
                  <a:schemeClr val="tx1"/>
                </a:solidFill>
                <a:latin typeface="+mj-lt"/>
              </a:rPr>
              <a:t>Passivlegitimation</a:t>
            </a:r>
            <a:r>
              <a:rPr lang="de-DE" altLang="de-DE" sz="2000" dirty="0">
                <a:solidFill>
                  <a:schemeClr val="tx1"/>
                </a:solidFill>
                <a:latin typeface="+mj-lt"/>
              </a:rPr>
              <a:t>)?</a:t>
            </a:r>
          </a:p>
          <a:p>
            <a:pPr marL="285750" indent="-285750"/>
            <a:r>
              <a:rPr lang="de-DE" altLang="de-DE" sz="2000" dirty="0">
                <a:solidFill>
                  <a:schemeClr val="tx1"/>
                </a:solidFill>
                <a:latin typeface="+mj-lt"/>
              </a:rPr>
              <a:t>Wer ist Vertragspartner (</a:t>
            </a:r>
            <a:r>
              <a:rPr lang="de-DE" altLang="de-DE" sz="2000" b="1" dirty="0">
                <a:solidFill>
                  <a:schemeClr val="tx1"/>
                </a:solidFill>
                <a:latin typeface="+mj-lt"/>
              </a:rPr>
              <a:t>Aktivlegitimation</a:t>
            </a:r>
            <a:r>
              <a:rPr lang="de-DE" altLang="de-DE" sz="2000" dirty="0">
                <a:solidFill>
                  <a:schemeClr val="tx1"/>
                </a:solidFill>
                <a:latin typeface="+mj-lt"/>
              </a:rPr>
              <a:t>)?</a:t>
            </a:r>
          </a:p>
          <a:p>
            <a:pPr marL="285750" indent="-285750"/>
            <a:r>
              <a:rPr lang="de-DE" altLang="de-DE" sz="2000" dirty="0">
                <a:solidFill>
                  <a:schemeClr val="tx1"/>
                </a:solidFill>
                <a:latin typeface="+mj-lt"/>
              </a:rPr>
              <a:t>Welche Ansprüche können geltend gemacht werden? (</a:t>
            </a:r>
            <a:r>
              <a:rPr lang="de-DE" altLang="de-DE" sz="2000" b="1" dirty="0">
                <a:solidFill>
                  <a:schemeClr val="tx1"/>
                </a:solidFill>
                <a:latin typeface="+mj-lt"/>
              </a:rPr>
              <a:t>Gewährleistung</a:t>
            </a:r>
            <a:r>
              <a:rPr lang="de-DE" altLang="de-DE" sz="2000" dirty="0">
                <a:solidFill>
                  <a:schemeClr val="tx1"/>
                </a:solidFill>
                <a:latin typeface="+mj-lt"/>
              </a:rPr>
              <a:t>, </a:t>
            </a:r>
            <a:r>
              <a:rPr lang="de-DE" altLang="de-DE" sz="2000" b="1" dirty="0">
                <a:solidFill>
                  <a:schemeClr val="tx1"/>
                </a:solidFill>
                <a:latin typeface="+mj-lt"/>
              </a:rPr>
              <a:t>Schadenersatz</a:t>
            </a:r>
            <a:r>
              <a:rPr lang="de-DE" altLang="de-DE" sz="2000" dirty="0">
                <a:solidFill>
                  <a:schemeClr val="tx1"/>
                </a:solidFill>
                <a:latin typeface="+mj-lt"/>
              </a:rPr>
              <a:t>, </a:t>
            </a:r>
            <a:r>
              <a:rPr lang="de-DE" altLang="de-DE" sz="2000" b="1" dirty="0">
                <a:solidFill>
                  <a:schemeClr val="tx1"/>
                </a:solidFill>
                <a:latin typeface="+mj-lt"/>
              </a:rPr>
              <a:t>entgangene</a:t>
            </a:r>
            <a:r>
              <a:rPr lang="de-DE" altLang="de-DE" sz="2000" dirty="0">
                <a:solidFill>
                  <a:schemeClr val="tx1"/>
                </a:solidFill>
                <a:latin typeface="+mj-lt"/>
              </a:rPr>
              <a:t> </a:t>
            </a:r>
            <a:r>
              <a:rPr lang="de-DE" altLang="de-DE" sz="2000" b="1" dirty="0">
                <a:solidFill>
                  <a:schemeClr val="tx1"/>
                </a:solidFill>
                <a:latin typeface="+mj-lt"/>
              </a:rPr>
              <a:t>Urlaubsfreude</a:t>
            </a:r>
            <a:r>
              <a:rPr lang="de-DE" altLang="de-DE" sz="2000" dirty="0">
                <a:solidFill>
                  <a:schemeClr val="tx1"/>
                </a:solidFill>
                <a:latin typeface="+mj-lt"/>
              </a:rPr>
              <a:t>)</a:t>
            </a:r>
          </a:p>
          <a:p>
            <a:pPr marL="285750" indent="-285750"/>
            <a:r>
              <a:rPr lang="de-DE" altLang="de-DE" sz="2000" dirty="0">
                <a:solidFill>
                  <a:schemeClr val="tx1"/>
                </a:solidFill>
                <a:latin typeface="+mj-lt"/>
              </a:rPr>
              <a:t>Wo klage ich (</a:t>
            </a:r>
            <a:r>
              <a:rPr lang="de-DE" altLang="de-DE" sz="2000" b="1" dirty="0">
                <a:solidFill>
                  <a:schemeClr val="tx1"/>
                </a:solidFill>
                <a:latin typeface="+mj-lt"/>
              </a:rPr>
              <a:t>Zuständigkeit</a:t>
            </a:r>
            <a:r>
              <a:rPr lang="de-DE" altLang="de-DE" sz="2000" dirty="0">
                <a:solidFill>
                  <a:schemeClr val="tx1"/>
                </a:solidFill>
                <a:latin typeface="+mj-lt"/>
              </a:rPr>
              <a:t>)?</a:t>
            </a:r>
          </a:p>
          <a:p>
            <a:pPr marL="285750" indent="-285750"/>
            <a:r>
              <a:rPr lang="de-DE" altLang="de-DE" sz="2000" dirty="0">
                <a:solidFill>
                  <a:schemeClr val="tx1"/>
                </a:solidFill>
                <a:latin typeface="+mj-lt"/>
              </a:rPr>
              <a:t>Nach welchem Recht läuft das Verfahren (</a:t>
            </a:r>
            <a:r>
              <a:rPr lang="de-DE" altLang="de-DE" sz="2000" b="1" dirty="0">
                <a:solidFill>
                  <a:schemeClr val="tx1"/>
                </a:solidFill>
                <a:latin typeface="+mj-lt"/>
              </a:rPr>
              <a:t>Rechtswahl</a:t>
            </a:r>
            <a:r>
              <a:rPr lang="de-DE" altLang="de-DE" sz="2000" dirty="0">
                <a:solidFill>
                  <a:schemeClr val="tx1"/>
                </a:solidFill>
                <a:latin typeface="+mj-lt"/>
              </a:rPr>
              <a:t>, </a:t>
            </a:r>
            <a:r>
              <a:rPr lang="de-DE" altLang="de-DE" sz="2000" dirty="0" err="1">
                <a:solidFill>
                  <a:schemeClr val="tx1"/>
                </a:solidFill>
                <a:latin typeface="+mj-lt"/>
              </a:rPr>
              <a:t>Günstigkeitsprinzip</a:t>
            </a:r>
            <a:r>
              <a:rPr lang="de-DE" altLang="de-DE" sz="2000" dirty="0">
                <a:solidFill>
                  <a:schemeClr val="tx1"/>
                </a:solidFill>
                <a:latin typeface="+mj-lt"/>
              </a:rPr>
              <a:t> etc.)?</a:t>
            </a:r>
          </a:p>
          <a:p>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5" name="Fußzeilenplatzhalter 3">
            <a:extLst>
              <a:ext uri="{FF2B5EF4-FFF2-40B4-BE49-F238E27FC236}">
                <a16:creationId xmlns:a16="http://schemas.microsoft.com/office/drawing/2014/main" id="{0B9CB786-1047-462C-B59A-DFA59773CCB2}"/>
              </a:ext>
            </a:extLst>
          </p:cNvPr>
          <p:cNvSpPr>
            <a:spLocks noGrp="1"/>
          </p:cNvSpPr>
          <p:nvPr>
            <p:ph type="ftr" sz="quarter" idx="11"/>
          </p:nvPr>
        </p:nvSpPr>
        <p:spPr>
          <a:xfrm>
            <a:off x="4165600" y="6356359"/>
            <a:ext cx="3860800" cy="365125"/>
          </a:xfrm>
        </p:spPr>
        <p:txBody>
          <a:bodyPr/>
          <a:lstStyle/>
          <a:p>
            <a:r>
              <a:rPr lang="de-AT" dirty="0"/>
              <a:t>RA Dr. Eike Lindinger,  1080 Wien, </a:t>
            </a:r>
            <a:r>
              <a:rPr lang="de-AT" dirty="0" err="1"/>
              <a:t>Wickenburgg</a:t>
            </a:r>
            <a:r>
              <a:rPr lang="de-AT" dirty="0"/>
              <a:t>. 26/5,  kanzlei@ra-el.at, 01/4020173</a:t>
            </a:r>
          </a:p>
        </p:txBody>
      </p:sp>
      <p:sp>
        <p:nvSpPr>
          <p:cNvPr id="6" name="Rechteck 5"/>
          <p:cNvSpPr/>
          <p:nvPr/>
        </p:nvSpPr>
        <p:spPr>
          <a:xfrm>
            <a:off x="1212112" y="5213658"/>
            <a:ext cx="8736982" cy="6002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de-DE" altLang="de-DE" sz="1600" i="1" dirty="0">
                <a:solidFill>
                  <a:schemeClr val="tx1"/>
                </a:solidFill>
                <a:latin typeface="+mj-lt"/>
                <a:ea typeface="Verdana" panose="020B0604030504040204" pitchFamily="34" charset="0"/>
              </a:rPr>
              <a:t>Aktuelle Rechtsprechung: </a:t>
            </a:r>
            <a:r>
              <a:rPr lang="de-DE" altLang="de-DE" sz="1600" i="1" dirty="0" err="1">
                <a:solidFill>
                  <a:schemeClr val="tx1"/>
                </a:solidFill>
                <a:latin typeface="+mj-lt"/>
                <a:ea typeface="Verdana" panose="020B0604030504040204" pitchFamily="34" charset="0"/>
              </a:rPr>
              <a:t>Günstigkeitsprinzip</a:t>
            </a:r>
            <a:r>
              <a:rPr lang="de-DE" altLang="de-DE" sz="1600" i="1" dirty="0">
                <a:solidFill>
                  <a:schemeClr val="tx1"/>
                </a:solidFill>
                <a:latin typeface="+mj-lt"/>
                <a:ea typeface="Verdana" panose="020B0604030504040204" pitchFamily="34" charset="0"/>
              </a:rPr>
              <a:t> - EuGH, C-618/10, </a:t>
            </a:r>
            <a:r>
              <a:rPr lang="de-DE" altLang="de-DE" sz="1600" i="1" dirty="0" err="1">
                <a:solidFill>
                  <a:schemeClr val="tx1"/>
                </a:solidFill>
                <a:latin typeface="+mj-lt"/>
                <a:ea typeface="Verdana" panose="020B0604030504040204" pitchFamily="34" charset="0"/>
              </a:rPr>
              <a:t>Banesto</a:t>
            </a:r>
            <a:endParaRPr lang="de-DE" altLang="de-DE" sz="1600" i="1" dirty="0">
              <a:solidFill>
                <a:schemeClr val="tx1"/>
              </a:solidFill>
              <a:latin typeface="+mj-lt"/>
              <a:ea typeface="Verdana" panose="020B0604030504040204" pitchFamily="34" charset="0"/>
            </a:endParaRPr>
          </a:p>
        </p:txBody>
      </p:sp>
      <p:sp>
        <p:nvSpPr>
          <p:cNvPr id="7" name="Foliennummernplatzhalter 6"/>
          <p:cNvSpPr>
            <a:spLocks noGrp="1"/>
          </p:cNvSpPr>
          <p:nvPr>
            <p:ph type="sldNum" sz="quarter" idx="12"/>
          </p:nvPr>
        </p:nvSpPr>
        <p:spPr/>
        <p:txBody>
          <a:bodyPr/>
          <a:lstStyle/>
          <a:p>
            <a:fld id="{6E2B935C-0738-495B-9060-E3C00A558146}" type="slidenum">
              <a:rPr lang="de-DE" smtClean="0"/>
              <a:t>8</a:t>
            </a:fld>
            <a:endParaRPr lang="de-DE"/>
          </a:p>
        </p:txBody>
      </p:sp>
    </p:spTree>
    <p:extLst>
      <p:ext uri="{BB962C8B-B14F-4D97-AF65-F5344CB8AC3E}">
        <p14:creationId xmlns:p14="http://schemas.microsoft.com/office/powerpoint/2010/main" val="38955265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569934"/>
            <a:ext cx="10515600" cy="1325563"/>
          </a:xfrm>
        </p:spPr>
        <p:txBody>
          <a:bodyPr>
            <a:normAutofit/>
          </a:bodyPr>
          <a:lstStyle/>
          <a:p>
            <a:r>
              <a:rPr lang="de-DE" sz="3200" b="1" dirty="0"/>
              <a:t>1. </a:t>
            </a:r>
            <a:r>
              <a:rPr lang="de-DE" sz="3200" b="1" dirty="0">
                <a:solidFill>
                  <a:prstClr val="black"/>
                </a:solidFill>
                <a:ea typeface="+mn-ea"/>
                <a:cs typeface="+mn-cs"/>
              </a:rPr>
              <a:t>Infektion-Erkrankung des Reisenden</a:t>
            </a:r>
            <a:endParaRPr lang="de-DE" sz="3200" b="1" dirty="0"/>
          </a:p>
        </p:txBody>
      </p:sp>
      <p:sp>
        <p:nvSpPr>
          <p:cNvPr id="3" name="Inhaltsplatzhalter 2"/>
          <p:cNvSpPr>
            <a:spLocks noGrp="1"/>
          </p:cNvSpPr>
          <p:nvPr>
            <p:ph idx="1"/>
          </p:nvPr>
        </p:nvSpPr>
        <p:spPr/>
        <p:txBody>
          <a:bodyPr>
            <a:normAutofit/>
          </a:bodyPr>
          <a:lstStyle/>
          <a:p>
            <a:pPr algn="just">
              <a:lnSpc>
                <a:spcPct val="100000"/>
              </a:lnSpc>
            </a:pPr>
            <a:r>
              <a:rPr lang="de-DE" sz="2000" dirty="0">
                <a:latin typeface="+mj-lt"/>
              </a:rPr>
              <a:t>Die </a:t>
            </a:r>
            <a:r>
              <a:rPr lang="de-DE" sz="2000" b="1" dirty="0">
                <a:latin typeface="+mj-lt"/>
              </a:rPr>
              <a:t>eigene</a:t>
            </a:r>
            <a:r>
              <a:rPr lang="de-DE" sz="2000" dirty="0">
                <a:latin typeface="+mj-lt"/>
              </a:rPr>
              <a:t> </a:t>
            </a:r>
            <a:r>
              <a:rPr lang="de-DE" sz="2000" b="1" dirty="0">
                <a:latin typeface="+mj-lt"/>
              </a:rPr>
              <a:t>Infektion</a:t>
            </a:r>
            <a:r>
              <a:rPr lang="de-DE" sz="2000" dirty="0">
                <a:latin typeface="+mj-lt"/>
              </a:rPr>
              <a:t> des Reisenden mit dem Virus bzw. die </a:t>
            </a:r>
            <a:r>
              <a:rPr lang="de-DE" sz="2000" b="1" dirty="0">
                <a:latin typeface="+mj-lt"/>
              </a:rPr>
              <a:t>eigene</a:t>
            </a:r>
            <a:r>
              <a:rPr lang="de-DE" sz="2000" dirty="0">
                <a:latin typeface="+mj-lt"/>
              </a:rPr>
              <a:t> </a:t>
            </a:r>
            <a:r>
              <a:rPr lang="de-DE" sz="2000" b="1" dirty="0">
                <a:latin typeface="+mj-lt"/>
              </a:rPr>
              <a:t>Erkrankung</a:t>
            </a:r>
            <a:r>
              <a:rPr lang="de-DE" sz="2000" dirty="0">
                <a:latin typeface="+mj-lt"/>
              </a:rPr>
              <a:t> stellt </a:t>
            </a:r>
            <a:r>
              <a:rPr lang="de-DE" sz="2000" b="1" dirty="0">
                <a:latin typeface="+mj-lt"/>
              </a:rPr>
              <a:t>keinen</a:t>
            </a:r>
            <a:r>
              <a:rPr lang="de-DE" sz="2000" dirty="0">
                <a:latin typeface="+mj-lt"/>
              </a:rPr>
              <a:t> </a:t>
            </a:r>
            <a:r>
              <a:rPr lang="de-DE" sz="2000" b="1" dirty="0">
                <a:latin typeface="+mj-lt"/>
              </a:rPr>
              <a:t>außergewöhnlichen</a:t>
            </a:r>
            <a:r>
              <a:rPr lang="de-DE" sz="2000" dirty="0">
                <a:latin typeface="+mj-lt"/>
              </a:rPr>
              <a:t> und </a:t>
            </a:r>
            <a:r>
              <a:rPr lang="de-DE" sz="2000" b="1" dirty="0">
                <a:latin typeface="+mj-lt"/>
              </a:rPr>
              <a:t>unvermeidbaren</a:t>
            </a:r>
            <a:r>
              <a:rPr lang="de-DE" sz="2000" dirty="0">
                <a:latin typeface="+mj-lt"/>
              </a:rPr>
              <a:t> </a:t>
            </a:r>
            <a:r>
              <a:rPr lang="de-DE" sz="2000" b="1" dirty="0">
                <a:latin typeface="+mj-lt"/>
              </a:rPr>
              <a:t>Umstand</a:t>
            </a:r>
            <a:r>
              <a:rPr lang="de-DE" sz="2000" dirty="0">
                <a:latin typeface="+mj-lt"/>
              </a:rPr>
              <a:t> </a:t>
            </a:r>
            <a:r>
              <a:rPr lang="de-DE" sz="2000" dirty="0" err="1">
                <a:latin typeface="+mj-lt"/>
              </a:rPr>
              <a:t>iSd</a:t>
            </a:r>
            <a:r>
              <a:rPr lang="de-DE" sz="2000" dirty="0">
                <a:latin typeface="+mj-lt"/>
              </a:rPr>
              <a:t> § 2 Abs. 13 bzw. § 10 Abs. 2 PRG dar, welcher die Durchführung der Pauschalreise erheblich beeinträchtigt (vgl. </a:t>
            </a:r>
            <a:r>
              <a:rPr lang="de-DE" sz="2000" i="1" dirty="0">
                <a:latin typeface="+mj-lt"/>
              </a:rPr>
              <a:t>Beck</a:t>
            </a:r>
            <a:r>
              <a:rPr lang="de-DE" sz="2000" dirty="0">
                <a:latin typeface="+mj-lt"/>
              </a:rPr>
              <a:t>, OGK, BGB § 651l, RZ l48).</a:t>
            </a:r>
          </a:p>
          <a:p>
            <a:pPr algn="just">
              <a:lnSpc>
                <a:spcPct val="100000"/>
              </a:lnSpc>
            </a:pPr>
            <a:r>
              <a:rPr lang="de-DE" sz="2000" dirty="0">
                <a:latin typeface="+mj-lt"/>
              </a:rPr>
              <a:t>Es handelt sich dabei auch </a:t>
            </a:r>
            <a:r>
              <a:rPr lang="de-DE" sz="2000" b="1" dirty="0">
                <a:latin typeface="+mj-lt"/>
              </a:rPr>
              <a:t>nicht um außergewöhnliche Umstände </a:t>
            </a:r>
            <a:r>
              <a:rPr lang="de-DE" sz="2000" dirty="0">
                <a:latin typeface="+mj-lt"/>
              </a:rPr>
              <a:t>im Sinne des Erwägungsgrundes 31 der Pauschalreiserichtlinie 2015, da es sich nicht um ein „</a:t>
            </a:r>
            <a:r>
              <a:rPr lang="de-DE" sz="2000" b="1" dirty="0">
                <a:latin typeface="+mj-lt"/>
              </a:rPr>
              <a:t>übergeordnetes“ Ereignis </a:t>
            </a:r>
            <a:r>
              <a:rPr lang="de-DE" sz="2000" dirty="0">
                <a:latin typeface="+mj-lt"/>
              </a:rPr>
              <a:t>handelt.</a:t>
            </a:r>
          </a:p>
          <a:p>
            <a:pPr algn="just">
              <a:lnSpc>
                <a:spcPct val="100000"/>
              </a:lnSpc>
            </a:pPr>
            <a:r>
              <a:rPr lang="de-DE" sz="2000" dirty="0">
                <a:latin typeface="+mj-lt"/>
              </a:rPr>
              <a:t> Die Erkrankung des Reisenden ist lediglich </a:t>
            </a:r>
            <a:r>
              <a:rPr lang="de-DE" sz="2000" b="1" dirty="0">
                <a:latin typeface="+mj-lt"/>
              </a:rPr>
              <a:t>in</a:t>
            </a:r>
            <a:r>
              <a:rPr lang="de-DE" sz="2000" dirty="0">
                <a:latin typeface="+mj-lt"/>
              </a:rPr>
              <a:t> </a:t>
            </a:r>
            <a:r>
              <a:rPr lang="de-DE" sz="2000" b="1" dirty="0">
                <a:latin typeface="+mj-lt"/>
              </a:rPr>
              <a:t>seiner</a:t>
            </a:r>
            <a:r>
              <a:rPr lang="de-DE" sz="2000" dirty="0">
                <a:latin typeface="+mj-lt"/>
              </a:rPr>
              <a:t> </a:t>
            </a:r>
            <a:r>
              <a:rPr lang="de-DE" sz="2000" b="1" dirty="0">
                <a:latin typeface="+mj-lt"/>
              </a:rPr>
              <a:t>Person</a:t>
            </a:r>
            <a:r>
              <a:rPr lang="de-DE" sz="2000" dirty="0">
                <a:latin typeface="+mj-lt"/>
              </a:rPr>
              <a:t> begründet und liegt sohin in seiner </a:t>
            </a:r>
            <a:r>
              <a:rPr lang="de-DE" sz="2000" b="1" dirty="0">
                <a:latin typeface="+mj-lt"/>
              </a:rPr>
              <a:t>Risikosphäre</a:t>
            </a:r>
            <a:r>
              <a:rPr lang="de-DE" sz="2000" dirty="0">
                <a:latin typeface="+mj-lt"/>
              </a:rPr>
              <a:t>. Dies gilt auch für die dem Reisenden </a:t>
            </a:r>
            <a:r>
              <a:rPr lang="de-DE" sz="2000" b="1" dirty="0">
                <a:latin typeface="+mj-lt"/>
              </a:rPr>
              <a:t>nahestehenden Personen</a:t>
            </a:r>
            <a:r>
              <a:rPr lang="de-DE" sz="2000" dirty="0">
                <a:latin typeface="+mj-lt"/>
              </a:rPr>
              <a:t>.</a:t>
            </a:r>
          </a:p>
          <a:p>
            <a:pPr algn="just">
              <a:lnSpc>
                <a:spcPct val="100000"/>
              </a:lnSpc>
            </a:pPr>
            <a:endParaRPr lang="de-DE" sz="2000" dirty="0">
              <a:latin typeface="+mj-lt"/>
            </a:endParaRPr>
          </a:p>
          <a:p>
            <a:pPr algn="just">
              <a:lnSpc>
                <a:spcPct val="100000"/>
              </a:lnSpc>
            </a:pPr>
            <a:endParaRPr lang="de-DE" sz="2000" dirty="0">
              <a:latin typeface="+mj-lt"/>
            </a:endParaRPr>
          </a:p>
          <a:p>
            <a:pPr algn="just">
              <a:lnSpc>
                <a:spcPct val="100000"/>
              </a:lnSpc>
            </a:pPr>
            <a:endParaRPr lang="de-DE" sz="2000" dirty="0">
              <a:latin typeface="+mj-lt"/>
            </a:endParaRPr>
          </a:p>
          <a:p>
            <a:pPr marL="0" indent="0" algn="just">
              <a:lnSpc>
                <a:spcPct val="120000"/>
              </a:lnSpc>
              <a:buNone/>
            </a:pPr>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5" name="Fußzeilenplatzhalter 3">
            <a:extLst>
              <a:ext uri="{FF2B5EF4-FFF2-40B4-BE49-F238E27FC236}">
                <a16:creationId xmlns:a16="http://schemas.microsoft.com/office/drawing/2014/main" id="{0B9CB786-1047-462C-B59A-DFA59773CCB2}"/>
              </a:ext>
            </a:extLst>
          </p:cNvPr>
          <p:cNvSpPr>
            <a:spLocks noGrp="1"/>
          </p:cNvSpPr>
          <p:nvPr>
            <p:ph type="ftr" sz="quarter" idx="11"/>
          </p:nvPr>
        </p:nvSpPr>
        <p:spPr>
          <a:xfrm>
            <a:off x="4165600" y="6356359"/>
            <a:ext cx="3860800" cy="365125"/>
          </a:xfrm>
        </p:spPr>
        <p:txBody>
          <a:bodyPr/>
          <a:lstStyle/>
          <a:p>
            <a:r>
              <a:rPr lang="de-AT" dirty="0"/>
              <a:t>RA Dr. Eike Lindinger,  1080 Wien, </a:t>
            </a:r>
            <a:r>
              <a:rPr lang="de-AT" dirty="0" err="1"/>
              <a:t>Wickenburgg</a:t>
            </a:r>
            <a:r>
              <a:rPr lang="de-AT" dirty="0"/>
              <a:t>. 26/5,  kanzlei@ra-el.at, 01/4020173</a:t>
            </a:r>
          </a:p>
        </p:txBody>
      </p:sp>
      <p:sp>
        <p:nvSpPr>
          <p:cNvPr id="6" name="Foliennummernplatzhalter 5"/>
          <p:cNvSpPr>
            <a:spLocks noGrp="1"/>
          </p:cNvSpPr>
          <p:nvPr>
            <p:ph type="sldNum" sz="quarter" idx="12"/>
          </p:nvPr>
        </p:nvSpPr>
        <p:spPr/>
        <p:txBody>
          <a:bodyPr/>
          <a:lstStyle/>
          <a:p>
            <a:fld id="{363C3A19-FC31-4642-AB6C-25301AC8225F}" type="slidenum">
              <a:rPr lang="de-DE" smtClean="0"/>
              <a:t>80</a:t>
            </a:fld>
            <a:endParaRPr lang="de-DE"/>
          </a:p>
        </p:txBody>
      </p:sp>
    </p:spTree>
    <p:extLst>
      <p:ext uri="{BB962C8B-B14F-4D97-AF65-F5344CB8AC3E}">
        <p14:creationId xmlns:p14="http://schemas.microsoft.com/office/powerpoint/2010/main" val="1738170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569934"/>
            <a:ext cx="10515600" cy="1325563"/>
          </a:xfrm>
        </p:spPr>
        <p:txBody>
          <a:bodyPr>
            <a:normAutofit/>
          </a:bodyPr>
          <a:lstStyle/>
          <a:p>
            <a:r>
              <a:rPr lang="de-DE" sz="3200" b="1" dirty="0"/>
              <a:t> 2. Quarantäne des Reisenden vor Reiseantritt</a:t>
            </a:r>
          </a:p>
        </p:txBody>
      </p:sp>
      <p:sp>
        <p:nvSpPr>
          <p:cNvPr id="3" name="Inhaltsplatzhalter 2"/>
          <p:cNvSpPr>
            <a:spLocks noGrp="1"/>
          </p:cNvSpPr>
          <p:nvPr>
            <p:ph idx="1"/>
          </p:nvPr>
        </p:nvSpPr>
        <p:spPr/>
        <p:txBody>
          <a:bodyPr>
            <a:normAutofit/>
          </a:bodyPr>
          <a:lstStyle/>
          <a:p>
            <a:pPr algn="just">
              <a:lnSpc>
                <a:spcPct val="100000"/>
              </a:lnSpc>
            </a:pPr>
            <a:r>
              <a:rPr lang="de-DE" sz="2000" dirty="0">
                <a:latin typeface="+mj-lt"/>
              </a:rPr>
              <a:t>Eine für den Reisenden vor Reiseantritt </a:t>
            </a:r>
            <a:r>
              <a:rPr lang="de-DE" sz="2000" b="1" dirty="0">
                <a:latin typeface="+mj-lt"/>
              </a:rPr>
              <a:t>angeordnete</a:t>
            </a:r>
            <a:r>
              <a:rPr lang="de-DE" sz="2000" dirty="0">
                <a:latin typeface="+mj-lt"/>
              </a:rPr>
              <a:t> </a:t>
            </a:r>
            <a:r>
              <a:rPr lang="de-DE" sz="2000" b="1" dirty="0">
                <a:latin typeface="+mj-lt"/>
              </a:rPr>
              <a:t>Quarantäne</a:t>
            </a:r>
            <a:r>
              <a:rPr lang="de-DE" sz="2000" dirty="0">
                <a:latin typeface="+mj-lt"/>
              </a:rPr>
              <a:t> berechtigt – selbst wenn es sich um eine behördliche Anordnung handelt – an sich </a:t>
            </a:r>
            <a:r>
              <a:rPr lang="de-DE" sz="2000" b="1" dirty="0">
                <a:latin typeface="+mj-lt"/>
              </a:rPr>
              <a:t>nicht</a:t>
            </a:r>
            <a:r>
              <a:rPr lang="de-DE" sz="2000" dirty="0">
                <a:latin typeface="+mj-lt"/>
              </a:rPr>
              <a:t> zu einem </a:t>
            </a:r>
            <a:r>
              <a:rPr lang="de-DE" sz="2000" b="1" dirty="0">
                <a:latin typeface="+mj-lt"/>
              </a:rPr>
              <a:t>stornogebührenfreien</a:t>
            </a:r>
            <a:r>
              <a:rPr lang="de-DE" sz="2000" dirty="0">
                <a:latin typeface="+mj-lt"/>
              </a:rPr>
              <a:t> </a:t>
            </a:r>
            <a:r>
              <a:rPr lang="de-DE" sz="2000" b="1" dirty="0">
                <a:latin typeface="+mj-lt"/>
              </a:rPr>
              <a:t>Rücktritt</a:t>
            </a:r>
            <a:r>
              <a:rPr lang="de-DE" sz="2000" dirty="0">
                <a:latin typeface="+mj-lt"/>
              </a:rPr>
              <a:t>.</a:t>
            </a:r>
          </a:p>
          <a:p>
            <a:pPr algn="just">
              <a:lnSpc>
                <a:spcPct val="100000"/>
              </a:lnSpc>
            </a:pPr>
            <a:r>
              <a:rPr lang="de-DE" sz="2000" dirty="0">
                <a:latin typeface="+mj-lt"/>
              </a:rPr>
              <a:t>Vereinzelt wird vertreten, dass es sich bei den </a:t>
            </a:r>
            <a:r>
              <a:rPr lang="de-DE" sz="2000" b="1" dirty="0">
                <a:latin typeface="+mj-lt"/>
              </a:rPr>
              <a:t>Anordnungen</a:t>
            </a:r>
            <a:r>
              <a:rPr lang="de-DE" sz="2000" dirty="0">
                <a:latin typeface="+mj-lt"/>
              </a:rPr>
              <a:t> des Gesundheitsministers bzw. der Bezirksverwaltungsbehörden um </a:t>
            </a:r>
            <a:r>
              <a:rPr lang="de-DE" sz="2000" b="1" dirty="0">
                <a:latin typeface="+mj-lt"/>
              </a:rPr>
              <a:t>unvermeidbare</a:t>
            </a:r>
            <a:r>
              <a:rPr lang="de-DE" sz="2000" dirty="0">
                <a:latin typeface="+mj-lt"/>
              </a:rPr>
              <a:t> und </a:t>
            </a:r>
            <a:r>
              <a:rPr lang="de-DE" sz="2000" b="1" dirty="0">
                <a:latin typeface="+mj-lt"/>
              </a:rPr>
              <a:t>außergewöhnliche</a:t>
            </a:r>
            <a:r>
              <a:rPr lang="de-DE" sz="2000" dirty="0">
                <a:latin typeface="+mj-lt"/>
              </a:rPr>
              <a:t> </a:t>
            </a:r>
            <a:r>
              <a:rPr lang="de-DE" sz="2000" b="1" dirty="0">
                <a:latin typeface="+mj-lt"/>
              </a:rPr>
              <a:t>Umstände</a:t>
            </a:r>
            <a:r>
              <a:rPr lang="de-DE" sz="2000" dirty="0">
                <a:latin typeface="+mj-lt"/>
              </a:rPr>
              <a:t> handelt.</a:t>
            </a:r>
          </a:p>
          <a:p>
            <a:pPr algn="just">
              <a:lnSpc>
                <a:spcPct val="100000"/>
              </a:lnSpc>
            </a:pPr>
            <a:r>
              <a:rPr lang="de-DE" sz="2000" dirty="0">
                <a:latin typeface="+mj-lt"/>
              </a:rPr>
              <a:t>Der deutsche BGH hat diesbezüglich nach der Rechtslage zur Pauschalreiserichtlinie 1990 entschieden, dass sogar </a:t>
            </a:r>
            <a:r>
              <a:rPr lang="de-DE" sz="2000" b="1" dirty="0">
                <a:latin typeface="+mj-lt"/>
              </a:rPr>
              <a:t>fehlerhaftes</a:t>
            </a:r>
            <a:r>
              <a:rPr lang="de-DE" sz="2000" dirty="0">
                <a:latin typeface="+mj-lt"/>
              </a:rPr>
              <a:t> </a:t>
            </a:r>
            <a:r>
              <a:rPr lang="de-DE" sz="2000" b="1" dirty="0">
                <a:latin typeface="+mj-lt"/>
              </a:rPr>
              <a:t>behördliches</a:t>
            </a:r>
            <a:r>
              <a:rPr lang="de-DE" sz="2000" dirty="0">
                <a:latin typeface="+mj-lt"/>
              </a:rPr>
              <a:t> </a:t>
            </a:r>
            <a:r>
              <a:rPr lang="de-DE" sz="2000" b="1" dirty="0">
                <a:latin typeface="+mj-lt"/>
              </a:rPr>
              <a:t>Handeln</a:t>
            </a:r>
            <a:r>
              <a:rPr lang="de-DE" sz="2000" dirty="0">
                <a:latin typeface="+mj-lt"/>
              </a:rPr>
              <a:t> </a:t>
            </a:r>
            <a:r>
              <a:rPr lang="de-DE" sz="2000" b="1" dirty="0">
                <a:latin typeface="+mj-lt"/>
              </a:rPr>
              <a:t>keine</a:t>
            </a:r>
            <a:r>
              <a:rPr lang="de-DE" sz="2000" dirty="0">
                <a:latin typeface="+mj-lt"/>
              </a:rPr>
              <a:t> </a:t>
            </a:r>
            <a:r>
              <a:rPr lang="de-DE" sz="2000" b="1" dirty="0">
                <a:latin typeface="+mj-lt"/>
              </a:rPr>
              <a:t>höhere</a:t>
            </a:r>
            <a:r>
              <a:rPr lang="de-DE" sz="2000" dirty="0">
                <a:latin typeface="+mj-lt"/>
              </a:rPr>
              <a:t> </a:t>
            </a:r>
            <a:r>
              <a:rPr lang="de-DE" sz="2000" b="1" dirty="0">
                <a:latin typeface="+mj-lt"/>
              </a:rPr>
              <a:t>Gewalt</a:t>
            </a:r>
            <a:r>
              <a:rPr lang="de-DE" sz="2000" dirty="0">
                <a:latin typeface="+mj-lt"/>
              </a:rPr>
              <a:t> darstellt (vgl. BGH 16.05.2017, XZR 142/15). </a:t>
            </a:r>
          </a:p>
          <a:p>
            <a:pPr algn="just">
              <a:lnSpc>
                <a:spcPct val="100000"/>
              </a:lnSpc>
            </a:pPr>
            <a:r>
              <a:rPr lang="de-DE" sz="2000" dirty="0">
                <a:latin typeface="+mj-lt"/>
              </a:rPr>
              <a:t>Ähnlich wie die Erkrankung fällt daher die </a:t>
            </a:r>
            <a:r>
              <a:rPr lang="de-DE" sz="2000" b="1" dirty="0">
                <a:latin typeface="+mj-lt"/>
              </a:rPr>
              <a:t>Risikobegegnung</a:t>
            </a:r>
            <a:r>
              <a:rPr lang="de-DE" sz="2000" dirty="0">
                <a:latin typeface="+mj-lt"/>
              </a:rPr>
              <a:t> mit einem </a:t>
            </a:r>
            <a:r>
              <a:rPr lang="de-DE" sz="2000" b="1" dirty="0">
                <a:latin typeface="+mj-lt"/>
              </a:rPr>
              <a:t>Infizierten</a:t>
            </a:r>
            <a:r>
              <a:rPr lang="de-DE" sz="2000" dirty="0">
                <a:latin typeface="+mj-lt"/>
              </a:rPr>
              <a:t> ausschließlich in die </a:t>
            </a:r>
            <a:r>
              <a:rPr lang="de-DE" sz="2000" b="1" dirty="0">
                <a:latin typeface="+mj-lt"/>
              </a:rPr>
              <a:t>Risikosphäre</a:t>
            </a:r>
            <a:r>
              <a:rPr lang="de-DE" sz="2000" dirty="0">
                <a:latin typeface="+mj-lt"/>
              </a:rPr>
              <a:t> des </a:t>
            </a:r>
            <a:r>
              <a:rPr lang="de-DE" sz="2000" b="1" dirty="0">
                <a:latin typeface="+mj-lt"/>
              </a:rPr>
              <a:t>Reisenden</a:t>
            </a:r>
            <a:r>
              <a:rPr lang="de-DE" sz="2000" dirty="0">
                <a:latin typeface="+mj-lt"/>
              </a:rPr>
              <a:t>.</a:t>
            </a:r>
          </a:p>
          <a:p>
            <a:pPr algn="just">
              <a:lnSpc>
                <a:spcPct val="120000"/>
              </a:lnSpc>
            </a:pPr>
            <a:endParaRPr lang="de-DE" sz="1800" dirty="0">
              <a:latin typeface="+mj-lt"/>
            </a:endParaRPr>
          </a:p>
          <a:p>
            <a:pPr algn="just">
              <a:lnSpc>
                <a:spcPct val="100000"/>
              </a:lnSpc>
            </a:pPr>
            <a:endParaRPr lang="de-DE" sz="2000" dirty="0">
              <a:latin typeface="+mj-lt"/>
            </a:endParaRPr>
          </a:p>
          <a:p>
            <a:pPr algn="just">
              <a:lnSpc>
                <a:spcPct val="100000"/>
              </a:lnSpc>
            </a:pPr>
            <a:endParaRPr lang="de-DE" sz="2000" dirty="0">
              <a:latin typeface="+mj-lt"/>
            </a:endParaRPr>
          </a:p>
          <a:p>
            <a:pPr algn="just">
              <a:lnSpc>
                <a:spcPct val="100000"/>
              </a:lnSpc>
            </a:pPr>
            <a:endParaRPr lang="de-DE" sz="2000" dirty="0">
              <a:latin typeface="+mj-lt"/>
            </a:endParaRPr>
          </a:p>
          <a:p>
            <a:pPr marL="0" indent="0" algn="just">
              <a:lnSpc>
                <a:spcPct val="120000"/>
              </a:lnSpc>
              <a:buNone/>
            </a:pPr>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5" name="Fußzeilenplatzhalter 3">
            <a:extLst>
              <a:ext uri="{FF2B5EF4-FFF2-40B4-BE49-F238E27FC236}">
                <a16:creationId xmlns:a16="http://schemas.microsoft.com/office/drawing/2014/main" id="{0B9CB786-1047-462C-B59A-DFA59773CCB2}"/>
              </a:ext>
            </a:extLst>
          </p:cNvPr>
          <p:cNvSpPr>
            <a:spLocks noGrp="1"/>
          </p:cNvSpPr>
          <p:nvPr>
            <p:ph type="ftr" sz="quarter" idx="11"/>
          </p:nvPr>
        </p:nvSpPr>
        <p:spPr>
          <a:xfrm>
            <a:off x="4165600" y="6356359"/>
            <a:ext cx="3860800" cy="365125"/>
          </a:xfrm>
        </p:spPr>
        <p:txBody>
          <a:bodyPr/>
          <a:lstStyle/>
          <a:p>
            <a:r>
              <a:rPr lang="de-AT" dirty="0"/>
              <a:t>RA Dr. Eike Lindinger,  1080 Wien, </a:t>
            </a:r>
            <a:r>
              <a:rPr lang="de-AT" dirty="0" err="1"/>
              <a:t>Wickenburgg</a:t>
            </a:r>
            <a:r>
              <a:rPr lang="de-AT" dirty="0"/>
              <a:t>. 26/5,  kanzlei@ra-el.at, 01/4020173</a:t>
            </a:r>
          </a:p>
        </p:txBody>
      </p:sp>
      <p:sp>
        <p:nvSpPr>
          <p:cNvPr id="6" name="Foliennummernplatzhalter 5"/>
          <p:cNvSpPr>
            <a:spLocks noGrp="1"/>
          </p:cNvSpPr>
          <p:nvPr>
            <p:ph type="sldNum" sz="quarter" idx="12"/>
          </p:nvPr>
        </p:nvSpPr>
        <p:spPr/>
        <p:txBody>
          <a:bodyPr/>
          <a:lstStyle/>
          <a:p>
            <a:fld id="{363C3A19-FC31-4642-AB6C-25301AC8225F}" type="slidenum">
              <a:rPr lang="de-DE" smtClean="0"/>
              <a:t>81</a:t>
            </a:fld>
            <a:endParaRPr lang="de-DE"/>
          </a:p>
        </p:txBody>
      </p:sp>
    </p:spTree>
    <p:extLst>
      <p:ext uri="{BB962C8B-B14F-4D97-AF65-F5344CB8AC3E}">
        <p14:creationId xmlns:p14="http://schemas.microsoft.com/office/powerpoint/2010/main" val="34013819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2012" y="48605"/>
            <a:ext cx="10515600" cy="1325563"/>
          </a:xfrm>
        </p:spPr>
        <p:txBody>
          <a:bodyPr>
            <a:normAutofit/>
          </a:bodyPr>
          <a:lstStyle/>
          <a:p>
            <a:r>
              <a:rPr lang="de-DE" sz="3200" b="1" dirty="0"/>
              <a:t>3. Angeordnete Quarantäne für Reiserückkehrer</a:t>
            </a:r>
          </a:p>
        </p:txBody>
      </p:sp>
      <p:sp>
        <p:nvSpPr>
          <p:cNvPr id="3" name="Inhaltsplatzhalter 2"/>
          <p:cNvSpPr>
            <a:spLocks noGrp="1"/>
          </p:cNvSpPr>
          <p:nvPr>
            <p:ph idx="1"/>
          </p:nvPr>
        </p:nvSpPr>
        <p:spPr>
          <a:xfrm>
            <a:off x="632012" y="1242919"/>
            <a:ext cx="10515600" cy="4557246"/>
          </a:xfrm>
        </p:spPr>
        <p:txBody>
          <a:bodyPr>
            <a:normAutofit fontScale="70000" lnSpcReduction="20000"/>
          </a:bodyPr>
          <a:lstStyle/>
          <a:p>
            <a:pPr algn="just">
              <a:lnSpc>
                <a:spcPct val="120000"/>
              </a:lnSpc>
            </a:pPr>
            <a:r>
              <a:rPr lang="de-DE" sz="2900" dirty="0">
                <a:latin typeface="+mj-lt"/>
              </a:rPr>
              <a:t>Grundsätzlich können </a:t>
            </a:r>
            <a:r>
              <a:rPr lang="de-DE" sz="2900" b="1" dirty="0">
                <a:latin typeface="+mj-lt"/>
              </a:rPr>
              <a:t>innerstaatliche Bestimmungen </a:t>
            </a:r>
            <a:r>
              <a:rPr lang="de-DE" sz="2900" dirty="0">
                <a:latin typeface="+mj-lt"/>
              </a:rPr>
              <a:t>(vgl. BGBl. II Nr. 276/2021) für Reiserückkehrer aus sogenannten Risikogebieten, in denen das erhöhte Risiko einer Infektion mit dem </a:t>
            </a:r>
            <a:r>
              <a:rPr lang="de-DE" sz="2900" dirty="0" err="1">
                <a:latin typeface="+mj-lt"/>
              </a:rPr>
              <a:t>Coronavirus</a:t>
            </a:r>
            <a:r>
              <a:rPr lang="de-DE" sz="2900" dirty="0">
                <a:latin typeface="+mj-lt"/>
              </a:rPr>
              <a:t> besteht, eine </a:t>
            </a:r>
            <a:r>
              <a:rPr lang="de-DE" sz="2900" b="1" dirty="0">
                <a:latin typeface="+mj-lt"/>
              </a:rPr>
              <a:t>Quarantäne</a:t>
            </a:r>
            <a:r>
              <a:rPr lang="de-DE" sz="2900" dirty="0">
                <a:latin typeface="+mj-lt"/>
              </a:rPr>
              <a:t> vorschreiben.</a:t>
            </a:r>
          </a:p>
          <a:p>
            <a:pPr algn="just">
              <a:lnSpc>
                <a:spcPct val="120000"/>
              </a:lnSpc>
            </a:pPr>
            <a:r>
              <a:rPr lang="de-DE" sz="2900" dirty="0">
                <a:latin typeface="+mj-lt"/>
              </a:rPr>
              <a:t>Aus dem Bestimmung des § 10 Abs. 2 PRG ergibt sich, dass das Auftreten außergewöhnlicher und unvermeidbarer Umstände</a:t>
            </a:r>
          </a:p>
          <a:p>
            <a:pPr lvl="1" algn="just">
              <a:lnSpc>
                <a:spcPct val="120000"/>
              </a:lnSpc>
              <a:buFont typeface="Wingdings" panose="05000000000000000000" pitchFamily="2" charset="2"/>
              <a:buChar char="Ø"/>
            </a:pPr>
            <a:r>
              <a:rPr lang="de-DE" sz="2900" dirty="0">
                <a:latin typeface="+mj-lt"/>
              </a:rPr>
              <a:t>am </a:t>
            </a:r>
            <a:r>
              <a:rPr lang="de-DE" sz="2900" b="1" dirty="0">
                <a:latin typeface="+mj-lt"/>
              </a:rPr>
              <a:t>Bestimmungsort</a:t>
            </a:r>
            <a:r>
              <a:rPr lang="de-DE" sz="2900" dirty="0">
                <a:latin typeface="+mj-lt"/>
              </a:rPr>
              <a:t> oder</a:t>
            </a:r>
          </a:p>
          <a:p>
            <a:pPr lvl="1" algn="just">
              <a:lnSpc>
                <a:spcPct val="120000"/>
              </a:lnSpc>
              <a:buFont typeface="Wingdings" panose="05000000000000000000" pitchFamily="2" charset="2"/>
              <a:buChar char="Ø"/>
            </a:pPr>
            <a:r>
              <a:rPr lang="de-DE" sz="2900" dirty="0">
                <a:latin typeface="+mj-lt"/>
              </a:rPr>
              <a:t>in dessen </a:t>
            </a:r>
            <a:r>
              <a:rPr lang="de-DE" sz="2900" b="1" dirty="0">
                <a:latin typeface="+mj-lt"/>
              </a:rPr>
              <a:t>unmittelbarer</a:t>
            </a:r>
            <a:r>
              <a:rPr lang="de-DE" sz="2900" dirty="0">
                <a:latin typeface="+mj-lt"/>
              </a:rPr>
              <a:t> </a:t>
            </a:r>
            <a:r>
              <a:rPr lang="de-DE" sz="2900" b="1" dirty="0">
                <a:latin typeface="+mj-lt"/>
              </a:rPr>
              <a:t>Nähe</a:t>
            </a:r>
          </a:p>
          <a:p>
            <a:pPr marL="0" indent="0" algn="just">
              <a:lnSpc>
                <a:spcPct val="120000"/>
              </a:lnSpc>
              <a:buNone/>
            </a:pPr>
            <a:r>
              <a:rPr lang="de-DE" sz="2900" dirty="0">
                <a:latin typeface="+mj-lt"/>
              </a:rPr>
              <a:t>    sich ereignen muss. Es muss sohin ein konkreter </a:t>
            </a:r>
            <a:r>
              <a:rPr lang="de-DE" sz="2900" b="1" dirty="0">
                <a:latin typeface="+mj-lt"/>
              </a:rPr>
              <a:t>Bezug zur Pauschalreise </a:t>
            </a:r>
            <a:r>
              <a:rPr lang="de-DE" sz="2900" dirty="0">
                <a:latin typeface="+mj-lt"/>
              </a:rPr>
              <a:t>entstehen.</a:t>
            </a:r>
          </a:p>
          <a:p>
            <a:pPr algn="just">
              <a:lnSpc>
                <a:spcPct val="120000"/>
              </a:lnSpc>
            </a:pPr>
            <a:r>
              <a:rPr lang="de-DE" sz="2900" dirty="0">
                <a:latin typeface="+mj-lt"/>
              </a:rPr>
              <a:t>Zu beachten ist ferner, dass die </a:t>
            </a:r>
            <a:r>
              <a:rPr lang="de-DE" sz="2900" b="1" dirty="0">
                <a:latin typeface="+mj-lt"/>
              </a:rPr>
              <a:t>Reise</a:t>
            </a:r>
            <a:r>
              <a:rPr lang="de-DE" sz="2900" dirty="0">
                <a:latin typeface="+mj-lt"/>
              </a:rPr>
              <a:t> an sich bereits </a:t>
            </a:r>
            <a:r>
              <a:rPr lang="de-DE" sz="2900" b="1" dirty="0">
                <a:latin typeface="+mj-lt"/>
              </a:rPr>
              <a:t>abgeschlossen</a:t>
            </a:r>
            <a:r>
              <a:rPr lang="de-DE" sz="2900" dirty="0">
                <a:latin typeface="+mj-lt"/>
              </a:rPr>
              <a:t> ist, da </a:t>
            </a:r>
            <a:r>
              <a:rPr lang="de-DE" sz="2900" b="1" dirty="0">
                <a:latin typeface="+mj-lt"/>
              </a:rPr>
              <a:t>weder</a:t>
            </a:r>
            <a:r>
              <a:rPr lang="de-DE" sz="2900" dirty="0">
                <a:latin typeface="+mj-lt"/>
              </a:rPr>
              <a:t> die </a:t>
            </a:r>
            <a:r>
              <a:rPr lang="de-DE" sz="2900" b="1" dirty="0">
                <a:latin typeface="+mj-lt"/>
              </a:rPr>
              <a:t>Durchführung</a:t>
            </a:r>
            <a:r>
              <a:rPr lang="de-DE" sz="2900" dirty="0">
                <a:latin typeface="+mj-lt"/>
              </a:rPr>
              <a:t> der Pauschalreise </a:t>
            </a:r>
            <a:r>
              <a:rPr lang="de-DE" sz="2900" b="1" dirty="0">
                <a:latin typeface="+mj-lt"/>
              </a:rPr>
              <a:t>noch</a:t>
            </a:r>
            <a:r>
              <a:rPr lang="de-DE" sz="2900" dirty="0">
                <a:latin typeface="+mj-lt"/>
              </a:rPr>
              <a:t> die </a:t>
            </a:r>
            <a:r>
              <a:rPr lang="de-DE" sz="2900" b="1" dirty="0">
                <a:latin typeface="+mj-lt"/>
              </a:rPr>
              <a:t>Beförderung</a:t>
            </a:r>
            <a:r>
              <a:rPr lang="de-DE" sz="2900" dirty="0">
                <a:latin typeface="+mj-lt"/>
              </a:rPr>
              <a:t> an den Bestimmungsort erheblich </a:t>
            </a:r>
            <a:r>
              <a:rPr lang="de-DE" sz="2900" b="1" dirty="0">
                <a:latin typeface="+mj-lt"/>
              </a:rPr>
              <a:t>beeinträchtigt</a:t>
            </a:r>
            <a:r>
              <a:rPr lang="de-DE" sz="2900" dirty="0">
                <a:latin typeface="+mj-lt"/>
              </a:rPr>
              <a:t> ist.</a:t>
            </a:r>
          </a:p>
          <a:p>
            <a:pPr algn="just">
              <a:lnSpc>
                <a:spcPct val="120000"/>
              </a:lnSpc>
            </a:pPr>
            <a:r>
              <a:rPr lang="de-DE" sz="2900" dirty="0">
                <a:latin typeface="+mj-lt"/>
              </a:rPr>
              <a:t>Die angeordnete </a:t>
            </a:r>
            <a:r>
              <a:rPr lang="de-DE" sz="2900" b="1" dirty="0">
                <a:latin typeface="+mj-lt"/>
              </a:rPr>
              <a:t>Quarantäne</a:t>
            </a:r>
            <a:r>
              <a:rPr lang="de-DE" sz="2900" dirty="0">
                <a:latin typeface="+mj-lt"/>
              </a:rPr>
              <a:t> für </a:t>
            </a:r>
            <a:r>
              <a:rPr lang="de-DE" sz="2900" b="1" dirty="0">
                <a:latin typeface="+mj-lt"/>
              </a:rPr>
              <a:t>Reiserückkehrer</a:t>
            </a:r>
            <a:r>
              <a:rPr lang="de-DE" sz="2900" dirty="0">
                <a:latin typeface="+mj-lt"/>
              </a:rPr>
              <a:t> fällt </a:t>
            </a:r>
            <a:r>
              <a:rPr lang="de-DE" sz="2900" b="1" dirty="0">
                <a:latin typeface="+mj-lt"/>
              </a:rPr>
              <a:t>nicht</a:t>
            </a:r>
            <a:r>
              <a:rPr lang="de-DE" sz="2900" dirty="0">
                <a:latin typeface="+mj-lt"/>
              </a:rPr>
              <a:t> </a:t>
            </a:r>
            <a:r>
              <a:rPr lang="de-DE" sz="2900" b="1" dirty="0">
                <a:latin typeface="+mj-lt"/>
              </a:rPr>
              <a:t>unter § 10 Abs. 2 PRG </a:t>
            </a:r>
            <a:r>
              <a:rPr lang="de-DE" sz="2900" dirty="0">
                <a:latin typeface="+mj-lt"/>
              </a:rPr>
              <a:t>(vgl. </a:t>
            </a:r>
            <a:r>
              <a:rPr lang="de-DE" sz="2900" dirty="0" err="1">
                <a:latin typeface="+mj-lt"/>
              </a:rPr>
              <a:t>idS</a:t>
            </a:r>
            <a:r>
              <a:rPr lang="de-DE" sz="2900" dirty="0">
                <a:latin typeface="+mj-lt"/>
              </a:rPr>
              <a:t> auch </a:t>
            </a:r>
            <a:r>
              <a:rPr lang="de-DE" sz="2900" i="1" dirty="0">
                <a:latin typeface="+mj-lt"/>
              </a:rPr>
              <a:t>S. Löw</a:t>
            </a:r>
            <a:r>
              <a:rPr lang="de-DE" sz="2900" dirty="0">
                <a:latin typeface="+mj-lt"/>
              </a:rPr>
              <a:t>, Corona stört Urlaub: Wer zahlt?, Presse vom 14.06.2021, Rechtspanorama).  </a:t>
            </a:r>
          </a:p>
          <a:p>
            <a:pPr algn="just">
              <a:lnSpc>
                <a:spcPct val="120000"/>
              </a:lnSpc>
            </a:pPr>
            <a:endParaRPr lang="de-DE" sz="1800" dirty="0">
              <a:latin typeface="+mj-lt"/>
            </a:endParaRPr>
          </a:p>
          <a:p>
            <a:pPr algn="just">
              <a:lnSpc>
                <a:spcPct val="100000"/>
              </a:lnSpc>
            </a:pPr>
            <a:endParaRPr lang="de-DE" sz="2000" dirty="0">
              <a:latin typeface="+mj-lt"/>
            </a:endParaRPr>
          </a:p>
          <a:p>
            <a:pPr algn="just">
              <a:lnSpc>
                <a:spcPct val="100000"/>
              </a:lnSpc>
            </a:pPr>
            <a:endParaRPr lang="de-DE" sz="2000" dirty="0">
              <a:latin typeface="+mj-lt"/>
            </a:endParaRPr>
          </a:p>
          <a:p>
            <a:pPr algn="just">
              <a:lnSpc>
                <a:spcPct val="100000"/>
              </a:lnSpc>
            </a:pPr>
            <a:endParaRPr lang="de-DE" sz="2000" dirty="0">
              <a:latin typeface="+mj-lt"/>
            </a:endParaRPr>
          </a:p>
          <a:p>
            <a:pPr marL="0" indent="0" algn="just">
              <a:lnSpc>
                <a:spcPct val="120000"/>
              </a:lnSpc>
              <a:buNone/>
            </a:pPr>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5" name="Fußzeilenplatzhalter 3">
            <a:extLst>
              <a:ext uri="{FF2B5EF4-FFF2-40B4-BE49-F238E27FC236}">
                <a16:creationId xmlns:a16="http://schemas.microsoft.com/office/drawing/2014/main" id="{0B9CB786-1047-462C-B59A-DFA59773CCB2}"/>
              </a:ext>
            </a:extLst>
          </p:cNvPr>
          <p:cNvSpPr>
            <a:spLocks noGrp="1"/>
          </p:cNvSpPr>
          <p:nvPr>
            <p:ph type="ftr" sz="quarter" idx="11"/>
          </p:nvPr>
        </p:nvSpPr>
        <p:spPr>
          <a:xfrm>
            <a:off x="4165600" y="6356359"/>
            <a:ext cx="3860800" cy="365125"/>
          </a:xfrm>
        </p:spPr>
        <p:txBody>
          <a:bodyPr/>
          <a:lstStyle/>
          <a:p>
            <a:r>
              <a:rPr lang="de-AT" dirty="0"/>
              <a:t>RA Dr. Eike Lindinger,  1080 Wien, </a:t>
            </a:r>
            <a:r>
              <a:rPr lang="de-AT" dirty="0" err="1"/>
              <a:t>Wickenburgg</a:t>
            </a:r>
            <a:r>
              <a:rPr lang="de-AT" dirty="0"/>
              <a:t>. 26/5,  kanzlei@ra-el.at, 01/4020173</a:t>
            </a:r>
          </a:p>
        </p:txBody>
      </p:sp>
      <p:sp>
        <p:nvSpPr>
          <p:cNvPr id="6" name="Foliennummernplatzhalter 5"/>
          <p:cNvSpPr>
            <a:spLocks noGrp="1"/>
          </p:cNvSpPr>
          <p:nvPr>
            <p:ph type="sldNum" sz="quarter" idx="12"/>
          </p:nvPr>
        </p:nvSpPr>
        <p:spPr/>
        <p:txBody>
          <a:bodyPr/>
          <a:lstStyle/>
          <a:p>
            <a:fld id="{363C3A19-FC31-4642-AB6C-25301AC8225F}" type="slidenum">
              <a:rPr lang="de-DE" smtClean="0"/>
              <a:t>82</a:t>
            </a:fld>
            <a:endParaRPr lang="de-DE"/>
          </a:p>
        </p:txBody>
      </p:sp>
    </p:spTree>
    <p:extLst>
      <p:ext uri="{BB962C8B-B14F-4D97-AF65-F5344CB8AC3E}">
        <p14:creationId xmlns:p14="http://schemas.microsoft.com/office/powerpoint/2010/main" val="20412264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569934"/>
            <a:ext cx="10515600" cy="1325563"/>
          </a:xfrm>
        </p:spPr>
        <p:txBody>
          <a:bodyPr>
            <a:normAutofit/>
          </a:bodyPr>
          <a:lstStyle/>
          <a:p>
            <a:r>
              <a:rPr lang="de-DE" sz="3200" b="1" dirty="0"/>
              <a:t>4. Zielgebiet mit Reisewarnung</a:t>
            </a:r>
          </a:p>
        </p:txBody>
      </p:sp>
      <p:sp>
        <p:nvSpPr>
          <p:cNvPr id="3" name="Inhaltsplatzhalter 2"/>
          <p:cNvSpPr>
            <a:spLocks noGrp="1"/>
          </p:cNvSpPr>
          <p:nvPr>
            <p:ph idx="1"/>
          </p:nvPr>
        </p:nvSpPr>
        <p:spPr/>
        <p:txBody>
          <a:bodyPr>
            <a:normAutofit/>
          </a:bodyPr>
          <a:lstStyle/>
          <a:p>
            <a:pPr algn="just">
              <a:lnSpc>
                <a:spcPct val="100000"/>
              </a:lnSpc>
            </a:pPr>
            <a:r>
              <a:rPr lang="de-DE" sz="2000" dirty="0">
                <a:latin typeface="+mj-lt"/>
              </a:rPr>
              <a:t>Reisewarnungen bilden ein wichtiges </a:t>
            </a:r>
            <a:r>
              <a:rPr lang="de-DE" sz="2000" b="1" dirty="0">
                <a:latin typeface="+mj-lt"/>
              </a:rPr>
              <a:t>Indiz</a:t>
            </a:r>
            <a:r>
              <a:rPr lang="de-DE" sz="2000" dirty="0">
                <a:latin typeface="+mj-lt"/>
              </a:rPr>
              <a:t> für das Vorliegen </a:t>
            </a:r>
            <a:r>
              <a:rPr lang="de-DE" sz="2000" b="1" dirty="0">
                <a:latin typeface="+mj-lt"/>
              </a:rPr>
              <a:t>außerordentlich</a:t>
            </a:r>
            <a:r>
              <a:rPr lang="de-DE" sz="2000" dirty="0">
                <a:latin typeface="+mj-lt"/>
              </a:rPr>
              <a:t> </a:t>
            </a:r>
            <a:r>
              <a:rPr lang="de-DE" sz="2000" b="1" dirty="0">
                <a:latin typeface="+mj-lt"/>
              </a:rPr>
              <a:t>unvermeidbarer</a:t>
            </a:r>
            <a:r>
              <a:rPr lang="de-DE" sz="2000" dirty="0">
                <a:latin typeface="+mj-lt"/>
              </a:rPr>
              <a:t> </a:t>
            </a:r>
            <a:r>
              <a:rPr lang="de-DE" sz="2000" b="1" dirty="0">
                <a:latin typeface="+mj-lt"/>
              </a:rPr>
              <a:t>Umstände</a:t>
            </a:r>
            <a:r>
              <a:rPr lang="de-DE" sz="2000" dirty="0">
                <a:latin typeface="+mj-lt"/>
              </a:rPr>
              <a:t>. </a:t>
            </a:r>
          </a:p>
          <a:p>
            <a:pPr algn="just">
              <a:lnSpc>
                <a:spcPct val="100000"/>
              </a:lnSpc>
            </a:pPr>
            <a:r>
              <a:rPr lang="de-DE" sz="2000" dirty="0">
                <a:latin typeface="+mj-lt"/>
              </a:rPr>
              <a:t>Allerdings kann unter Umständen eine </a:t>
            </a:r>
            <a:r>
              <a:rPr lang="de-DE" sz="2000" b="1" dirty="0">
                <a:latin typeface="+mj-lt"/>
              </a:rPr>
              <a:t>weltweite Reisewarnung </a:t>
            </a:r>
            <a:r>
              <a:rPr lang="de-DE" sz="2000" dirty="0">
                <a:latin typeface="+mj-lt"/>
              </a:rPr>
              <a:t>ihre </a:t>
            </a:r>
            <a:r>
              <a:rPr lang="de-DE" sz="2000" b="1" dirty="0" err="1">
                <a:latin typeface="+mj-lt"/>
              </a:rPr>
              <a:t>Indizwirkung</a:t>
            </a:r>
            <a:r>
              <a:rPr lang="de-DE" sz="2000" dirty="0">
                <a:latin typeface="+mj-lt"/>
              </a:rPr>
              <a:t> für einzelne Länder </a:t>
            </a:r>
            <a:r>
              <a:rPr lang="de-DE" sz="2000" b="1" dirty="0">
                <a:latin typeface="+mj-lt"/>
              </a:rPr>
              <a:t>schwächen</a:t>
            </a:r>
            <a:r>
              <a:rPr lang="de-DE" sz="2000" dirty="0">
                <a:latin typeface="+mj-lt"/>
              </a:rPr>
              <a:t> (vgl. </a:t>
            </a:r>
            <a:r>
              <a:rPr lang="de-DE" sz="2000" i="1" dirty="0" err="1">
                <a:latin typeface="+mj-lt"/>
              </a:rPr>
              <a:t>Führich</a:t>
            </a:r>
            <a:r>
              <a:rPr lang="de-DE" sz="2000" dirty="0">
                <a:latin typeface="+mj-lt"/>
              </a:rPr>
              <a:t>, NJW 2020/2137 f).</a:t>
            </a:r>
          </a:p>
          <a:p>
            <a:pPr algn="just">
              <a:lnSpc>
                <a:spcPct val="100000"/>
              </a:lnSpc>
            </a:pPr>
            <a:endParaRPr lang="de-DE" sz="2400" dirty="0">
              <a:latin typeface="+mj-lt"/>
            </a:endParaRPr>
          </a:p>
          <a:p>
            <a:pPr algn="just">
              <a:lnSpc>
                <a:spcPct val="120000"/>
              </a:lnSpc>
            </a:pPr>
            <a:endParaRPr lang="de-DE" sz="1800" dirty="0">
              <a:latin typeface="+mj-lt"/>
            </a:endParaRPr>
          </a:p>
          <a:p>
            <a:pPr algn="just">
              <a:lnSpc>
                <a:spcPct val="100000"/>
              </a:lnSpc>
            </a:pPr>
            <a:endParaRPr lang="de-DE" sz="2000" dirty="0">
              <a:latin typeface="+mj-lt"/>
            </a:endParaRPr>
          </a:p>
          <a:p>
            <a:pPr algn="just">
              <a:lnSpc>
                <a:spcPct val="100000"/>
              </a:lnSpc>
            </a:pPr>
            <a:endParaRPr lang="de-DE" sz="2000" dirty="0">
              <a:latin typeface="+mj-lt"/>
            </a:endParaRPr>
          </a:p>
          <a:p>
            <a:pPr algn="just">
              <a:lnSpc>
                <a:spcPct val="100000"/>
              </a:lnSpc>
            </a:pPr>
            <a:endParaRPr lang="de-DE" sz="2000" dirty="0">
              <a:latin typeface="+mj-lt"/>
            </a:endParaRPr>
          </a:p>
          <a:p>
            <a:pPr marL="0" indent="0" algn="just">
              <a:lnSpc>
                <a:spcPct val="120000"/>
              </a:lnSpc>
              <a:buNone/>
            </a:pPr>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5" name="Fußzeilenplatzhalter 3">
            <a:extLst>
              <a:ext uri="{FF2B5EF4-FFF2-40B4-BE49-F238E27FC236}">
                <a16:creationId xmlns:a16="http://schemas.microsoft.com/office/drawing/2014/main" id="{0B9CB786-1047-462C-B59A-DFA59773CCB2}"/>
              </a:ext>
            </a:extLst>
          </p:cNvPr>
          <p:cNvSpPr>
            <a:spLocks noGrp="1"/>
          </p:cNvSpPr>
          <p:nvPr>
            <p:ph type="ftr" sz="quarter" idx="11"/>
          </p:nvPr>
        </p:nvSpPr>
        <p:spPr>
          <a:xfrm>
            <a:off x="4165600" y="6356359"/>
            <a:ext cx="3860800" cy="365125"/>
          </a:xfrm>
        </p:spPr>
        <p:txBody>
          <a:bodyPr/>
          <a:lstStyle/>
          <a:p>
            <a:r>
              <a:rPr lang="de-AT" dirty="0"/>
              <a:t>RA Dr. Eike Lindinger,  1080 Wien, </a:t>
            </a:r>
            <a:r>
              <a:rPr lang="de-AT" dirty="0" err="1"/>
              <a:t>Wickenburgg</a:t>
            </a:r>
            <a:r>
              <a:rPr lang="de-AT" dirty="0"/>
              <a:t>. 26/5,  kanzlei@ra-el.at, 01/4020173</a:t>
            </a:r>
          </a:p>
        </p:txBody>
      </p:sp>
      <p:sp>
        <p:nvSpPr>
          <p:cNvPr id="6" name="Foliennummernplatzhalter 5"/>
          <p:cNvSpPr>
            <a:spLocks noGrp="1"/>
          </p:cNvSpPr>
          <p:nvPr>
            <p:ph type="sldNum" sz="quarter" idx="12"/>
          </p:nvPr>
        </p:nvSpPr>
        <p:spPr/>
        <p:txBody>
          <a:bodyPr/>
          <a:lstStyle/>
          <a:p>
            <a:fld id="{363C3A19-FC31-4642-AB6C-25301AC8225F}" type="slidenum">
              <a:rPr lang="de-DE" smtClean="0"/>
              <a:t>83</a:t>
            </a:fld>
            <a:endParaRPr lang="de-DE"/>
          </a:p>
        </p:txBody>
      </p:sp>
    </p:spTree>
    <p:extLst>
      <p:ext uri="{BB962C8B-B14F-4D97-AF65-F5344CB8AC3E}">
        <p14:creationId xmlns:p14="http://schemas.microsoft.com/office/powerpoint/2010/main" val="3654162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569934"/>
            <a:ext cx="10515600" cy="1325563"/>
          </a:xfrm>
        </p:spPr>
        <p:txBody>
          <a:bodyPr>
            <a:normAutofit/>
          </a:bodyPr>
          <a:lstStyle/>
          <a:p>
            <a:r>
              <a:rPr lang="de-DE" sz="3200" b="1" dirty="0"/>
              <a:t>5. Zielgebiet ohne Reisewarnung</a:t>
            </a:r>
          </a:p>
        </p:txBody>
      </p:sp>
      <p:sp>
        <p:nvSpPr>
          <p:cNvPr id="3" name="Inhaltsplatzhalter 2"/>
          <p:cNvSpPr>
            <a:spLocks noGrp="1"/>
          </p:cNvSpPr>
          <p:nvPr>
            <p:ph idx="1"/>
          </p:nvPr>
        </p:nvSpPr>
        <p:spPr/>
        <p:txBody>
          <a:bodyPr>
            <a:normAutofit/>
          </a:bodyPr>
          <a:lstStyle/>
          <a:p>
            <a:pPr marL="0" indent="0" algn="just">
              <a:lnSpc>
                <a:spcPct val="120000"/>
              </a:lnSpc>
              <a:buNone/>
            </a:pPr>
            <a:r>
              <a:rPr lang="de-DE" sz="2000" dirty="0">
                <a:latin typeface="+mj-lt"/>
              </a:rPr>
              <a:t>Zu berücksichtigen ist, dass inzwischen umfangreiche Präventionsmaßnahmen vorhanden sind, wie etwa</a:t>
            </a:r>
          </a:p>
          <a:p>
            <a:pPr lvl="1" algn="just">
              <a:lnSpc>
                <a:spcPct val="120000"/>
              </a:lnSpc>
            </a:pPr>
            <a:r>
              <a:rPr lang="de-DE" sz="2000" dirty="0">
                <a:latin typeface="+mj-lt"/>
              </a:rPr>
              <a:t>Schutz- und Hygienekonzepte,</a:t>
            </a:r>
          </a:p>
          <a:p>
            <a:pPr lvl="1" algn="just">
              <a:lnSpc>
                <a:spcPct val="120000"/>
              </a:lnSpc>
            </a:pPr>
            <a:r>
              <a:rPr lang="de-DE" sz="2000" dirty="0">
                <a:latin typeface="+mj-lt"/>
              </a:rPr>
              <a:t>Abstandsregelungen,</a:t>
            </a:r>
          </a:p>
          <a:p>
            <a:pPr lvl="1" algn="just">
              <a:lnSpc>
                <a:spcPct val="120000"/>
              </a:lnSpc>
            </a:pPr>
            <a:r>
              <a:rPr lang="de-DE" sz="2000" dirty="0">
                <a:latin typeface="+mj-lt"/>
              </a:rPr>
              <a:t>weniger oder keine Landgänge,</a:t>
            </a:r>
          </a:p>
          <a:p>
            <a:pPr lvl="1" algn="just">
              <a:lnSpc>
                <a:spcPct val="120000"/>
              </a:lnSpc>
            </a:pPr>
            <a:r>
              <a:rPr lang="de-DE" sz="2000" dirty="0">
                <a:latin typeface="+mj-lt"/>
              </a:rPr>
              <a:t>niedere bzw. reduzierte Gästezahl, sowie</a:t>
            </a:r>
          </a:p>
          <a:p>
            <a:pPr lvl="1" algn="just">
              <a:lnSpc>
                <a:spcPct val="120000"/>
              </a:lnSpc>
            </a:pPr>
            <a:r>
              <a:rPr lang="de-DE" sz="2000" dirty="0">
                <a:latin typeface="+mj-lt"/>
              </a:rPr>
              <a:t>eingeschränkte Freizeitangebote.</a:t>
            </a:r>
          </a:p>
          <a:p>
            <a:pPr marL="0" indent="0" algn="just">
              <a:lnSpc>
                <a:spcPct val="120000"/>
              </a:lnSpc>
              <a:buNone/>
            </a:pPr>
            <a:r>
              <a:rPr lang="de-DE" sz="2000" dirty="0">
                <a:latin typeface="+mj-lt"/>
              </a:rPr>
              <a:t>Der </a:t>
            </a:r>
            <a:r>
              <a:rPr lang="de-DE" sz="2000" b="1" dirty="0">
                <a:latin typeface="+mj-lt"/>
              </a:rPr>
              <a:t>Generalrücktrittsgrund</a:t>
            </a:r>
            <a:r>
              <a:rPr lang="de-DE" sz="2000" dirty="0">
                <a:latin typeface="+mj-lt"/>
              </a:rPr>
              <a:t> </a:t>
            </a:r>
            <a:r>
              <a:rPr lang="de-DE" sz="2000" b="1" dirty="0">
                <a:latin typeface="+mj-lt"/>
              </a:rPr>
              <a:t>Pandemie</a:t>
            </a:r>
            <a:r>
              <a:rPr lang="de-DE" sz="2000" dirty="0">
                <a:latin typeface="+mj-lt"/>
              </a:rPr>
              <a:t> gilt daher in dieser Form – anders als zu Beginn und beim Ausbruch der COVID-19 Pandemie im Frühjahr 2020 – wohl </a:t>
            </a:r>
            <a:r>
              <a:rPr lang="de-DE" sz="2000" b="1" dirty="0">
                <a:latin typeface="+mj-lt"/>
              </a:rPr>
              <a:t>2021</a:t>
            </a:r>
            <a:r>
              <a:rPr lang="de-DE" sz="2000" dirty="0">
                <a:latin typeface="+mj-lt"/>
              </a:rPr>
              <a:t> </a:t>
            </a:r>
            <a:r>
              <a:rPr lang="de-DE" sz="2000" b="1" dirty="0">
                <a:latin typeface="+mj-lt"/>
              </a:rPr>
              <a:t>nicht</a:t>
            </a:r>
            <a:r>
              <a:rPr lang="de-DE" sz="2000" dirty="0">
                <a:latin typeface="+mj-lt"/>
              </a:rPr>
              <a:t> </a:t>
            </a:r>
            <a:r>
              <a:rPr lang="de-DE" sz="2000" b="1" dirty="0">
                <a:latin typeface="+mj-lt"/>
              </a:rPr>
              <a:t>mehr</a:t>
            </a:r>
            <a:r>
              <a:rPr lang="de-DE" sz="2200" dirty="0">
                <a:latin typeface="+mj-lt"/>
              </a:rPr>
              <a:t>.</a:t>
            </a:r>
          </a:p>
          <a:p>
            <a:pPr algn="just">
              <a:lnSpc>
                <a:spcPct val="100000"/>
              </a:lnSpc>
            </a:pPr>
            <a:endParaRPr lang="de-DE" sz="2400" dirty="0">
              <a:latin typeface="+mj-lt"/>
            </a:endParaRPr>
          </a:p>
          <a:p>
            <a:pPr algn="just">
              <a:lnSpc>
                <a:spcPct val="120000"/>
              </a:lnSpc>
            </a:pPr>
            <a:endParaRPr lang="de-DE" sz="1800" dirty="0">
              <a:latin typeface="+mj-lt"/>
            </a:endParaRPr>
          </a:p>
          <a:p>
            <a:pPr algn="just">
              <a:lnSpc>
                <a:spcPct val="100000"/>
              </a:lnSpc>
            </a:pPr>
            <a:endParaRPr lang="de-DE" sz="2000" dirty="0">
              <a:latin typeface="+mj-lt"/>
            </a:endParaRPr>
          </a:p>
          <a:p>
            <a:pPr algn="just">
              <a:lnSpc>
                <a:spcPct val="100000"/>
              </a:lnSpc>
            </a:pPr>
            <a:endParaRPr lang="de-DE" sz="2000" dirty="0">
              <a:latin typeface="+mj-lt"/>
            </a:endParaRPr>
          </a:p>
          <a:p>
            <a:pPr algn="just">
              <a:lnSpc>
                <a:spcPct val="100000"/>
              </a:lnSpc>
            </a:pPr>
            <a:endParaRPr lang="de-DE" sz="2000" dirty="0">
              <a:latin typeface="+mj-lt"/>
            </a:endParaRPr>
          </a:p>
          <a:p>
            <a:pPr marL="0" indent="0" algn="just">
              <a:lnSpc>
                <a:spcPct val="120000"/>
              </a:lnSpc>
              <a:buNone/>
            </a:pPr>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5" name="Fußzeilenplatzhalter 3">
            <a:extLst>
              <a:ext uri="{FF2B5EF4-FFF2-40B4-BE49-F238E27FC236}">
                <a16:creationId xmlns:a16="http://schemas.microsoft.com/office/drawing/2014/main" id="{0B9CB786-1047-462C-B59A-DFA59773CCB2}"/>
              </a:ext>
            </a:extLst>
          </p:cNvPr>
          <p:cNvSpPr>
            <a:spLocks noGrp="1"/>
          </p:cNvSpPr>
          <p:nvPr>
            <p:ph type="ftr" sz="quarter" idx="11"/>
          </p:nvPr>
        </p:nvSpPr>
        <p:spPr>
          <a:xfrm>
            <a:off x="4165600" y="6356359"/>
            <a:ext cx="3860800" cy="365125"/>
          </a:xfrm>
        </p:spPr>
        <p:txBody>
          <a:bodyPr/>
          <a:lstStyle/>
          <a:p>
            <a:r>
              <a:rPr lang="de-AT" dirty="0"/>
              <a:t>RA Dr. Eike Lindinger,  1080 Wien, </a:t>
            </a:r>
            <a:r>
              <a:rPr lang="de-AT" dirty="0" err="1"/>
              <a:t>Wickenburgg</a:t>
            </a:r>
            <a:r>
              <a:rPr lang="de-AT" dirty="0"/>
              <a:t>. 26/5,  kanzlei@ra-el.at, 01/4020173</a:t>
            </a:r>
          </a:p>
        </p:txBody>
      </p:sp>
      <p:sp>
        <p:nvSpPr>
          <p:cNvPr id="6" name="Foliennummernplatzhalter 5"/>
          <p:cNvSpPr>
            <a:spLocks noGrp="1"/>
          </p:cNvSpPr>
          <p:nvPr>
            <p:ph type="sldNum" sz="quarter" idx="12"/>
          </p:nvPr>
        </p:nvSpPr>
        <p:spPr/>
        <p:txBody>
          <a:bodyPr/>
          <a:lstStyle/>
          <a:p>
            <a:fld id="{363C3A19-FC31-4642-AB6C-25301AC8225F}" type="slidenum">
              <a:rPr lang="de-DE" smtClean="0"/>
              <a:t>84</a:t>
            </a:fld>
            <a:endParaRPr lang="de-DE"/>
          </a:p>
        </p:txBody>
      </p:sp>
    </p:spTree>
    <p:extLst>
      <p:ext uri="{BB962C8B-B14F-4D97-AF65-F5344CB8AC3E}">
        <p14:creationId xmlns:p14="http://schemas.microsoft.com/office/powerpoint/2010/main" val="153594398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569934"/>
            <a:ext cx="10515600" cy="1325563"/>
          </a:xfrm>
        </p:spPr>
        <p:txBody>
          <a:bodyPr>
            <a:normAutofit/>
          </a:bodyPr>
          <a:lstStyle/>
          <a:p>
            <a:r>
              <a:rPr lang="de-DE" sz="3200" b="1" dirty="0"/>
              <a:t>6. </a:t>
            </a:r>
            <a:r>
              <a:rPr lang="de-DE" sz="3200" b="1" dirty="0" err="1"/>
              <a:t>Lockdown</a:t>
            </a:r>
            <a:r>
              <a:rPr lang="de-DE" sz="3200" b="1" dirty="0"/>
              <a:t> im Zielgebiet</a:t>
            </a:r>
          </a:p>
        </p:txBody>
      </p:sp>
      <p:sp>
        <p:nvSpPr>
          <p:cNvPr id="3" name="Inhaltsplatzhalter 2"/>
          <p:cNvSpPr>
            <a:spLocks noGrp="1"/>
          </p:cNvSpPr>
          <p:nvPr>
            <p:ph idx="1"/>
          </p:nvPr>
        </p:nvSpPr>
        <p:spPr/>
        <p:txBody>
          <a:bodyPr>
            <a:normAutofit fontScale="70000" lnSpcReduction="20000"/>
          </a:bodyPr>
          <a:lstStyle/>
          <a:p>
            <a:pPr algn="just">
              <a:lnSpc>
                <a:spcPct val="120000"/>
              </a:lnSpc>
            </a:pPr>
            <a:r>
              <a:rPr lang="de-DE" dirty="0">
                <a:latin typeface="+mj-lt"/>
              </a:rPr>
              <a:t>Einen äußerst gravierenden Eingriff stellen </a:t>
            </a:r>
            <a:r>
              <a:rPr lang="de-DE" sz="2900" b="1" dirty="0">
                <a:latin typeface="+mj-lt"/>
              </a:rPr>
              <a:t>gebiets- bzw. landesweite Schließungen bzw. Stilllegungsmaßnahmen bestimmter Wirtschaftszweige </a:t>
            </a:r>
            <a:r>
              <a:rPr lang="de-DE" dirty="0">
                <a:latin typeface="+mj-lt"/>
              </a:rPr>
              <a:t>dar. So können Übernachtungsverbote – </a:t>
            </a:r>
            <a:r>
              <a:rPr lang="de-DE" dirty="0" err="1">
                <a:latin typeface="+mj-lt"/>
              </a:rPr>
              <a:t>zB</a:t>
            </a:r>
            <a:r>
              <a:rPr lang="de-DE" dirty="0">
                <a:latin typeface="+mj-lt"/>
              </a:rPr>
              <a:t>. für Salzburg: 12. VO vom 13.3.2020 betreffend die Schließung des Seilbahnbetriebs und von Beherbergungsbetrieben zur Verhinderung der Ausbreitung von SARS-CoV2, GZ 01/01/30277/2020/002 – angeordnet werden. Der </a:t>
            </a:r>
            <a:r>
              <a:rPr lang="de-DE" sz="2900" b="1" dirty="0">
                <a:latin typeface="+mj-lt"/>
              </a:rPr>
              <a:t>Reiseveranstalter</a:t>
            </a:r>
            <a:r>
              <a:rPr lang="de-DE" dirty="0">
                <a:latin typeface="+mj-lt"/>
              </a:rPr>
              <a:t> kann daher in der Folge seine </a:t>
            </a:r>
            <a:r>
              <a:rPr lang="de-DE" dirty="0" err="1">
                <a:latin typeface="+mj-lt"/>
              </a:rPr>
              <a:t>iSd</a:t>
            </a:r>
            <a:r>
              <a:rPr lang="de-DE">
                <a:latin typeface="+mj-lt"/>
              </a:rPr>
              <a:t> §§ </a:t>
            </a:r>
            <a:r>
              <a:rPr lang="de-DE" dirty="0">
                <a:latin typeface="+mj-lt"/>
              </a:rPr>
              <a:t>11 ff PRG normierte </a:t>
            </a:r>
            <a:r>
              <a:rPr lang="de-DE" sz="2900" b="1" dirty="0">
                <a:latin typeface="+mj-lt"/>
              </a:rPr>
              <a:t>Leistungspflicht</a:t>
            </a:r>
            <a:r>
              <a:rPr lang="de-DE" dirty="0">
                <a:latin typeface="+mj-lt"/>
              </a:rPr>
              <a:t> </a:t>
            </a:r>
            <a:r>
              <a:rPr lang="de-DE" sz="2900" b="1" dirty="0">
                <a:latin typeface="+mj-lt"/>
              </a:rPr>
              <a:t>nicht</a:t>
            </a:r>
            <a:r>
              <a:rPr lang="de-DE" dirty="0">
                <a:latin typeface="+mj-lt"/>
              </a:rPr>
              <a:t> </a:t>
            </a:r>
            <a:r>
              <a:rPr lang="de-DE" sz="2900" b="1" dirty="0">
                <a:latin typeface="+mj-lt"/>
              </a:rPr>
              <a:t>mehr</a:t>
            </a:r>
            <a:r>
              <a:rPr lang="de-DE" dirty="0">
                <a:latin typeface="+mj-lt"/>
              </a:rPr>
              <a:t> </a:t>
            </a:r>
            <a:r>
              <a:rPr lang="de-DE" sz="2900" b="1" dirty="0">
                <a:latin typeface="+mj-lt"/>
              </a:rPr>
              <a:t>erfüllen</a:t>
            </a:r>
            <a:r>
              <a:rPr lang="de-DE" dirty="0">
                <a:latin typeface="+mj-lt"/>
              </a:rPr>
              <a:t>.</a:t>
            </a:r>
          </a:p>
          <a:p>
            <a:pPr algn="just">
              <a:lnSpc>
                <a:spcPct val="120000"/>
              </a:lnSpc>
            </a:pPr>
            <a:r>
              <a:rPr lang="de-DE" dirty="0">
                <a:latin typeface="+mj-lt"/>
              </a:rPr>
              <a:t>Steigen daher die Infektionszahlen und kommt es zu derart umfassenden </a:t>
            </a:r>
            <a:r>
              <a:rPr lang="de-DE" sz="2900" b="1" dirty="0">
                <a:latin typeface="+mj-lt"/>
              </a:rPr>
              <a:t>staatlichen</a:t>
            </a:r>
            <a:r>
              <a:rPr lang="de-DE" dirty="0">
                <a:latin typeface="+mj-lt"/>
              </a:rPr>
              <a:t> </a:t>
            </a:r>
            <a:r>
              <a:rPr lang="de-DE" sz="2900" b="1" dirty="0">
                <a:latin typeface="+mj-lt"/>
              </a:rPr>
              <a:t>Beschränkungen</a:t>
            </a:r>
            <a:r>
              <a:rPr lang="de-DE" dirty="0">
                <a:latin typeface="+mj-lt"/>
              </a:rPr>
              <a:t> oder gar zur vollständigen Untersagung von touristischen Reisen, liegen </a:t>
            </a:r>
            <a:r>
              <a:rPr lang="de-DE" sz="2900" b="1" dirty="0">
                <a:latin typeface="+mj-lt"/>
              </a:rPr>
              <a:t>wohl</a:t>
            </a:r>
            <a:r>
              <a:rPr lang="de-DE" dirty="0">
                <a:latin typeface="+mj-lt"/>
              </a:rPr>
              <a:t> </a:t>
            </a:r>
            <a:r>
              <a:rPr lang="de-DE" sz="2900" b="1" dirty="0">
                <a:latin typeface="+mj-lt"/>
              </a:rPr>
              <a:t>außerordentliche</a:t>
            </a:r>
            <a:r>
              <a:rPr lang="de-DE" dirty="0">
                <a:latin typeface="+mj-lt"/>
              </a:rPr>
              <a:t> und </a:t>
            </a:r>
            <a:r>
              <a:rPr lang="de-DE" sz="2900" b="1" dirty="0">
                <a:latin typeface="+mj-lt"/>
              </a:rPr>
              <a:t>unvermeidbare</a:t>
            </a:r>
            <a:r>
              <a:rPr lang="de-DE" dirty="0">
                <a:latin typeface="+mj-lt"/>
              </a:rPr>
              <a:t> </a:t>
            </a:r>
            <a:r>
              <a:rPr lang="de-DE" sz="2900" b="1" dirty="0">
                <a:latin typeface="+mj-lt"/>
              </a:rPr>
              <a:t>Umstände</a:t>
            </a:r>
            <a:r>
              <a:rPr lang="de-DE" dirty="0">
                <a:latin typeface="+mj-lt"/>
              </a:rPr>
              <a:t> vor, welche die Durchführung der Pauschalreise erheblich beeinträchtigen.</a:t>
            </a:r>
          </a:p>
          <a:p>
            <a:pPr algn="just">
              <a:lnSpc>
                <a:spcPct val="120000"/>
              </a:lnSpc>
            </a:pPr>
            <a:r>
              <a:rPr lang="de-DE" dirty="0">
                <a:latin typeface="+mj-lt"/>
              </a:rPr>
              <a:t>In einem solchen Fall kann der </a:t>
            </a:r>
            <a:r>
              <a:rPr lang="de-DE" b="1" dirty="0">
                <a:latin typeface="+mj-lt"/>
              </a:rPr>
              <a:t>Reiseveranstalter</a:t>
            </a:r>
            <a:r>
              <a:rPr lang="de-DE" dirty="0">
                <a:latin typeface="+mj-lt"/>
              </a:rPr>
              <a:t>, aber auch der </a:t>
            </a:r>
            <a:r>
              <a:rPr lang="de-DE" b="1" dirty="0">
                <a:latin typeface="+mj-lt"/>
              </a:rPr>
              <a:t>Reisende</a:t>
            </a:r>
            <a:r>
              <a:rPr lang="de-DE" dirty="0">
                <a:latin typeface="+mj-lt"/>
              </a:rPr>
              <a:t> die Reise </a:t>
            </a:r>
            <a:r>
              <a:rPr lang="de-DE" b="1" dirty="0">
                <a:latin typeface="+mj-lt"/>
              </a:rPr>
              <a:t>absagen</a:t>
            </a:r>
            <a:r>
              <a:rPr lang="de-DE" dirty="0">
                <a:latin typeface="+mj-lt"/>
              </a:rPr>
              <a:t>.</a:t>
            </a:r>
          </a:p>
          <a:p>
            <a:pPr algn="just">
              <a:lnSpc>
                <a:spcPct val="100000"/>
              </a:lnSpc>
            </a:pPr>
            <a:endParaRPr lang="de-DE" sz="2400" dirty="0">
              <a:latin typeface="+mj-lt"/>
            </a:endParaRPr>
          </a:p>
          <a:p>
            <a:pPr algn="just">
              <a:lnSpc>
                <a:spcPct val="120000"/>
              </a:lnSpc>
            </a:pPr>
            <a:endParaRPr lang="de-DE" sz="1800" dirty="0">
              <a:latin typeface="+mj-lt"/>
            </a:endParaRPr>
          </a:p>
          <a:p>
            <a:pPr algn="just">
              <a:lnSpc>
                <a:spcPct val="100000"/>
              </a:lnSpc>
            </a:pPr>
            <a:endParaRPr lang="de-DE" sz="2000" dirty="0">
              <a:latin typeface="+mj-lt"/>
            </a:endParaRPr>
          </a:p>
          <a:p>
            <a:pPr algn="just">
              <a:lnSpc>
                <a:spcPct val="100000"/>
              </a:lnSpc>
            </a:pPr>
            <a:endParaRPr lang="de-DE" sz="2000" dirty="0">
              <a:latin typeface="+mj-lt"/>
            </a:endParaRPr>
          </a:p>
          <a:p>
            <a:pPr algn="just">
              <a:lnSpc>
                <a:spcPct val="100000"/>
              </a:lnSpc>
            </a:pPr>
            <a:endParaRPr lang="de-DE" sz="2000" dirty="0">
              <a:latin typeface="+mj-lt"/>
            </a:endParaRPr>
          </a:p>
          <a:p>
            <a:pPr marL="0" indent="0" algn="just">
              <a:lnSpc>
                <a:spcPct val="120000"/>
              </a:lnSpc>
              <a:buNone/>
            </a:pPr>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5" name="Fußzeilenplatzhalter 3">
            <a:extLst>
              <a:ext uri="{FF2B5EF4-FFF2-40B4-BE49-F238E27FC236}">
                <a16:creationId xmlns:a16="http://schemas.microsoft.com/office/drawing/2014/main" id="{0B9CB786-1047-462C-B59A-DFA59773CCB2}"/>
              </a:ext>
            </a:extLst>
          </p:cNvPr>
          <p:cNvSpPr>
            <a:spLocks noGrp="1"/>
          </p:cNvSpPr>
          <p:nvPr>
            <p:ph type="ftr" sz="quarter" idx="11"/>
          </p:nvPr>
        </p:nvSpPr>
        <p:spPr>
          <a:xfrm>
            <a:off x="4165600" y="6356359"/>
            <a:ext cx="3860800" cy="365125"/>
          </a:xfrm>
        </p:spPr>
        <p:txBody>
          <a:bodyPr/>
          <a:lstStyle/>
          <a:p>
            <a:r>
              <a:rPr lang="de-AT" dirty="0"/>
              <a:t>RA Dr. Eike Lindinger,  1080 Wien, </a:t>
            </a:r>
            <a:r>
              <a:rPr lang="de-AT" dirty="0" err="1"/>
              <a:t>Wickenburgg</a:t>
            </a:r>
            <a:r>
              <a:rPr lang="de-AT" dirty="0"/>
              <a:t>. 26/5,  kanzlei@ra-el.at, 01/4020173</a:t>
            </a:r>
          </a:p>
        </p:txBody>
      </p:sp>
      <p:sp>
        <p:nvSpPr>
          <p:cNvPr id="6" name="Foliennummernplatzhalter 5"/>
          <p:cNvSpPr>
            <a:spLocks noGrp="1"/>
          </p:cNvSpPr>
          <p:nvPr>
            <p:ph type="sldNum" sz="quarter" idx="12"/>
          </p:nvPr>
        </p:nvSpPr>
        <p:spPr/>
        <p:txBody>
          <a:bodyPr/>
          <a:lstStyle/>
          <a:p>
            <a:fld id="{363C3A19-FC31-4642-AB6C-25301AC8225F}" type="slidenum">
              <a:rPr lang="de-DE" smtClean="0"/>
              <a:t>85</a:t>
            </a:fld>
            <a:endParaRPr lang="de-DE"/>
          </a:p>
        </p:txBody>
      </p:sp>
    </p:spTree>
    <p:extLst>
      <p:ext uri="{BB962C8B-B14F-4D97-AF65-F5344CB8AC3E}">
        <p14:creationId xmlns:p14="http://schemas.microsoft.com/office/powerpoint/2010/main" val="13402036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0FC6C7-C349-495A-9F3A-617CE3EA28B1}"/>
              </a:ext>
            </a:extLst>
          </p:cNvPr>
          <p:cNvSpPr>
            <a:spLocks noGrp="1"/>
          </p:cNvSpPr>
          <p:nvPr>
            <p:ph type="title"/>
          </p:nvPr>
        </p:nvSpPr>
        <p:spPr>
          <a:xfrm>
            <a:off x="838200" y="2366204"/>
            <a:ext cx="10515600" cy="1325563"/>
          </a:xfrm>
        </p:spPr>
        <p:txBody>
          <a:bodyPr>
            <a:normAutofit/>
          </a:bodyPr>
          <a:lstStyle/>
          <a:p>
            <a:pPr algn="ctr"/>
            <a:r>
              <a:rPr lang="de-AT" sz="4800" b="1" dirty="0"/>
              <a:t>X. Verkehrssicherungspflichten</a:t>
            </a:r>
          </a:p>
        </p:txBody>
      </p:sp>
      <p:sp>
        <p:nvSpPr>
          <p:cNvPr id="3" name="Fußzeilenplatzhalter 2"/>
          <p:cNvSpPr>
            <a:spLocks noGrp="1"/>
          </p:cNvSpPr>
          <p:nvPr>
            <p:ph type="ftr" sz="quarter" idx="11"/>
          </p:nvPr>
        </p:nvSpPr>
        <p:spPr/>
        <p:txBody>
          <a:bodyPr/>
          <a:lstStyle/>
          <a:p>
            <a:r>
              <a:rPr lang="de-DE"/>
              <a:t>RA Dr. Eike Lindinger,  1080 Wien, Wickenburgg. 26/5,  kanzlei@ra-el.at, 01/4020173</a:t>
            </a:r>
          </a:p>
        </p:txBody>
      </p:sp>
      <p:sp>
        <p:nvSpPr>
          <p:cNvPr id="4" name="Foliennummernplatzhalter 3"/>
          <p:cNvSpPr>
            <a:spLocks noGrp="1"/>
          </p:cNvSpPr>
          <p:nvPr>
            <p:ph type="sldNum" sz="quarter" idx="12"/>
          </p:nvPr>
        </p:nvSpPr>
        <p:spPr/>
        <p:txBody>
          <a:bodyPr/>
          <a:lstStyle/>
          <a:p>
            <a:fld id="{363C3A19-FC31-4642-AB6C-25301AC8225F}" type="slidenum">
              <a:rPr lang="de-DE" smtClean="0"/>
              <a:t>86</a:t>
            </a:fld>
            <a:endParaRPr lang="de-DE"/>
          </a:p>
        </p:txBody>
      </p:sp>
    </p:spTree>
    <p:extLst>
      <p:ext uri="{BB962C8B-B14F-4D97-AF65-F5344CB8AC3E}">
        <p14:creationId xmlns:p14="http://schemas.microsoft.com/office/powerpoint/2010/main" val="415670934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9455"/>
            <a:ext cx="10515600" cy="1325563"/>
          </a:xfrm>
        </p:spPr>
        <p:txBody>
          <a:bodyPr>
            <a:normAutofit/>
          </a:bodyPr>
          <a:lstStyle/>
          <a:p>
            <a:pPr lvl="0" algn="just">
              <a:lnSpc>
                <a:spcPct val="100000"/>
              </a:lnSpc>
            </a:pPr>
            <a:r>
              <a:rPr lang="de-DE" sz="3200" b="1" dirty="0"/>
              <a:t>1. </a:t>
            </a:r>
            <a:r>
              <a:rPr lang="de-AT" sz="3200" b="1" dirty="0"/>
              <a:t>Allgemeines Lebensrisiko</a:t>
            </a:r>
            <a:endParaRPr lang="de-DE" sz="3200" dirty="0"/>
          </a:p>
        </p:txBody>
      </p:sp>
      <p:sp>
        <p:nvSpPr>
          <p:cNvPr id="3" name="Inhaltsplatzhalter 2"/>
          <p:cNvSpPr>
            <a:spLocks noGrp="1"/>
          </p:cNvSpPr>
          <p:nvPr>
            <p:ph idx="1"/>
          </p:nvPr>
        </p:nvSpPr>
        <p:spPr>
          <a:xfrm>
            <a:off x="838200" y="1649506"/>
            <a:ext cx="10515600" cy="4527457"/>
          </a:xfrm>
        </p:spPr>
        <p:txBody>
          <a:bodyPr>
            <a:normAutofit/>
          </a:bodyPr>
          <a:lstStyle/>
          <a:p>
            <a:pPr marL="0" indent="0" algn="just">
              <a:lnSpc>
                <a:spcPct val="100000"/>
              </a:lnSpc>
              <a:buNone/>
            </a:pPr>
            <a:r>
              <a:rPr lang="de-DE" sz="2000" dirty="0">
                <a:latin typeface="+mj-lt"/>
              </a:rPr>
              <a:t>In der </a:t>
            </a:r>
            <a:r>
              <a:rPr lang="de-DE" sz="2000" b="1" dirty="0">
                <a:latin typeface="+mj-lt"/>
              </a:rPr>
              <a:t>Zukunft</a:t>
            </a:r>
            <a:r>
              <a:rPr lang="de-DE" sz="2000" dirty="0">
                <a:latin typeface="+mj-lt"/>
              </a:rPr>
              <a:t>, wenn Reisen grundsätzlich wieder – an sich unbeschränkt - möglich sein werden, wird sich die </a:t>
            </a:r>
            <a:r>
              <a:rPr lang="de-DE" sz="2000" b="1" dirty="0">
                <a:latin typeface="+mj-lt"/>
              </a:rPr>
              <a:t>Frage</a:t>
            </a:r>
            <a:r>
              <a:rPr lang="de-DE" sz="2000" dirty="0">
                <a:latin typeface="+mj-lt"/>
              </a:rPr>
              <a:t> stellen, ob das weltweit verbreitete </a:t>
            </a:r>
            <a:r>
              <a:rPr lang="de-DE" sz="2000" b="1" dirty="0">
                <a:latin typeface="+mj-lt"/>
              </a:rPr>
              <a:t>Covid-19-Virus</a:t>
            </a:r>
            <a:r>
              <a:rPr lang="de-DE" sz="2000" dirty="0">
                <a:latin typeface="+mj-lt"/>
              </a:rPr>
              <a:t> als ein </a:t>
            </a:r>
            <a:r>
              <a:rPr lang="de-DE" sz="2000" b="1" dirty="0">
                <a:latin typeface="+mj-lt"/>
              </a:rPr>
              <a:t>unvermeidbarer und außergewöhnlicher Umstand oder als die Verwirklichung eines allgemeinen Lebensrisikos </a:t>
            </a:r>
            <a:r>
              <a:rPr lang="de-DE" sz="2000" dirty="0">
                <a:latin typeface="+mj-lt"/>
              </a:rPr>
              <a:t>angesehen wird (vgl. </a:t>
            </a:r>
            <a:r>
              <a:rPr lang="de-DE" sz="2000" i="1" dirty="0" err="1">
                <a:latin typeface="+mj-lt"/>
              </a:rPr>
              <a:t>Bammer</a:t>
            </a:r>
            <a:r>
              <a:rPr lang="de-DE" sz="2000" i="1" dirty="0">
                <a:latin typeface="+mj-lt"/>
              </a:rPr>
              <a:t>/ Treu</a:t>
            </a:r>
            <a:r>
              <a:rPr lang="de-DE" sz="2000" dirty="0">
                <a:latin typeface="+mj-lt"/>
              </a:rPr>
              <a:t>, Reiserücktritt und Corona, </a:t>
            </a:r>
            <a:r>
              <a:rPr lang="de-DE" sz="2000" i="1" dirty="0" err="1">
                <a:latin typeface="+mj-lt"/>
              </a:rPr>
              <a:t>ecolex</a:t>
            </a:r>
            <a:r>
              <a:rPr lang="de-DE" sz="2000" dirty="0">
                <a:latin typeface="+mj-lt"/>
              </a:rPr>
              <a:t> 2020, 356).</a:t>
            </a:r>
          </a:p>
          <a:p>
            <a:pPr algn="just">
              <a:lnSpc>
                <a:spcPct val="100000"/>
              </a:lnSpc>
            </a:pPr>
            <a:endParaRPr lang="de-DE" sz="2000" dirty="0">
              <a:latin typeface="+mj-lt"/>
            </a:endParaRPr>
          </a:p>
          <a:p>
            <a:pPr algn="just">
              <a:lnSpc>
                <a:spcPct val="100000"/>
              </a:lnSpc>
            </a:pPr>
            <a:endParaRPr lang="de-DE" sz="2000" dirty="0">
              <a:latin typeface="+mj-lt"/>
            </a:endParaRPr>
          </a:p>
          <a:p>
            <a:pPr algn="just">
              <a:lnSpc>
                <a:spcPct val="100000"/>
              </a:lnSpc>
            </a:pPr>
            <a:endParaRPr lang="de-DE" sz="2400" dirty="0">
              <a:latin typeface="+mj-lt"/>
            </a:endParaRPr>
          </a:p>
          <a:p>
            <a:pPr algn="just">
              <a:lnSpc>
                <a:spcPct val="120000"/>
              </a:lnSpc>
            </a:pPr>
            <a:endParaRPr lang="de-DE" sz="2000" b="1" dirty="0">
              <a:latin typeface="+mj-lt"/>
            </a:endParaRPr>
          </a:p>
          <a:p>
            <a:pPr algn="just">
              <a:lnSpc>
                <a:spcPct val="100000"/>
              </a:lnSpc>
            </a:pPr>
            <a:endParaRPr lang="de-DE" sz="2000" dirty="0">
              <a:latin typeface="+mj-lt"/>
            </a:endParaRPr>
          </a:p>
          <a:p>
            <a:pPr algn="just">
              <a:lnSpc>
                <a:spcPct val="100000"/>
              </a:lnSpc>
            </a:pPr>
            <a:endParaRPr lang="de-DE" sz="2000" dirty="0">
              <a:latin typeface="+mj-lt"/>
            </a:endParaRPr>
          </a:p>
          <a:p>
            <a:pPr algn="just">
              <a:lnSpc>
                <a:spcPct val="100000"/>
              </a:lnSpc>
            </a:pPr>
            <a:endParaRPr lang="de-DE" sz="2000" dirty="0">
              <a:latin typeface="+mj-lt"/>
            </a:endParaRPr>
          </a:p>
          <a:p>
            <a:pPr marL="0" indent="0" algn="just">
              <a:lnSpc>
                <a:spcPct val="120000"/>
              </a:lnSpc>
              <a:buNone/>
            </a:pPr>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5" name="Fußzeilenplatzhalter 3">
            <a:extLst>
              <a:ext uri="{FF2B5EF4-FFF2-40B4-BE49-F238E27FC236}">
                <a16:creationId xmlns:a16="http://schemas.microsoft.com/office/drawing/2014/main" id="{0B9CB786-1047-462C-B59A-DFA59773CCB2}"/>
              </a:ext>
            </a:extLst>
          </p:cNvPr>
          <p:cNvSpPr>
            <a:spLocks noGrp="1"/>
          </p:cNvSpPr>
          <p:nvPr>
            <p:ph type="ftr" sz="quarter" idx="11"/>
          </p:nvPr>
        </p:nvSpPr>
        <p:spPr>
          <a:xfrm>
            <a:off x="4165600" y="6356359"/>
            <a:ext cx="3860800" cy="365125"/>
          </a:xfrm>
        </p:spPr>
        <p:txBody>
          <a:bodyPr/>
          <a:lstStyle/>
          <a:p>
            <a:r>
              <a:rPr lang="de-AT" dirty="0"/>
              <a:t>RA Dr. Eike Lindinger,  1080 Wien, </a:t>
            </a:r>
            <a:r>
              <a:rPr lang="de-AT" dirty="0" err="1"/>
              <a:t>Wickenburgg</a:t>
            </a:r>
            <a:r>
              <a:rPr lang="de-AT" dirty="0"/>
              <a:t>. 26/5,  kanzlei@ra-el.at, 01/4020173</a:t>
            </a:r>
          </a:p>
        </p:txBody>
      </p:sp>
      <p:sp>
        <p:nvSpPr>
          <p:cNvPr id="6" name="Foliennummernplatzhalter 5"/>
          <p:cNvSpPr>
            <a:spLocks noGrp="1"/>
          </p:cNvSpPr>
          <p:nvPr>
            <p:ph type="sldNum" sz="quarter" idx="12"/>
          </p:nvPr>
        </p:nvSpPr>
        <p:spPr/>
        <p:txBody>
          <a:bodyPr/>
          <a:lstStyle/>
          <a:p>
            <a:fld id="{363C3A19-FC31-4642-AB6C-25301AC8225F}" type="slidenum">
              <a:rPr lang="de-DE" smtClean="0"/>
              <a:t>87</a:t>
            </a:fld>
            <a:endParaRPr lang="de-DE"/>
          </a:p>
        </p:txBody>
      </p:sp>
    </p:spTree>
    <p:extLst>
      <p:ext uri="{BB962C8B-B14F-4D97-AF65-F5344CB8AC3E}">
        <p14:creationId xmlns:p14="http://schemas.microsoft.com/office/powerpoint/2010/main" val="308138926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2785" y="0"/>
            <a:ext cx="10515600" cy="1325563"/>
          </a:xfrm>
        </p:spPr>
        <p:txBody>
          <a:bodyPr>
            <a:normAutofit/>
          </a:bodyPr>
          <a:lstStyle/>
          <a:p>
            <a:pPr lvl="0" algn="just">
              <a:lnSpc>
                <a:spcPct val="100000"/>
              </a:lnSpc>
            </a:pPr>
            <a:r>
              <a:rPr lang="de-DE" sz="3200" b="1" dirty="0"/>
              <a:t>2. </a:t>
            </a:r>
            <a:r>
              <a:rPr lang="de-AT" sz="3200" b="1" dirty="0"/>
              <a:t>Haftung des Reiseveranstalters für </a:t>
            </a:r>
            <a:br>
              <a:rPr lang="de-AT" sz="3200" b="1" dirty="0"/>
            </a:br>
            <a:r>
              <a:rPr lang="de-AT" sz="3200" b="1" dirty="0"/>
              <a:t>Erkrankung des Reisenden</a:t>
            </a:r>
            <a:endParaRPr lang="de-DE" sz="3200" dirty="0"/>
          </a:p>
        </p:txBody>
      </p:sp>
      <p:sp>
        <p:nvSpPr>
          <p:cNvPr id="3" name="Inhaltsplatzhalter 2"/>
          <p:cNvSpPr>
            <a:spLocks noGrp="1"/>
          </p:cNvSpPr>
          <p:nvPr>
            <p:ph idx="1"/>
          </p:nvPr>
        </p:nvSpPr>
        <p:spPr>
          <a:xfrm>
            <a:off x="762785" y="1164873"/>
            <a:ext cx="10515600" cy="4832359"/>
          </a:xfrm>
        </p:spPr>
        <p:txBody>
          <a:bodyPr>
            <a:normAutofit fontScale="25000" lnSpcReduction="20000"/>
          </a:bodyPr>
          <a:lstStyle/>
          <a:p>
            <a:pPr algn="just">
              <a:lnSpc>
                <a:spcPct val="100000"/>
              </a:lnSpc>
            </a:pPr>
            <a:endParaRPr lang="de-DE" sz="2000" dirty="0">
              <a:latin typeface="+mj-lt"/>
            </a:endParaRPr>
          </a:p>
          <a:p>
            <a:pPr algn="just">
              <a:lnSpc>
                <a:spcPct val="120000"/>
              </a:lnSpc>
            </a:pPr>
            <a:r>
              <a:rPr lang="de-AT" sz="8000" dirty="0">
                <a:latin typeface="+mj-lt"/>
              </a:rPr>
              <a:t>Im Fall des Auftretens eines </a:t>
            </a:r>
            <a:r>
              <a:rPr lang="de-AT" sz="8000" b="1" dirty="0">
                <a:latin typeface="+mj-lt"/>
              </a:rPr>
              <a:t>Tsunami</a:t>
            </a:r>
            <a:r>
              <a:rPr lang="de-AT" sz="8000" dirty="0">
                <a:latin typeface="+mj-lt"/>
              </a:rPr>
              <a:t>, welcher als </a:t>
            </a:r>
            <a:r>
              <a:rPr lang="de-AT" sz="8000" b="1" dirty="0">
                <a:latin typeface="+mj-lt"/>
              </a:rPr>
              <a:t>Naturkatastrophe</a:t>
            </a:r>
            <a:r>
              <a:rPr lang="de-AT" sz="8000" dirty="0">
                <a:latin typeface="+mj-lt"/>
              </a:rPr>
              <a:t> unter dem Begriff der </a:t>
            </a:r>
            <a:r>
              <a:rPr lang="de-AT" sz="8000" b="1" dirty="0">
                <a:latin typeface="+mj-lt"/>
              </a:rPr>
              <a:t>höheren</a:t>
            </a:r>
            <a:r>
              <a:rPr lang="de-AT" sz="8000" dirty="0">
                <a:latin typeface="+mj-lt"/>
              </a:rPr>
              <a:t> </a:t>
            </a:r>
            <a:r>
              <a:rPr lang="de-AT" sz="8000" b="1" dirty="0">
                <a:latin typeface="+mj-lt"/>
              </a:rPr>
              <a:t>Gewalt</a:t>
            </a:r>
            <a:r>
              <a:rPr lang="de-AT" sz="8000" dirty="0">
                <a:latin typeface="+mj-lt"/>
              </a:rPr>
              <a:t> eingeordnet worden ist, </a:t>
            </a:r>
            <a:r>
              <a:rPr lang="de-AT" sz="8000" b="1" dirty="0">
                <a:latin typeface="+mj-lt"/>
              </a:rPr>
              <a:t>fehlt</a:t>
            </a:r>
            <a:r>
              <a:rPr lang="de-AT" sz="8000" dirty="0">
                <a:latin typeface="+mj-lt"/>
              </a:rPr>
              <a:t> es an dem für eine schadenersatzrechtliche Haftung des Reiseveranstalters erforderlichen </a:t>
            </a:r>
            <a:r>
              <a:rPr lang="de-AT" sz="8000" b="1" dirty="0">
                <a:latin typeface="+mj-lt"/>
              </a:rPr>
              <a:t>Verschulden</a:t>
            </a:r>
            <a:r>
              <a:rPr lang="de-AT" sz="8000" dirty="0">
                <a:latin typeface="+mj-lt"/>
              </a:rPr>
              <a:t> (</a:t>
            </a:r>
            <a:r>
              <a:rPr lang="de-DE" sz="8000" dirty="0" err="1">
                <a:latin typeface="+mj-lt"/>
              </a:rPr>
              <a:t>vgl</a:t>
            </a:r>
            <a:r>
              <a:rPr lang="de-DE" sz="8000" dirty="0">
                <a:latin typeface="+mj-lt"/>
              </a:rPr>
              <a:t> </a:t>
            </a:r>
            <a:r>
              <a:rPr lang="de-DE" sz="8000" dirty="0" err="1">
                <a:latin typeface="+mj-lt"/>
              </a:rPr>
              <a:t>Michitsch</a:t>
            </a:r>
            <a:r>
              <a:rPr lang="de-DE" sz="8000" dirty="0">
                <a:latin typeface="+mj-lt"/>
              </a:rPr>
              <a:t>, Die Rechtsfolgen der Tsunamikatastrophe für den Reisenden, ZVR 2005, 222)</a:t>
            </a:r>
            <a:r>
              <a:rPr lang="de-AT" sz="8000" dirty="0">
                <a:latin typeface="+mj-lt"/>
              </a:rPr>
              <a:t>.</a:t>
            </a:r>
          </a:p>
          <a:p>
            <a:pPr algn="just">
              <a:lnSpc>
                <a:spcPct val="120000"/>
              </a:lnSpc>
            </a:pPr>
            <a:r>
              <a:rPr lang="de-AT" sz="8000" dirty="0">
                <a:latin typeface="+mj-lt"/>
              </a:rPr>
              <a:t>Unter Rücksichtnahme auf das „</a:t>
            </a:r>
            <a:r>
              <a:rPr lang="de-AT" sz="8000" b="1" dirty="0">
                <a:latin typeface="+mj-lt"/>
              </a:rPr>
              <a:t>plötzliche</a:t>
            </a:r>
            <a:r>
              <a:rPr lang="de-AT" sz="8000" dirty="0">
                <a:latin typeface="+mj-lt"/>
              </a:rPr>
              <a:t>“ </a:t>
            </a:r>
            <a:r>
              <a:rPr lang="de-AT" sz="8000" b="1" dirty="0">
                <a:latin typeface="+mj-lt"/>
              </a:rPr>
              <a:t>Auftreten</a:t>
            </a:r>
            <a:r>
              <a:rPr lang="de-AT" sz="8000" dirty="0">
                <a:latin typeface="+mj-lt"/>
              </a:rPr>
              <a:t> des </a:t>
            </a:r>
            <a:r>
              <a:rPr lang="de-AT" sz="8000" b="1" dirty="0">
                <a:latin typeface="+mj-lt"/>
              </a:rPr>
              <a:t>Virus</a:t>
            </a:r>
            <a:r>
              <a:rPr lang="de-AT" sz="8000" dirty="0">
                <a:latin typeface="+mj-lt"/>
              </a:rPr>
              <a:t> sowie auf den Umstand, dass zunächst über das </a:t>
            </a:r>
            <a:r>
              <a:rPr lang="de-AT" sz="8000" b="1" dirty="0">
                <a:latin typeface="+mj-lt"/>
              </a:rPr>
              <a:t>Verbreiten</a:t>
            </a:r>
            <a:r>
              <a:rPr lang="de-AT" sz="8000" dirty="0">
                <a:latin typeface="+mj-lt"/>
              </a:rPr>
              <a:t> des Virus </a:t>
            </a:r>
            <a:r>
              <a:rPr lang="de-AT" sz="8000" b="1" dirty="0">
                <a:latin typeface="+mj-lt"/>
              </a:rPr>
              <a:t>wenig</a:t>
            </a:r>
            <a:r>
              <a:rPr lang="de-AT" sz="8000" dirty="0">
                <a:latin typeface="+mj-lt"/>
              </a:rPr>
              <a:t> </a:t>
            </a:r>
            <a:r>
              <a:rPr lang="de-AT" sz="8000" b="1" dirty="0">
                <a:latin typeface="+mj-lt"/>
              </a:rPr>
              <a:t>bekannt</a:t>
            </a:r>
            <a:r>
              <a:rPr lang="de-AT" sz="8000" dirty="0">
                <a:latin typeface="+mj-lt"/>
              </a:rPr>
              <a:t> gewesen ist, kann die Frage einer möglichen Zurechnung einer Erkrankung und damit </a:t>
            </a:r>
            <a:r>
              <a:rPr lang="de-AT" sz="8000" b="1" dirty="0">
                <a:latin typeface="+mj-lt"/>
              </a:rPr>
              <a:t>Haftung</a:t>
            </a:r>
            <a:r>
              <a:rPr lang="de-AT" sz="8000" dirty="0">
                <a:latin typeface="+mj-lt"/>
              </a:rPr>
              <a:t> </a:t>
            </a:r>
            <a:r>
              <a:rPr lang="de-AT" sz="8000" b="1" dirty="0">
                <a:latin typeface="+mj-lt"/>
              </a:rPr>
              <a:t>allenfalls</a:t>
            </a:r>
            <a:r>
              <a:rPr lang="de-AT" sz="8000" dirty="0">
                <a:latin typeface="+mj-lt"/>
              </a:rPr>
              <a:t> über eine mögliche </a:t>
            </a:r>
            <a:r>
              <a:rPr lang="de-AT" sz="8000" b="1" dirty="0">
                <a:latin typeface="+mj-lt"/>
              </a:rPr>
              <a:t>Verletzung</a:t>
            </a:r>
            <a:r>
              <a:rPr lang="de-AT" sz="8000" dirty="0">
                <a:latin typeface="+mj-lt"/>
              </a:rPr>
              <a:t> der </a:t>
            </a:r>
            <a:r>
              <a:rPr lang="de-AT" sz="8000" b="1" dirty="0">
                <a:latin typeface="+mj-lt"/>
              </a:rPr>
              <a:t>Verkehrssicherungspflichten</a:t>
            </a:r>
            <a:r>
              <a:rPr lang="de-AT" sz="8000" dirty="0">
                <a:latin typeface="+mj-lt"/>
              </a:rPr>
              <a:t> (</a:t>
            </a:r>
            <a:r>
              <a:rPr lang="de-DE" sz="8000" i="1" dirty="0">
                <a:latin typeface="+mj-lt"/>
              </a:rPr>
              <a:t>Lindinger</a:t>
            </a:r>
            <a:r>
              <a:rPr lang="de-DE" sz="8000" dirty="0">
                <a:latin typeface="+mj-lt"/>
              </a:rPr>
              <a:t>, Verkehrssicherungspflicht versus allgemeines Lebensrisiko, ZVR 2012, 234, sowie id., Verkehrssicherungspflicht versus den Grundsatz, vor die Füße zu schauen, Jahrbuch Tourismusrecht 2017 (</a:t>
            </a:r>
            <a:r>
              <a:rPr lang="de-DE" sz="8000" dirty="0" err="1">
                <a:latin typeface="+mj-lt"/>
              </a:rPr>
              <a:t>Hg</a:t>
            </a:r>
            <a:r>
              <a:rPr lang="de-DE" sz="8000" dirty="0">
                <a:latin typeface="+mj-lt"/>
              </a:rPr>
              <a:t>. </a:t>
            </a:r>
            <a:r>
              <a:rPr lang="de-DE" sz="8000" dirty="0" err="1">
                <a:latin typeface="+mj-lt"/>
              </a:rPr>
              <a:t>Saria</a:t>
            </a:r>
            <a:r>
              <a:rPr lang="de-DE" sz="8000" dirty="0">
                <a:latin typeface="+mj-lt"/>
              </a:rPr>
              <a:t>), 153) </a:t>
            </a:r>
            <a:r>
              <a:rPr lang="de-AT" sz="8000" dirty="0">
                <a:latin typeface="+mj-lt"/>
              </a:rPr>
              <a:t>geprüft werden. </a:t>
            </a:r>
          </a:p>
          <a:p>
            <a:pPr algn="just">
              <a:lnSpc>
                <a:spcPct val="120000"/>
              </a:lnSpc>
            </a:pPr>
            <a:r>
              <a:rPr lang="de-DE" sz="8000" dirty="0">
                <a:latin typeface="+mj-lt"/>
              </a:rPr>
              <a:t>Einschränkend ist jedoch darauf zu verweisen, dass die </a:t>
            </a:r>
            <a:r>
              <a:rPr lang="de-DE" sz="8000" b="1" dirty="0">
                <a:latin typeface="+mj-lt"/>
              </a:rPr>
              <a:t>Prüfung</a:t>
            </a:r>
            <a:r>
              <a:rPr lang="de-DE" sz="8000" dirty="0">
                <a:latin typeface="+mj-lt"/>
              </a:rPr>
              <a:t> unter besonderer Rücksicht der </a:t>
            </a:r>
            <a:r>
              <a:rPr lang="de-DE" sz="8000" b="1" dirty="0">
                <a:latin typeface="+mj-lt"/>
              </a:rPr>
              <a:t>behördlichen Maßnahmen der Regierungen und Länder </a:t>
            </a:r>
            <a:r>
              <a:rPr lang="de-DE" sz="8000" dirty="0">
                <a:latin typeface="+mj-lt"/>
              </a:rPr>
              <a:t>zu erfolgen hat und </a:t>
            </a:r>
            <a:r>
              <a:rPr lang="de-DE" sz="8000" b="1" dirty="0">
                <a:latin typeface="+mj-lt"/>
              </a:rPr>
              <a:t>nicht einseitig </a:t>
            </a:r>
            <a:r>
              <a:rPr lang="de-DE" sz="8000" dirty="0">
                <a:latin typeface="+mj-lt"/>
              </a:rPr>
              <a:t>ausschließlich die </a:t>
            </a:r>
            <a:r>
              <a:rPr lang="de-DE" sz="8000" b="1" dirty="0">
                <a:latin typeface="+mj-lt"/>
              </a:rPr>
              <a:t>Sorgfaltspflicht beim Reiseveranstalter </a:t>
            </a:r>
            <a:r>
              <a:rPr lang="de-DE" sz="8000" dirty="0">
                <a:latin typeface="+mj-lt"/>
              </a:rPr>
              <a:t>zu verorten ist. </a:t>
            </a:r>
            <a:r>
              <a:rPr lang="de-DE" sz="8000" dirty="0" err="1">
                <a:latin typeface="+mj-lt"/>
              </a:rPr>
              <a:t>IdR</a:t>
            </a:r>
            <a:r>
              <a:rPr lang="de-DE" sz="8000" dirty="0">
                <a:latin typeface="+mj-lt"/>
              </a:rPr>
              <a:t> wird es an einem vorwerfbaren Verschulden des Reiseveranstalters fehlen.</a:t>
            </a:r>
          </a:p>
          <a:p>
            <a:pPr algn="just">
              <a:lnSpc>
                <a:spcPct val="120000"/>
              </a:lnSpc>
            </a:pPr>
            <a:endParaRPr lang="de-AT" sz="6200" dirty="0">
              <a:latin typeface="+mj-lt"/>
            </a:endParaRPr>
          </a:p>
          <a:p>
            <a:pPr algn="just">
              <a:lnSpc>
                <a:spcPct val="100000"/>
              </a:lnSpc>
            </a:pPr>
            <a:endParaRPr lang="de-DE" sz="2000" dirty="0">
              <a:latin typeface="+mj-lt"/>
            </a:endParaRPr>
          </a:p>
          <a:p>
            <a:pPr algn="just">
              <a:lnSpc>
                <a:spcPct val="100000"/>
              </a:lnSpc>
            </a:pPr>
            <a:endParaRPr lang="de-DE" sz="2400" dirty="0">
              <a:latin typeface="+mj-lt"/>
            </a:endParaRPr>
          </a:p>
          <a:p>
            <a:pPr algn="just">
              <a:lnSpc>
                <a:spcPct val="120000"/>
              </a:lnSpc>
            </a:pPr>
            <a:endParaRPr lang="de-DE" sz="1800" dirty="0">
              <a:latin typeface="+mj-lt"/>
            </a:endParaRPr>
          </a:p>
          <a:p>
            <a:pPr algn="just">
              <a:lnSpc>
                <a:spcPct val="100000"/>
              </a:lnSpc>
            </a:pPr>
            <a:endParaRPr lang="de-DE" sz="2000" dirty="0">
              <a:latin typeface="+mj-lt"/>
            </a:endParaRPr>
          </a:p>
          <a:p>
            <a:pPr algn="just">
              <a:lnSpc>
                <a:spcPct val="100000"/>
              </a:lnSpc>
            </a:pPr>
            <a:endParaRPr lang="de-DE" sz="2000" dirty="0">
              <a:latin typeface="+mj-lt"/>
            </a:endParaRPr>
          </a:p>
          <a:p>
            <a:pPr algn="just">
              <a:lnSpc>
                <a:spcPct val="100000"/>
              </a:lnSpc>
            </a:pPr>
            <a:endParaRPr lang="de-DE" sz="2000" dirty="0">
              <a:latin typeface="+mj-lt"/>
            </a:endParaRPr>
          </a:p>
          <a:p>
            <a:pPr marL="0" indent="0" algn="just">
              <a:lnSpc>
                <a:spcPct val="120000"/>
              </a:lnSpc>
              <a:buNone/>
            </a:pPr>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5" name="Fußzeilenplatzhalter 3">
            <a:extLst>
              <a:ext uri="{FF2B5EF4-FFF2-40B4-BE49-F238E27FC236}">
                <a16:creationId xmlns:a16="http://schemas.microsoft.com/office/drawing/2014/main" id="{0B9CB786-1047-462C-B59A-DFA59773CCB2}"/>
              </a:ext>
            </a:extLst>
          </p:cNvPr>
          <p:cNvSpPr>
            <a:spLocks noGrp="1"/>
          </p:cNvSpPr>
          <p:nvPr>
            <p:ph type="ftr" sz="quarter" idx="11"/>
          </p:nvPr>
        </p:nvSpPr>
        <p:spPr>
          <a:xfrm>
            <a:off x="4165600" y="6356359"/>
            <a:ext cx="3860800" cy="365125"/>
          </a:xfrm>
        </p:spPr>
        <p:txBody>
          <a:bodyPr/>
          <a:lstStyle/>
          <a:p>
            <a:r>
              <a:rPr lang="de-AT" dirty="0"/>
              <a:t>RA Dr. Eike Lindinger,  1080 Wien, </a:t>
            </a:r>
            <a:r>
              <a:rPr lang="de-AT" dirty="0" err="1"/>
              <a:t>Wickenburgg</a:t>
            </a:r>
            <a:r>
              <a:rPr lang="de-AT" dirty="0"/>
              <a:t>. 26/5,  kanzlei@ra-el.at, 01/4020173</a:t>
            </a:r>
          </a:p>
        </p:txBody>
      </p:sp>
      <p:sp>
        <p:nvSpPr>
          <p:cNvPr id="6" name="Foliennummernplatzhalter 5"/>
          <p:cNvSpPr>
            <a:spLocks noGrp="1"/>
          </p:cNvSpPr>
          <p:nvPr>
            <p:ph type="sldNum" sz="quarter" idx="12"/>
          </p:nvPr>
        </p:nvSpPr>
        <p:spPr/>
        <p:txBody>
          <a:bodyPr/>
          <a:lstStyle/>
          <a:p>
            <a:fld id="{363C3A19-FC31-4642-AB6C-25301AC8225F}" type="slidenum">
              <a:rPr lang="de-DE" smtClean="0"/>
              <a:t>88</a:t>
            </a:fld>
            <a:endParaRPr lang="de-DE"/>
          </a:p>
        </p:txBody>
      </p:sp>
    </p:spTree>
    <p:extLst>
      <p:ext uri="{BB962C8B-B14F-4D97-AF65-F5344CB8AC3E}">
        <p14:creationId xmlns:p14="http://schemas.microsoft.com/office/powerpoint/2010/main" val="220759782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59929"/>
            <a:ext cx="10515600" cy="1325563"/>
          </a:xfrm>
        </p:spPr>
        <p:txBody>
          <a:bodyPr>
            <a:normAutofit fontScale="90000"/>
          </a:bodyPr>
          <a:lstStyle/>
          <a:p>
            <a:r>
              <a:rPr lang="de-DE" sz="3600" b="1" dirty="0"/>
              <a:t>3. Angst vor Erkrankung bzw. Kontakt mit </a:t>
            </a:r>
            <a:br>
              <a:rPr lang="de-DE" sz="3600" b="1" dirty="0"/>
            </a:br>
            <a:r>
              <a:rPr lang="de-DE" sz="3600" b="1" dirty="0" err="1"/>
              <a:t>coronainfizierten</a:t>
            </a:r>
            <a:r>
              <a:rPr lang="de-DE" sz="3600" b="1" dirty="0"/>
              <a:t> Hotelmitarbeitern</a:t>
            </a:r>
            <a:br>
              <a:rPr lang="de-DE" sz="3200" b="1" dirty="0"/>
            </a:br>
            <a:endParaRPr lang="de-DE" sz="3200" b="1" dirty="0"/>
          </a:p>
        </p:txBody>
      </p:sp>
      <p:sp>
        <p:nvSpPr>
          <p:cNvPr id="3" name="Inhaltsplatzhalter 2"/>
          <p:cNvSpPr>
            <a:spLocks noGrp="1"/>
          </p:cNvSpPr>
          <p:nvPr>
            <p:ph idx="1"/>
          </p:nvPr>
        </p:nvSpPr>
        <p:spPr>
          <a:xfrm>
            <a:off x="838200" y="1336031"/>
            <a:ext cx="10515600" cy="4866806"/>
          </a:xfrm>
        </p:spPr>
        <p:txBody>
          <a:bodyPr>
            <a:normAutofit fontScale="92500" lnSpcReduction="10000"/>
          </a:bodyPr>
          <a:lstStyle/>
          <a:p>
            <a:pPr algn="just">
              <a:lnSpc>
                <a:spcPct val="100000"/>
              </a:lnSpc>
            </a:pPr>
            <a:r>
              <a:rPr lang="de-DE" sz="2200" dirty="0">
                <a:latin typeface="+mj-lt"/>
              </a:rPr>
              <a:t>Allerdings hat der </a:t>
            </a:r>
            <a:r>
              <a:rPr lang="de-DE" sz="2200" b="1" dirty="0">
                <a:latin typeface="+mj-lt"/>
              </a:rPr>
              <a:t>Veranstalter</a:t>
            </a:r>
            <a:r>
              <a:rPr lang="de-DE" sz="2200" dirty="0">
                <a:latin typeface="+mj-lt"/>
              </a:rPr>
              <a:t> </a:t>
            </a:r>
            <a:r>
              <a:rPr lang="de-DE" sz="2200" b="1" dirty="0">
                <a:latin typeface="+mj-lt"/>
              </a:rPr>
              <a:t>nicht</a:t>
            </a:r>
            <a:r>
              <a:rPr lang="de-DE" sz="2200" dirty="0">
                <a:latin typeface="+mj-lt"/>
              </a:rPr>
              <a:t> für Ereignisse </a:t>
            </a:r>
            <a:r>
              <a:rPr lang="de-DE" sz="2200" b="1" dirty="0">
                <a:latin typeface="+mj-lt"/>
              </a:rPr>
              <a:t>einzustehen</a:t>
            </a:r>
            <a:r>
              <a:rPr lang="de-DE" sz="2200" dirty="0">
                <a:latin typeface="+mj-lt"/>
              </a:rPr>
              <a:t>, die dem </a:t>
            </a:r>
            <a:r>
              <a:rPr lang="de-DE" sz="2200" b="1" dirty="0">
                <a:latin typeface="+mj-lt"/>
              </a:rPr>
              <a:t>allgemeinen</a:t>
            </a:r>
            <a:r>
              <a:rPr lang="de-DE" sz="2200" dirty="0">
                <a:latin typeface="+mj-lt"/>
              </a:rPr>
              <a:t> </a:t>
            </a:r>
            <a:r>
              <a:rPr lang="de-DE" sz="2200" b="1" dirty="0">
                <a:latin typeface="+mj-lt"/>
              </a:rPr>
              <a:t>Lebensrisiko</a:t>
            </a:r>
            <a:r>
              <a:rPr lang="de-DE" sz="2200" dirty="0">
                <a:latin typeface="+mj-lt"/>
              </a:rPr>
              <a:t> zuzuordnen sind und sich außerhalb der von ihm geschuldeten Leistung ereignen. </a:t>
            </a:r>
          </a:p>
          <a:p>
            <a:pPr algn="just">
              <a:lnSpc>
                <a:spcPct val="100000"/>
              </a:lnSpc>
            </a:pPr>
            <a:r>
              <a:rPr lang="de-DE" sz="2200" dirty="0">
                <a:latin typeface="+mj-lt"/>
              </a:rPr>
              <a:t>Ein </a:t>
            </a:r>
            <a:r>
              <a:rPr lang="de-DE" sz="2200" b="1" dirty="0">
                <a:latin typeface="+mj-lt"/>
              </a:rPr>
              <a:t>Reisemangel</a:t>
            </a:r>
            <a:r>
              <a:rPr lang="de-DE" sz="2200" dirty="0">
                <a:latin typeface="+mj-lt"/>
              </a:rPr>
              <a:t> bzw. </a:t>
            </a:r>
            <a:r>
              <a:rPr lang="de-DE" sz="2200" b="1" dirty="0">
                <a:latin typeface="+mj-lt"/>
              </a:rPr>
              <a:t>Verletzung</a:t>
            </a:r>
            <a:r>
              <a:rPr lang="de-DE" sz="2200" dirty="0">
                <a:latin typeface="+mj-lt"/>
              </a:rPr>
              <a:t> der </a:t>
            </a:r>
            <a:r>
              <a:rPr lang="de-DE" sz="2200" b="1" dirty="0">
                <a:latin typeface="+mj-lt"/>
              </a:rPr>
              <a:t>Verkehrssicherungspflicht</a:t>
            </a:r>
            <a:r>
              <a:rPr lang="de-DE" sz="2200" dirty="0">
                <a:latin typeface="+mj-lt"/>
              </a:rPr>
              <a:t> liegt dann </a:t>
            </a:r>
            <a:r>
              <a:rPr lang="de-DE" sz="2200" b="1" dirty="0">
                <a:latin typeface="+mj-lt"/>
              </a:rPr>
              <a:t>nicht</a:t>
            </a:r>
            <a:r>
              <a:rPr lang="de-DE" sz="2200" dirty="0">
                <a:latin typeface="+mj-lt"/>
              </a:rPr>
              <a:t> vor, wenn die Reisenden nach der Art der Pauschalreise </a:t>
            </a:r>
            <a:r>
              <a:rPr lang="de-DE" sz="2200" b="1" dirty="0">
                <a:latin typeface="+mj-lt"/>
              </a:rPr>
              <a:t>nicht</a:t>
            </a:r>
            <a:r>
              <a:rPr lang="de-DE" sz="2200" dirty="0">
                <a:latin typeface="+mj-lt"/>
              </a:rPr>
              <a:t> </a:t>
            </a:r>
            <a:r>
              <a:rPr lang="de-DE" sz="2200" b="1" dirty="0">
                <a:latin typeface="+mj-lt"/>
              </a:rPr>
              <a:t>erwarten</a:t>
            </a:r>
            <a:r>
              <a:rPr lang="de-DE" sz="2200" dirty="0">
                <a:latin typeface="+mj-lt"/>
              </a:rPr>
              <a:t> </a:t>
            </a:r>
            <a:r>
              <a:rPr lang="de-DE" sz="2200" b="1" dirty="0">
                <a:latin typeface="+mj-lt"/>
              </a:rPr>
              <a:t>können</a:t>
            </a:r>
            <a:r>
              <a:rPr lang="de-DE" sz="2200" dirty="0">
                <a:latin typeface="+mj-lt"/>
              </a:rPr>
              <a:t>, dass sie während ihrer Reise auf </a:t>
            </a:r>
            <a:r>
              <a:rPr lang="de-DE" sz="2200" b="1" dirty="0">
                <a:latin typeface="+mj-lt"/>
              </a:rPr>
              <a:t>keine positiv auf SARS-COV2-Virus getesteten Personen treffen </a:t>
            </a:r>
            <a:r>
              <a:rPr lang="de-DE" sz="2200" dirty="0">
                <a:latin typeface="+mj-lt"/>
              </a:rPr>
              <a:t>und den daraus folgenden Beeinträchtigungen nicht ausgesetzt werden. </a:t>
            </a:r>
          </a:p>
          <a:p>
            <a:pPr algn="just">
              <a:lnSpc>
                <a:spcPct val="100000"/>
              </a:lnSpc>
            </a:pPr>
            <a:r>
              <a:rPr lang="de-DE" sz="2200" dirty="0">
                <a:latin typeface="+mj-lt"/>
              </a:rPr>
              <a:t>Eine Ursache der Beeinträchtigung einer Reise, also die </a:t>
            </a:r>
            <a:r>
              <a:rPr lang="de-DE" sz="2200" b="1" dirty="0">
                <a:latin typeface="+mj-lt"/>
              </a:rPr>
              <a:t>Erkrankung</a:t>
            </a:r>
            <a:r>
              <a:rPr lang="de-DE" sz="2200" dirty="0">
                <a:latin typeface="+mj-lt"/>
              </a:rPr>
              <a:t> eines </a:t>
            </a:r>
            <a:r>
              <a:rPr lang="de-DE" sz="2200" b="1" dirty="0">
                <a:latin typeface="+mj-lt"/>
              </a:rPr>
              <a:t>Mitarbeiters</a:t>
            </a:r>
            <a:r>
              <a:rPr lang="de-DE" sz="2200" dirty="0">
                <a:latin typeface="+mj-lt"/>
              </a:rPr>
              <a:t> einer </a:t>
            </a:r>
            <a:r>
              <a:rPr lang="de-DE" sz="2200" b="1" dirty="0">
                <a:latin typeface="+mj-lt"/>
              </a:rPr>
              <a:t>Hotelanlage</a:t>
            </a:r>
            <a:r>
              <a:rPr lang="de-DE" sz="2200" dirty="0">
                <a:latin typeface="+mj-lt"/>
              </a:rPr>
              <a:t>, liegt </a:t>
            </a:r>
            <a:r>
              <a:rPr lang="de-DE" sz="2200" b="1" dirty="0">
                <a:latin typeface="+mj-lt"/>
              </a:rPr>
              <a:t>nicht</a:t>
            </a:r>
            <a:r>
              <a:rPr lang="de-DE" sz="2200" dirty="0">
                <a:latin typeface="+mj-lt"/>
              </a:rPr>
              <a:t> in einem </a:t>
            </a:r>
            <a:r>
              <a:rPr lang="de-DE" sz="2200" b="1" dirty="0">
                <a:latin typeface="+mj-lt"/>
              </a:rPr>
              <a:t>Umstand</a:t>
            </a:r>
            <a:r>
              <a:rPr lang="de-DE" sz="2200" dirty="0">
                <a:latin typeface="+mj-lt"/>
              </a:rPr>
              <a:t>, den gerade der </a:t>
            </a:r>
            <a:r>
              <a:rPr lang="de-DE" sz="2200" b="1" dirty="0">
                <a:latin typeface="+mj-lt"/>
              </a:rPr>
              <a:t>Reiseveranstalter</a:t>
            </a:r>
            <a:r>
              <a:rPr lang="de-DE" sz="2200" dirty="0">
                <a:latin typeface="+mj-lt"/>
              </a:rPr>
              <a:t> bzw. der Erfüllungsgehilfe </a:t>
            </a:r>
            <a:r>
              <a:rPr lang="de-DE" sz="2200" b="1" dirty="0">
                <a:latin typeface="+mj-lt"/>
              </a:rPr>
              <a:t>beherrschen</a:t>
            </a:r>
            <a:r>
              <a:rPr lang="de-DE" sz="2200" dirty="0">
                <a:latin typeface="+mj-lt"/>
              </a:rPr>
              <a:t> kann. </a:t>
            </a:r>
          </a:p>
          <a:p>
            <a:pPr lvl="0" algn="just">
              <a:lnSpc>
                <a:spcPct val="100000"/>
              </a:lnSpc>
            </a:pPr>
            <a:r>
              <a:rPr lang="de-DE" sz="2200" dirty="0">
                <a:solidFill>
                  <a:prstClr val="black"/>
                </a:solidFill>
                <a:latin typeface="Calibri Light" panose="020F0302020204030204"/>
              </a:rPr>
              <a:t>Diesbezüglich kann – zumindest sofern ein entsprechendes </a:t>
            </a:r>
            <a:r>
              <a:rPr lang="de-DE" sz="2200" b="1" dirty="0">
                <a:solidFill>
                  <a:prstClr val="black"/>
                </a:solidFill>
                <a:latin typeface="Calibri Light" panose="020F0302020204030204"/>
              </a:rPr>
              <a:t>Sicherheits-</a:t>
            </a:r>
            <a:r>
              <a:rPr lang="de-DE" sz="2200" dirty="0">
                <a:solidFill>
                  <a:prstClr val="black"/>
                </a:solidFill>
                <a:latin typeface="Calibri Light" panose="020F0302020204030204"/>
              </a:rPr>
              <a:t> und </a:t>
            </a:r>
            <a:r>
              <a:rPr lang="de-DE" sz="2200" b="1" dirty="0">
                <a:solidFill>
                  <a:prstClr val="black"/>
                </a:solidFill>
                <a:latin typeface="Calibri Light" panose="020F0302020204030204"/>
              </a:rPr>
              <a:t>Präventionskonzept</a:t>
            </a:r>
            <a:r>
              <a:rPr lang="de-DE" sz="2200" dirty="0">
                <a:solidFill>
                  <a:prstClr val="black"/>
                </a:solidFill>
                <a:latin typeface="Calibri Light" panose="020F0302020204030204"/>
              </a:rPr>
              <a:t> vorhanden ist – auch </a:t>
            </a:r>
            <a:r>
              <a:rPr lang="de-DE" sz="2200" b="1" dirty="0">
                <a:solidFill>
                  <a:prstClr val="black"/>
                </a:solidFill>
                <a:latin typeface="Calibri Light" panose="020F0302020204030204"/>
              </a:rPr>
              <a:t>keine</a:t>
            </a:r>
            <a:r>
              <a:rPr lang="de-DE" sz="2200" dirty="0">
                <a:solidFill>
                  <a:prstClr val="black"/>
                </a:solidFill>
                <a:latin typeface="Calibri Light" panose="020F0302020204030204"/>
              </a:rPr>
              <a:t> entsprechend </a:t>
            </a:r>
            <a:r>
              <a:rPr lang="de-DE" sz="2200" b="1" dirty="0">
                <a:solidFill>
                  <a:prstClr val="black"/>
                </a:solidFill>
                <a:latin typeface="Calibri Light" panose="020F0302020204030204"/>
              </a:rPr>
              <a:t>vertragliche</a:t>
            </a:r>
            <a:r>
              <a:rPr lang="de-DE" sz="2200" dirty="0">
                <a:solidFill>
                  <a:prstClr val="black"/>
                </a:solidFill>
                <a:latin typeface="Calibri Light" panose="020F0302020204030204"/>
              </a:rPr>
              <a:t> </a:t>
            </a:r>
            <a:r>
              <a:rPr lang="de-DE" sz="2200" b="1" dirty="0">
                <a:solidFill>
                  <a:prstClr val="black"/>
                </a:solidFill>
                <a:latin typeface="Calibri Light" panose="020F0302020204030204"/>
              </a:rPr>
              <a:t>Erwartung</a:t>
            </a:r>
            <a:r>
              <a:rPr lang="de-DE" sz="2200" dirty="0">
                <a:solidFill>
                  <a:prstClr val="black"/>
                </a:solidFill>
                <a:latin typeface="Calibri Light" panose="020F0302020204030204"/>
              </a:rPr>
              <a:t> der Reisenden bestehen. </a:t>
            </a:r>
          </a:p>
          <a:p>
            <a:pPr lvl="0" algn="just">
              <a:lnSpc>
                <a:spcPct val="100000"/>
              </a:lnSpc>
            </a:pPr>
            <a:r>
              <a:rPr lang="de-DE" sz="2200" dirty="0">
                <a:solidFill>
                  <a:prstClr val="black"/>
                </a:solidFill>
                <a:latin typeface="Calibri Light" panose="020F0302020204030204"/>
              </a:rPr>
              <a:t>In einem </a:t>
            </a:r>
            <a:r>
              <a:rPr lang="de-DE" sz="2200" b="1" dirty="0">
                <a:solidFill>
                  <a:prstClr val="black"/>
                </a:solidFill>
                <a:latin typeface="Calibri Light" panose="020F0302020204030204"/>
              </a:rPr>
              <a:t>Kontakt</a:t>
            </a:r>
            <a:r>
              <a:rPr lang="de-DE" sz="2200" dirty="0">
                <a:solidFill>
                  <a:prstClr val="black"/>
                </a:solidFill>
                <a:latin typeface="Calibri Light" panose="020F0302020204030204"/>
              </a:rPr>
              <a:t> zu einer </a:t>
            </a:r>
            <a:r>
              <a:rPr lang="de-DE" sz="2200" b="1" dirty="0">
                <a:solidFill>
                  <a:prstClr val="black"/>
                </a:solidFill>
                <a:latin typeface="Calibri Light" panose="020F0302020204030204"/>
              </a:rPr>
              <a:t>infizierten</a:t>
            </a:r>
            <a:r>
              <a:rPr lang="de-DE" sz="2200" dirty="0">
                <a:solidFill>
                  <a:prstClr val="black"/>
                </a:solidFill>
                <a:latin typeface="Calibri Light" panose="020F0302020204030204"/>
              </a:rPr>
              <a:t> </a:t>
            </a:r>
            <a:r>
              <a:rPr lang="de-DE" sz="2200" b="1" dirty="0">
                <a:solidFill>
                  <a:prstClr val="black"/>
                </a:solidFill>
                <a:latin typeface="Calibri Light" panose="020F0302020204030204"/>
              </a:rPr>
              <a:t>Person</a:t>
            </a:r>
            <a:r>
              <a:rPr lang="de-DE" sz="2200" dirty="0">
                <a:solidFill>
                  <a:prstClr val="black"/>
                </a:solidFill>
                <a:latin typeface="Calibri Light" panose="020F0302020204030204"/>
              </a:rPr>
              <a:t> und der anschließenden </a:t>
            </a:r>
            <a:r>
              <a:rPr lang="de-DE" sz="2200" b="1" dirty="0">
                <a:solidFill>
                  <a:prstClr val="black"/>
                </a:solidFill>
                <a:latin typeface="Calibri Light" panose="020F0302020204030204"/>
              </a:rPr>
              <a:t>behördlichen</a:t>
            </a:r>
            <a:r>
              <a:rPr lang="de-DE" sz="2200" dirty="0">
                <a:solidFill>
                  <a:prstClr val="black"/>
                </a:solidFill>
                <a:latin typeface="Calibri Light" panose="020F0302020204030204"/>
              </a:rPr>
              <a:t> </a:t>
            </a:r>
            <a:r>
              <a:rPr lang="de-DE" sz="2200" b="1" dirty="0">
                <a:solidFill>
                  <a:prstClr val="black"/>
                </a:solidFill>
                <a:latin typeface="Calibri Light" panose="020F0302020204030204"/>
              </a:rPr>
              <a:t>Verfügung</a:t>
            </a:r>
            <a:r>
              <a:rPr lang="de-DE" sz="2200" dirty="0">
                <a:solidFill>
                  <a:prstClr val="black"/>
                </a:solidFill>
                <a:latin typeface="Calibri Light" panose="020F0302020204030204"/>
              </a:rPr>
              <a:t>, sich allenfalls in eine </a:t>
            </a:r>
            <a:r>
              <a:rPr lang="de-DE" sz="2200" b="1" dirty="0">
                <a:solidFill>
                  <a:prstClr val="black"/>
                </a:solidFill>
                <a:latin typeface="Calibri Light" panose="020F0302020204030204"/>
              </a:rPr>
              <a:t>Quarantäne</a:t>
            </a:r>
            <a:r>
              <a:rPr lang="de-DE" sz="2200" dirty="0">
                <a:solidFill>
                  <a:prstClr val="black"/>
                </a:solidFill>
                <a:latin typeface="Calibri Light" panose="020F0302020204030204"/>
              </a:rPr>
              <a:t> zu begeben, hat sich ein </a:t>
            </a:r>
            <a:r>
              <a:rPr lang="de-DE" sz="2200" b="1" dirty="0">
                <a:solidFill>
                  <a:prstClr val="black"/>
                </a:solidFill>
                <a:latin typeface="Calibri Light" panose="020F0302020204030204"/>
              </a:rPr>
              <a:t>typisches</a:t>
            </a:r>
            <a:r>
              <a:rPr lang="de-DE" sz="2200" dirty="0">
                <a:solidFill>
                  <a:prstClr val="black"/>
                </a:solidFill>
                <a:latin typeface="Calibri Light" panose="020F0302020204030204"/>
              </a:rPr>
              <a:t> </a:t>
            </a:r>
            <a:r>
              <a:rPr lang="de-DE" sz="2200" b="1" dirty="0">
                <a:solidFill>
                  <a:prstClr val="black"/>
                </a:solidFill>
                <a:latin typeface="Calibri Light" panose="020F0302020204030204"/>
              </a:rPr>
              <a:t>allgemeines</a:t>
            </a:r>
            <a:r>
              <a:rPr lang="de-DE" sz="2200" dirty="0">
                <a:solidFill>
                  <a:prstClr val="black"/>
                </a:solidFill>
                <a:latin typeface="Calibri Light" panose="020F0302020204030204"/>
              </a:rPr>
              <a:t> </a:t>
            </a:r>
            <a:r>
              <a:rPr lang="de-DE" sz="2200" b="1" dirty="0">
                <a:solidFill>
                  <a:prstClr val="black"/>
                </a:solidFill>
                <a:latin typeface="Calibri Light" panose="020F0302020204030204"/>
              </a:rPr>
              <a:t>Lebensrisiko</a:t>
            </a:r>
            <a:r>
              <a:rPr lang="de-DE" sz="2200" dirty="0">
                <a:solidFill>
                  <a:prstClr val="black"/>
                </a:solidFill>
                <a:latin typeface="Calibri Light" panose="020F0302020204030204"/>
              </a:rPr>
              <a:t> verwirklicht, es ist keine vertraglich begründete Erwartung an die Reise enttäuscht worden (</a:t>
            </a:r>
            <a:r>
              <a:rPr lang="de-DE" sz="2200" dirty="0" err="1">
                <a:solidFill>
                  <a:prstClr val="black"/>
                </a:solidFill>
                <a:latin typeface="Calibri Light" panose="020F0302020204030204"/>
              </a:rPr>
              <a:t>vgl</a:t>
            </a:r>
            <a:r>
              <a:rPr lang="de-DE" sz="2200" dirty="0">
                <a:solidFill>
                  <a:prstClr val="black"/>
                </a:solidFill>
                <a:latin typeface="Calibri Light" panose="020F0302020204030204"/>
              </a:rPr>
              <a:t> Amtsgericht Hannover 12.4.2021-570 C 12046/20).</a:t>
            </a:r>
          </a:p>
          <a:p>
            <a:pPr algn="just">
              <a:lnSpc>
                <a:spcPct val="100000"/>
              </a:lnSpc>
            </a:pPr>
            <a:endParaRPr lang="de-DE" sz="2000" dirty="0">
              <a:latin typeface="+mj-lt"/>
            </a:endParaRPr>
          </a:p>
          <a:p>
            <a:pPr algn="just">
              <a:lnSpc>
                <a:spcPct val="100000"/>
              </a:lnSpc>
            </a:pPr>
            <a:endParaRPr lang="de-DE" sz="2000" dirty="0">
              <a:latin typeface="+mj-lt"/>
            </a:endParaRPr>
          </a:p>
          <a:p>
            <a:pPr algn="just">
              <a:lnSpc>
                <a:spcPct val="100000"/>
              </a:lnSpc>
            </a:pPr>
            <a:endParaRPr lang="de-DE" sz="2400" dirty="0">
              <a:latin typeface="+mj-lt"/>
            </a:endParaRPr>
          </a:p>
          <a:p>
            <a:pPr algn="just">
              <a:lnSpc>
                <a:spcPct val="120000"/>
              </a:lnSpc>
            </a:pPr>
            <a:endParaRPr lang="de-DE" sz="1800" dirty="0">
              <a:latin typeface="+mj-lt"/>
            </a:endParaRPr>
          </a:p>
          <a:p>
            <a:pPr algn="just">
              <a:lnSpc>
                <a:spcPct val="100000"/>
              </a:lnSpc>
            </a:pPr>
            <a:endParaRPr lang="de-DE" sz="2000" dirty="0">
              <a:latin typeface="+mj-lt"/>
            </a:endParaRPr>
          </a:p>
          <a:p>
            <a:pPr algn="just">
              <a:lnSpc>
                <a:spcPct val="100000"/>
              </a:lnSpc>
            </a:pPr>
            <a:endParaRPr lang="de-DE" sz="2000" dirty="0">
              <a:latin typeface="+mj-lt"/>
            </a:endParaRPr>
          </a:p>
          <a:p>
            <a:pPr algn="just">
              <a:lnSpc>
                <a:spcPct val="100000"/>
              </a:lnSpc>
            </a:pPr>
            <a:endParaRPr lang="de-DE" sz="2000" dirty="0">
              <a:latin typeface="+mj-lt"/>
            </a:endParaRPr>
          </a:p>
          <a:p>
            <a:pPr marL="0" indent="0" algn="just">
              <a:lnSpc>
                <a:spcPct val="120000"/>
              </a:lnSpc>
              <a:buNone/>
            </a:pPr>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
        <p:nvSpPr>
          <p:cNvPr id="5" name="Fußzeilenplatzhalter 3">
            <a:extLst>
              <a:ext uri="{FF2B5EF4-FFF2-40B4-BE49-F238E27FC236}">
                <a16:creationId xmlns:a16="http://schemas.microsoft.com/office/drawing/2014/main" id="{0B9CB786-1047-462C-B59A-DFA59773CCB2}"/>
              </a:ext>
            </a:extLst>
          </p:cNvPr>
          <p:cNvSpPr>
            <a:spLocks noGrp="1"/>
          </p:cNvSpPr>
          <p:nvPr>
            <p:ph type="ftr" sz="quarter" idx="11"/>
          </p:nvPr>
        </p:nvSpPr>
        <p:spPr>
          <a:xfrm>
            <a:off x="4165600" y="6356359"/>
            <a:ext cx="3860800" cy="365125"/>
          </a:xfrm>
        </p:spPr>
        <p:txBody>
          <a:bodyPr/>
          <a:lstStyle/>
          <a:p>
            <a:r>
              <a:rPr lang="de-AT" dirty="0"/>
              <a:t>RA Dr. Eike Lindinger,  1080 Wien, </a:t>
            </a:r>
            <a:r>
              <a:rPr lang="de-AT" dirty="0" err="1"/>
              <a:t>Wickenburgg</a:t>
            </a:r>
            <a:r>
              <a:rPr lang="de-AT" dirty="0"/>
              <a:t>. 26/5,  kanzlei@ra-el.at, 01/4020173</a:t>
            </a:r>
          </a:p>
        </p:txBody>
      </p:sp>
      <p:sp>
        <p:nvSpPr>
          <p:cNvPr id="6" name="Foliennummernplatzhalter 5"/>
          <p:cNvSpPr>
            <a:spLocks noGrp="1"/>
          </p:cNvSpPr>
          <p:nvPr>
            <p:ph type="sldNum" sz="quarter" idx="12"/>
          </p:nvPr>
        </p:nvSpPr>
        <p:spPr/>
        <p:txBody>
          <a:bodyPr/>
          <a:lstStyle/>
          <a:p>
            <a:fld id="{363C3A19-FC31-4642-AB6C-25301AC8225F}" type="slidenum">
              <a:rPr lang="de-DE" smtClean="0"/>
              <a:t>89</a:t>
            </a:fld>
            <a:endParaRPr lang="de-DE"/>
          </a:p>
        </p:txBody>
      </p:sp>
    </p:spTree>
    <p:extLst>
      <p:ext uri="{BB962C8B-B14F-4D97-AF65-F5344CB8AC3E}">
        <p14:creationId xmlns:p14="http://schemas.microsoft.com/office/powerpoint/2010/main" val="2166617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7060" y="2512902"/>
            <a:ext cx="10515600" cy="1325563"/>
          </a:xfrm>
        </p:spPr>
        <p:txBody>
          <a:bodyPr/>
          <a:lstStyle/>
          <a:p>
            <a:pPr algn="ctr"/>
            <a:r>
              <a:rPr lang="de-DE" b="1" dirty="0"/>
              <a:t>II. Anwendungsbereich PRG</a:t>
            </a:r>
          </a:p>
        </p:txBody>
      </p:sp>
      <p:sp>
        <p:nvSpPr>
          <p:cNvPr id="3" name="Fußzeilenplatzhalter 2"/>
          <p:cNvSpPr>
            <a:spLocks noGrp="1"/>
          </p:cNvSpPr>
          <p:nvPr>
            <p:ph type="ftr" sz="quarter" idx="11"/>
          </p:nvPr>
        </p:nvSpPr>
        <p:spPr/>
        <p:txBody>
          <a:bodyPr/>
          <a:lstStyle/>
          <a:p>
            <a:r>
              <a:rPr lang="de-DE"/>
              <a:t>RA Dr. Eike Lindinger,  1080 Wien, Wickenburgg. 26/5,  kanzlei@ra-el.at, 01/4020173</a:t>
            </a:r>
          </a:p>
        </p:txBody>
      </p:sp>
      <p:sp>
        <p:nvSpPr>
          <p:cNvPr id="4" name="Foliennummernplatzhalter 3"/>
          <p:cNvSpPr>
            <a:spLocks noGrp="1"/>
          </p:cNvSpPr>
          <p:nvPr>
            <p:ph type="sldNum" sz="quarter" idx="12"/>
          </p:nvPr>
        </p:nvSpPr>
        <p:spPr/>
        <p:txBody>
          <a:bodyPr/>
          <a:lstStyle/>
          <a:p>
            <a:fld id="{6E2B935C-0738-495B-9060-E3C00A558146}" type="slidenum">
              <a:rPr lang="de-DE" smtClean="0"/>
              <a:t>9</a:t>
            </a:fld>
            <a:endParaRPr lang="de-DE"/>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Tree>
    <p:extLst>
      <p:ext uri="{BB962C8B-B14F-4D97-AF65-F5344CB8AC3E}">
        <p14:creationId xmlns:p14="http://schemas.microsoft.com/office/powerpoint/2010/main" val="242564657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haltsplatzhalter 8"/>
          <p:cNvPicPr>
            <a:picLocks noGrp="1" noChangeAspect="1"/>
          </p:cNvPicPr>
          <p:nvPr>
            <p:ph idx="1"/>
          </p:nvPr>
        </p:nvPicPr>
        <p:blipFill>
          <a:blip r:embed="rId2"/>
          <a:stretch>
            <a:fillRect/>
          </a:stretch>
        </p:blipFill>
        <p:spPr>
          <a:xfrm>
            <a:off x="838200" y="376567"/>
            <a:ext cx="4315691" cy="5815209"/>
          </a:xfrm>
          <a:prstGeom prst="rect">
            <a:avLst/>
          </a:prstGeom>
        </p:spPr>
      </p:pic>
      <p:sp>
        <p:nvSpPr>
          <p:cNvPr id="4" name="Fußzeilenplatzhalter 3"/>
          <p:cNvSpPr>
            <a:spLocks noGrp="1"/>
          </p:cNvSpPr>
          <p:nvPr>
            <p:ph type="ftr" sz="quarter" idx="11"/>
          </p:nvPr>
        </p:nvSpPr>
        <p:spPr/>
        <p:txBody>
          <a:bodyPr/>
          <a:lstStyle/>
          <a:p>
            <a:r>
              <a:rPr lang="de-DE"/>
              <a:t>RA Dr. Eike Lindinger,  1080 Wien, Wickenburgg. 26/5,  kanzlei@ra-el.at, 01/4020173</a:t>
            </a:r>
          </a:p>
        </p:txBody>
      </p:sp>
      <p:sp>
        <p:nvSpPr>
          <p:cNvPr id="5" name="Foliennummernplatzhalter 4"/>
          <p:cNvSpPr>
            <a:spLocks noGrp="1"/>
          </p:cNvSpPr>
          <p:nvPr>
            <p:ph type="sldNum" sz="quarter" idx="12"/>
          </p:nvPr>
        </p:nvSpPr>
        <p:spPr/>
        <p:txBody>
          <a:bodyPr/>
          <a:lstStyle/>
          <a:p>
            <a:fld id="{6E2B935C-0738-495B-9060-E3C00A558146}" type="slidenum">
              <a:rPr lang="de-DE" smtClean="0"/>
              <a:t>90</a:t>
            </a:fld>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5572" y="23790"/>
            <a:ext cx="1976428" cy="705554"/>
          </a:xfrm>
          <a:prstGeom prst="rect">
            <a:avLst/>
          </a:prstGeom>
        </p:spPr>
      </p:pic>
      <p:pic>
        <p:nvPicPr>
          <p:cNvPr id="10" name="Grafik 9"/>
          <p:cNvPicPr>
            <a:picLocks noChangeAspect="1"/>
          </p:cNvPicPr>
          <p:nvPr/>
        </p:nvPicPr>
        <p:blipFill>
          <a:blip r:embed="rId4"/>
          <a:stretch>
            <a:fillRect/>
          </a:stretch>
        </p:blipFill>
        <p:spPr>
          <a:xfrm>
            <a:off x="5114636" y="383679"/>
            <a:ext cx="4991895" cy="5815209"/>
          </a:xfrm>
          <a:prstGeom prst="rect">
            <a:avLst/>
          </a:prstGeom>
        </p:spPr>
      </p:pic>
    </p:spTree>
    <p:extLst>
      <p:ext uri="{BB962C8B-B14F-4D97-AF65-F5344CB8AC3E}">
        <p14:creationId xmlns:p14="http://schemas.microsoft.com/office/powerpoint/2010/main" val="337020926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04014" y="2534167"/>
            <a:ext cx="10515600" cy="1325563"/>
          </a:xfrm>
        </p:spPr>
        <p:txBody>
          <a:bodyPr>
            <a:normAutofit/>
          </a:bodyPr>
          <a:lstStyle/>
          <a:p>
            <a:pPr algn="ctr"/>
            <a:r>
              <a:rPr lang="de-DE" sz="5400" b="1" dirty="0"/>
              <a:t>Vielen Dank!</a:t>
            </a:r>
          </a:p>
        </p:txBody>
      </p:sp>
      <p:sp>
        <p:nvSpPr>
          <p:cNvPr id="4" name="Fußzeilenplatzhalter 3"/>
          <p:cNvSpPr>
            <a:spLocks noGrp="1"/>
          </p:cNvSpPr>
          <p:nvPr>
            <p:ph type="ftr" sz="quarter" idx="11"/>
          </p:nvPr>
        </p:nvSpPr>
        <p:spPr/>
        <p:txBody>
          <a:bodyPr/>
          <a:lstStyle/>
          <a:p>
            <a:r>
              <a:rPr lang="de-DE"/>
              <a:t>RA Dr. Eike Lindinger,  1080 Wien, Wickenburgg. 26/5,  kanzlei@ra-el.at, 01/4020173</a:t>
            </a:r>
          </a:p>
        </p:txBody>
      </p:sp>
      <p:sp>
        <p:nvSpPr>
          <p:cNvPr id="5" name="Foliennummernplatzhalter 4"/>
          <p:cNvSpPr>
            <a:spLocks noGrp="1"/>
          </p:cNvSpPr>
          <p:nvPr>
            <p:ph type="sldNum" sz="quarter" idx="12"/>
          </p:nvPr>
        </p:nvSpPr>
        <p:spPr/>
        <p:txBody>
          <a:bodyPr/>
          <a:lstStyle/>
          <a:p>
            <a:fld id="{6E2B935C-0738-495B-9060-E3C00A558146}" type="slidenum">
              <a:rPr lang="de-DE" smtClean="0"/>
              <a:t>91</a:t>
            </a:fld>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094" y="217157"/>
            <a:ext cx="1976428" cy="705554"/>
          </a:xfrm>
          <a:prstGeom prst="rect">
            <a:avLst/>
          </a:prstGeom>
        </p:spPr>
      </p:pic>
    </p:spTree>
    <p:extLst>
      <p:ext uri="{BB962C8B-B14F-4D97-AF65-F5344CB8AC3E}">
        <p14:creationId xmlns:p14="http://schemas.microsoft.com/office/powerpoint/2010/main" val="1078875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12038</Words>
  <Application>Microsoft Office PowerPoint</Application>
  <PresentationFormat>Breitbild</PresentationFormat>
  <Paragraphs>880</Paragraphs>
  <Slides>91</Slides>
  <Notes>90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91</vt:i4>
      </vt:variant>
    </vt:vector>
  </HeadingPairs>
  <TitlesOfParts>
    <vt:vector size="98" baseType="lpstr">
      <vt:lpstr>Arial</vt:lpstr>
      <vt:lpstr>Calibri</vt:lpstr>
      <vt:lpstr>Calibri Light</vt:lpstr>
      <vt:lpstr>Times New Roman</vt:lpstr>
      <vt:lpstr>Verdana</vt:lpstr>
      <vt:lpstr>Wingdings</vt:lpstr>
      <vt:lpstr>Office Theme</vt:lpstr>
      <vt:lpstr>Erste Hilfe – das ABC der Corona-Entscheidungen im Reisereicht</vt:lpstr>
      <vt:lpstr>Inhalt </vt:lpstr>
      <vt:lpstr>Inhalt </vt:lpstr>
      <vt:lpstr>Inhalt</vt:lpstr>
      <vt:lpstr>Inhalt </vt:lpstr>
      <vt:lpstr>Inhalt</vt:lpstr>
      <vt:lpstr>I. Fragestellungen Reiserecht</vt:lpstr>
      <vt:lpstr>Welche Kernfragen stellen sich bei Prüfung eines reiserechtlichen Falles?</vt:lpstr>
      <vt:lpstr>II. Anwendungsbereich PRG</vt:lpstr>
      <vt:lpstr>1. Was fällt nicht unter das PRG?</vt:lpstr>
      <vt:lpstr>1. Was fällt nicht unter das PRG?</vt:lpstr>
      <vt:lpstr>1. Was fällt nicht unter das PRG?</vt:lpstr>
      <vt:lpstr>2. Konsequenz der Nichtanwendung des PRG</vt:lpstr>
      <vt:lpstr>2. Konsequenz der Nichtanwendung des PRG</vt:lpstr>
      <vt:lpstr>III. Ausgangslage</vt:lpstr>
      <vt:lpstr>PowerPoint-Präsentation</vt:lpstr>
      <vt:lpstr>IV. Beurteilungsparameter für einen Rücktritt wegen unvermeidbarer außerordentlicher Umstände</vt:lpstr>
      <vt:lpstr> 1. Grad der Gefahr </vt:lpstr>
      <vt:lpstr> 1. Grad der Gefahr </vt:lpstr>
      <vt:lpstr> 1. Grad der Gefahr </vt:lpstr>
      <vt:lpstr> 2. Der Stellenwert von Nachrichten/Meldungen </vt:lpstr>
      <vt:lpstr> 2. Der Stellenwert von Nachrichten/ Meldungen  </vt:lpstr>
      <vt:lpstr> 2. Der Stellenwert von Nachrichten/ Meldungen  </vt:lpstr>
      <vt:lpstr> 3. Beurteilungszeitpunkt  </vt:lpstr>
      <vt:lpstr> 3. Beurteilungszeitpunkt  </vt:lpstr>
      <vt:lpstr> 3. Beurteilungszeitpunkt  </vt:lpstr>
      <vt:lpstr>4. Vorhersehbarkeit – Der richtige Zeitpunkt?</vt:lpstr>
      <vt:lpstr>5. Prüfschema: Höhere Gewalt/außerordentliche  unvermeidbare Umstände</vt:lpstr>
      <vt:lpstr>V. Die Auswirkungen von Epidemien und Pandemien auf den Reisevertrag</vt:lpstr>
      <vt:lpstr>1. Änderungen vor Reiseantritt</vt:lpstr>
      <vt:lpstr>1. Änderungen vor Reiseantritt</vt:lpstr>
      <vt:lpstr>2. Unsicherheitseinrede</vt:lpstr>
      <vt:lpstr>2. Unsicherheitseinrede</vt:lpstr>
      <vt:lpstr>2. Unsicherheitseinrede</vt:lpstr>
      <vt:lpstr>2. Unsicherheitseinrede</vt:lpstr>
      <vt:lpstr>3. Gutscheinlösung  (Vgl. Keiler, COVID-19: Gutscheinlösungen für Reisende, RdW 2020/252, 5/2020, 329, sowie grds. Lindinger, Der Reisegutschein, ZVR 2014/128, 7-8/2014, 225)</vt:lpstr>
      <vt:lpstr>3. Gutscheinlösung</vt:lpstr>
      <vt:lpstr>3. Gutscheinlösung</vt:lpstr>
      <vt:lpstr>4. Rechtslage nach Reiseantritt </vt:lpstr>
      <vt:lpstr>4. Rechtslage nach Reiseantritt </vt:lpstr>
      <vt:lpstr>4. Rechtslage nach Reiseantritt </vt:lpstr>
      <vt:lpstr>4. Rechtslage nach Reiseantritt </vt:lpstr>
      <vt:lpstr>4. Rechtslage nach Reiseantritt </vt:lpstr>
      <vt:lpstr>4. Rechtslage nach Reiseantritt </vt:lpstr>
      <vt:lpstr>5. Prüfschema bei Epidemien und Pandemien</vt:lpstr>
      <vt:lpstr>5. Prüfschema bei Epidemien und Pandemien</vt:lpstr>
      <vt:lpstr>5. Prüfschema bei Epidemien und Pandemien</vt:lpstr>
      <vt:lpstr>VI. Corona – ein Reisemangel?</vt:lpstr>
      <vt:lpstr>1. Anspruchsgrundlagen</vt:lpstr>
      <vt:lpstr>1. Anspruchsgrundlagen</vt:lpstr>
      <vt:lpstr>2. Haftungsbegrenzung - Corona</vt:lpstr>
      <vt:lpstr>3. Exkurs: dt. Rechtsprechung zur Corona bejahend: AG Düsseldorf 26.2.201, 37 C 414/20</vt:lpstr>
      <vt:lpstr>3. Exkurs: dt. Rechtsprechung zu Corona</vt:lpstr>
      <vt:lpstr>3. Exkurs: dt. Rechtsprechung zu Corona verneinend: AG Hannover 20.1.2021, 552 C 786120</vt:lpstr>
      <vt:lpstr>VII. Corona in der gerichtlichen Praxis</vt:lpstr>
      <vt:lpstr>1. Rücktritt gegen Zahlung einer Stornogebühr</vt:lpstr>
      <vt:lpstr>1. Rücktritt gegen Zahlung einer Stornogebühr</vt:lpstr>
      <vt:lpstr>1. Rücktritt gegen Zahlung einer Stornogebühr</vt:lpstr>
      <vt:lpstr>1. Rücktritt gegen Zahlung einer Stornogebühr</vt:lpstr>
      <vt:lpstr>1. Rücktritt gegen Zahlung einer Stornogebühr</vt:lpstr>
      <vt:lpstr>2. Novation</vt:lpstr>
      <vt:lpstr>2. Novation</vt:lpstr>
      <vt:lpstr>3. Exkurs : Deutsche Rechtsprechung zu Corona und  Rücktritt (vgl. www.reiserechtfuehrich.com – Kemptener Reisemängeltabelle April 2021).</vt:lpstr>
      <vt:lpstr>3. Exkurs : Deutsche Rechtsprechung zu Corona und  Rücktritt</vt:lpstr>
      <vt:lpstr>3. Exkurs : Deutsche Rechtsprechung zu Corona und  Rücktritt </vt:lpstr>
      <vt:lpstr>VIII. Auswirkungen von Corona auf Vertragsverhältnisse</vt:lpstr>
      <vt:lpstr>1. Dauerschuldverhältnisse </vt:lpstr>
      <vt:lpstr>1. Dauerschuldverhältnisse</vt:lpstr>
      <vt:lpstr>1. Dauerschuldverhältnisse</vt:lpstr>
      <vt:lpstr>1. Dauerschuldverhältnisse</vt:lpstr>
      <vt:lpstr>1. Dauerschuldverhältnisse</vt:lpstr>
      <vt:lpstr>2. Einzelverträge</vt:lpstr>
      <vt:lpstr>2. Einzelverträge</vt:lpstr>
      <vt:lpstr>2. Einzelverträge</vt:lpstr>
      <vt:lpstr>2. Einzelverträge</vt:lpstr>
      <vt:lpstr>2. Einzelverträge</vt:lpstr>
      <vt:lpstr>2. Einzelverträge</vt:lpstr>
      <vt:lpstr>2. Einzelverträge</vt:lpstr>
      <vt:lpstr>               IX. Reisen in Zeiten von Corona (siehe auch ausführlich D. Ullenboom, Der Rücktritt des Reisenden vom Pauschalreisevertrag wegen unvermeidbarer außergewöhnlicher Umstände, RRA 2021, 155 ff)</vt:lpstr>
      <vt:lpstr>1. Infektion-Erkrankung des Reisenden</vt:lpstr>
      <vt:lpstr> 2. Quarantäne des Reisenden vor Reiseantritt</vt:lpstr>
      <vt:lpstr>3. Angeordnete Quarantäne für Reiserückkehrer</vt:lpstr>
      <vt:lpstr>4. Zielgebiet mit Reisewarnung</vt:lpstr>
      <vt:lpstr>5. Zielgebiet ohne Reisewarnung</vt:lpstr>
      <vt:lpstr>6. Lockdown im Zielgebiet</vt:lpstr>
      <vt:lpstr>X. Verkehrssicherungspflichten</vt:lpstr>
      <vt:lpstr>1. Allgemeines Lebensrisiko</vt:lpstr>
      <vt:lpstr>2. Haftung des Reiseveranstalters für  Erkrankung des Reisenden</vt:lpstr>
      <vt:lpstr>3. Angst vor Erkrankung bzw. Kontakt mit  coronainfizierten Hotelmitarbeitern </vt:lpstr>
      <vt:lpstr>PowerPoint-Präsentation</vt:lpstr>
      <vt:lpstr>Vielen Dank!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Erik Lindinger</dc:creator>
  <cp:lastModifiedBy>Michaela Koth-Harring</cp:lastModifiedBy>
  <cp:revision>185</cp:revision>
  <cp:lastPrinted>2021-09-07T08:17:58Z</cp:lastPrinted>
  <dcterms:created xsi:type="dcterms:W3CDTF">2021-08-25T08:55:48Z</dcterms:created>
  <dcterms:modified xsi:type="dcterms:W3CDTF">2021-09-14T06:30:22Z</dcterms:modified>
</cp:coreProperties>
</file>